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Lst>
  <p:sldSz cy="10287000" cx="18288000"/>
  <p:notesSz cx="6858000" cy="9144000"/>
  <p:embeddedFontLst>
    <p:embeddedFont>
      <p:font typeface="Play"/>
      <p:regular r:id="rId49"/>
      <p:bold r:id="rId50"/>
    </p:embeddedFont>
    <p:embeddedFont>
      <p:font typeface="Helvetica Neue"/>
      <p:regular r:id="rId51"/>
      <p:bold r:id="rId52"/>
      <p:italic r:id="rId53"/>
      <p:boldItalic r:id="rId54"/>
    </p:embeddedFont>
    <p:embeddedFont>
      <p:font typeface="Bricolage Grotesque"/>
      <p:regular r:id="rId55"/>
      <p:bold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57" roundtripDataSignature="AMtx7minh1fFKiCQGrat/0kc0H7ZOmmlH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font" Target="fonts/Play-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HelveticaNeue-regular.fntdata"/><Relationship Id="rId50" Type="http://schemas.openxmlformats.org/officeDocument/2006/relationships/font" Target="fonts/Play-bold.fntdata"/><Relationship Id="rId53" Type="http://schemas.openxmlformats.org/officeDocument/2006/relationships/font" Target="fonts/HelveticaNeue-italic.fntdata"/><Relationship Id="rId52" Type="http://schemas.openxmlformats.org/officeDocument/2006/relationships/font" Target="fonts/HelveticaNeue-bold.fntdata"/><Relationship Id="rId11" Type="http://schemas.openxmlformats.org/officeDocument/2006/relationships/slide" Target="slides/slide6.xml"/><Relationship Id="rId55" Type="http://schemas.openxmlformats.org/officeDocument/2006/relationships/font" Target="fonts/BricolageGrotesque-regular.fntdata"/><Relationship Id="rId10" Type="http://schemas.openxmlformats.org/officeDocument/2006/relationships/slide" Target="slides/slide5.xml"/><Relationship Id="rId54" Type="http://schemas.openxmlformats.org/officeDocument/2006/relationships/font" Target="fonts/HelveticaNeue-boldItalic.fntdata"/><Relationship Id="rId13" Type="http://schemas.openxmlformats.org/officeDocument/2006/relationships/slide" Target="slides/slide8.xml"/><Relationship Id="rId57" Type="http://customschemas.google.com/relationships/presentationmetadata" Target="metadata"/><Relationship Id="rId12" Type="http://schemas.openxmlformats.org/officeDocument/2006/relationships/slide" Target="slides/slide7.xml"/><Relationship Id="rId56" Type="http://schemas.openxmlformats.org/officeDocument/2006/relationships/font" Target="fonts/BricolageGrotesque-bold.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rlwBIK5Ole4qhpY_egG0kpugR06wBwMv/edit"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etecting-ai.com/" TargetMode="External"/><Relationship Id="rId3" Type="http://schemas.openxmlformats.org/officeDocument/2006/relationships/hyperlink" Target="https://www.originality.ai/" TargetMode="External"/><Relationship Id="rId4" Type="http://schemas.openxmlformats.org/officeDocument/2006/relationships/hyperlink" Target="https://thehive.ai/deepfake-detection"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hyperlink" Target="https://www.sensity.ai/"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1" Type="http://schemas.openxmlformats.org/officeDocument/2006/relationships/hyperlink" Target="https://machinelearningforkids.co.uk/" TargetMode="External"/><Relationship Id="rId10" Type="http://schemas.openxmlformats.org/officeDocument/2006/relationships/hyperlink" Target="https://www.youtube.com/watch?v=xj3yYLinIf0" TargetMode="External"/><Relationship Id="rId13" Type="http://schemas.openxmlformats.org/officeDocument/2006/relationships/hyperlink" Target="https://playground.tensorflow.org/#activation=tanh&amp;batchSize=10&amp;dataset=circle&amp;regDataset=reg-plane&amp;learningRate=0.03&amp;regularizationRate=0&amp;noise=0&amp;networkShape=4,2&amp;seed=0.11829&amp;showTestData=false&amp;discretize=false&amp;percTrainData=50&amp;x=true&amp;y=true&amp;xTimesY=false&amp;xSquared=false&amp;ySquared=false&amp;cosX=false&amp;sinX=false&amp;cosY=false&amp;sinY=false&amp;collectStats=false&amp;problem=classification&amp;initZero=false&amp;hideText=false" TargetMode="External"/><Relationship Id="rId12" Type="http://schemas.openxmlformats.org/officeDocument/2006/relationships/hyperlink" Target="https://www.youtube.com/watch?v=-lCezpMs3tk" TargetMode="External"/><Relationship Id="rId1" Type="http://schemas.openxmlformats.org/officeDocument/2006/relationships/notesMaster" Target="../notesMasters/notesMaster1.xml"/><Relationship Id="rId2" Type="http://schemas.openxmlformats.org/officeDocument/2006/relationships/hyperlink" Target="https://thispersondoesnotexist.com/" TargetMode="External"/><Relationship Id="rId3" Type="http://schemas.openxmlformats.org/officeDocument/2006/relationships/hyperlink" Target="https://www.getbadnews.com" TargetMode="External"/><Relationship Id="rId4" Type="http://schemas.openxmlformats.org/officeDocument/2006/relationships/hyperlink" Target="https://chat.openai.com/" TargetMode="External"/><Relationship Id="rId9" Type="http://schemas.openxmlformats.org/officeDocument/2006/relationships/hyperlink" Target="https://docs.google.com/document/d/1VVpI3zAVXqTJCOBlrNKxYsycHjG5z0m9/edit?usp=drive_link&amp;ouid=115439136638467000550&amp;rtpof=true&amp;sd=true" TargetMode="External"/><Relationship Id="rId15" Type="http://schemas.openxmlformats.org/officeDocument/2006/relationships/hyperlink" Target="https://docs.google.com/document/d/15zSXbw0dL8tyAlzLUsWQ9DhNUsTNw3Ag/edit?usp=drive_link&amp;ouid=115439136638467000550&amp;rtpof=true&amp;sd=true" TargetMode="External"/><Relationship Id="rId14" Type="http://schemas.openxmlformats.org/officeDocument/2006/relationships/hyperlink" Target="https://teachablemachine.withgoogle.com" TargetMode="External"/><Relationship Id="rId5" Type="http://schemas.openxmlformats.org/officeDocument/2006/relationships/hyperlink" Target="https://www.bing.com/chat" TargetMode="External"/><Relationship Id="rId6" Type="http://schemas.openxmlformats.org/officeDocument/2006/relationships/hyperlink" Target="https://www.deepware.ai/" TargetMode="External"/><Relationship Id="rId7" Type="http://schemas.openxmlformats.org/officeDocument/2006/relationships/hyperlink" Target="https://docs.google.com/document/d/17mUxwLiSLeY1ciO7nM0GnkoskrHU0WUS/edit?usp=drive_link&amp;ouid=115439136638467000550&amp;rtpof=true&amp;sd=true" TargetMode="External"/><Relationship Id="rId8" Type="http://schemas.openxmlformats.org/officeDocument/2006/relationships/hyperlink" Target="https://docs.google.com/document/d/1mTueVNjmMVKS7GkSI-bOY6bHMftXOAKY/edit?usp=drive_link&amp;ouid=115439136638467000550&amp;rtpof=true&amp;sd=true"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hat.openai.com" TargetMode="External"/><Relationship Id="rId3" Type="http://schemas.openxmlformats.org/officeDocument/2006/relationships/hyperlink" Target="https://proceedings.mlr.press/v81/buolamwini18a/buolamwini18a.pdf" TargetMode="External"/><Relationship Id="rId4" Type="http://schemas.openxmlformats.org/officeDocument/2006/relationships/hyperlink" Target="https://sensity.ai/deepfake-detection/" TargetMode="External"/><Relationship Id="rId5" Type="http://schemas.openxmlformats.org/officeDocument/2006/relationships/hyperlink" Target="https://sensity.ai/deepfake-detection/" TargetMode="External"/><Relationship Id="rId6" Type="http://schemas.openxmlformats.org/officeDocument/2006/relationships/hyperlink" Target="https://www.cyberdefensemagazine.com/the-illusion-of-truth-the-risks-and-responses-to-deepfake-technology/" TargetMode="External"/><Relationship Id="rId7" Type="http://schemas.openxmlformats.org/officeDocument/2006/relationships/hyperlink" Target="https://researchmgt.monash.edu/ws/portalfiles/portal/668653278/640947365-oa.pdf" TargetMode="External"/><Relationship Id="rId8" Type="http://schemas.openxmlformats.org/officeDocument/2006/relationships/hyperlink" Target="https://www.researchgate.net/publication/378180889_Assessment_framework_for_deepfake_detection_in_real-world_situations"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1fUAexL2JYHZxLx-awOGou-dNGHR4eT/edit?usp=drive_link&amp;ouid=115439136638467000550&amp;rtpof=true&amp;sd=true" TargetMode="External"/><Relationship Id="rId3" Type="http://schemas.openxmlformats.org/officeDocument/2006/relationships/hyperlink" Target="https://docs.google.com/document/d/1fsGyp1AgMRcaZG4WNSuBw0-fcGCGg7hJ/edit?usp=drive_link&amp;ouid=115439136638467000550&amp;rtpof=true&amp;sd=true" TargetMode="External"/><Relationship Id="rId4" Type="http://schemas.openxmlformats.org/officeDocument/2006/relationships/hyperlink" Target="https://howsecureismypassword.net" TargetMode="External"/><Relationship Id="rId5" Type="http://schemas.openxmlformats.org/officeDocument/2006/relationships/hyperlink" Target="https://nordpass.com/secure-password/" TargetMode="External"/><Relationship Id="rId6" Type="http://schemas.openxmlformats.org/officeDocument/2006/relationships/hyperlink" Target="https://haveibeenpwned.com/" TargetMode="External"/><Relationship Id="rId7" Type="http://schemas.openxmlformats.org/officeDocument/2006/relationships/hyperlink" Target="https://www.commonsense.org/education" TargetMode="External"/><Relationship Id="rId8" Type="http://schemas.openxmlformats.org/officeDocument/2006/relationships/hyperlink" Target="https://passwords.google.com/"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quizizz.com" TargetMode="External"/><Relationship Id="rId3" Type="http://schemas.openxmlformats.org/officeDocument/2006/relationships/hyperlink" Target="https://kahoot.com" TargetMode="External"/><Relationship Id="rId4" Type="http://schemas.openxmlformats.org/officeDocument/2006/relationships/hyperlink" Target="https://www.typeform.com" TargetMode="External"/><Relationship Id="rId5" Type="http://schemas.openxmlformats.org/officeDocument/2006/relationships/hyperlink" Target="https://docs.google.com/document/d/1pnrw4LYO0ikdtWsNSYLblhv985loAnWj/edit?usp=drive_link&amp;ouid=115439136638467000550&amp;rtpof=true&amp;sd=true" TargetMode="External"/><Relationship Id="rId6" Type="http://schemas.openxmlformats.org/officeDocument/2006/relationships/hyperlink" Target="https://docs.google.com/document/d/15YHk2qoa4lhkkA2Unl-M-tNzBtLRzn0K/edit?usp=drive_link&amp;ouid=115439136638467000550&amp;rtpof=true&amp;sd=true"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RDQJ7Y7aZ9h2Br6W6RiBFFbftGyd7xSs/edit?usp=drive_link&amp;ouid=115439136638467000550&amp;rtpof=true&amp;sd=true" TargetMode="External"/><Relationship Id="rId3" Type="http://schemas.openxmlformats.org/officeDocument/2006/relationships/hyperlink" Target="https://docs.google.com/document/d/1vEwuK85KcbNBDX47vZf67inseBbz-u2e/edit?usp=drive_link&amp;ouid=115439136638467000550&amp;rtpof=true&amp;sd=true"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Uryir5ciiP5TTolGy7XHA0dDi0Pw9jLM/edit?usp=drive_link&amp;ouid=115439136638467000550&amp;rtpof=true&amp;sd=true" TargetMode="External"/><Relationship Id="rId3" Type="http://schemas.openxmlformats.org/officeDocument/2006/relationships/hyperlink" Target="https://docs.google.com/document/d/1hLfhNsjIYMeyewU-AesSr6lBsDPl8wdL/edit?usp=drive_link&amp;ouid=115439136638467000550&amp;rtpof=true&amp;sd=true" TargetMode="External"/><Relationship Id="rId4" Type="http://schemas.openxmlformats.org/officeDocument/2006/relationships/hyperlink" Target="https://phishingquiz.withgoogle.com/" TargetMode="External"/><Relationship Id="rId5" Type="http://schemas.openxmlformats.org/officeDocument/2006/relationships/hyperlink" Target="https://whois.domaintools.com/"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ZP04khI3lzJgD722BnR7ur5kMzn6Voc/edit?usp=drive_link&amp;ouid=115439136638467000550&amp;rtpof=true&amp;sd=true"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lDKwAXwOy27miOvaH8WOI1ZXn-av0SX9/edit?usp=drive_link&amp;ouid=115439136638467000550&amp;rtpof=true&amp;sd=true" TargetMode="External"/><Relationship Id="rId3" Type="http://schemas.openxmlformats.org/officeDocument/2006/relationships/hyperlink" Target="https://botometer.osome.iu.edu/" TargetMode="External"/><Relationship Id="rId4" Type="http://schemas.openxmlformats.org/officeDocument/2006/relationships/hyperlink" Target="https://botsentinel.com/"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0-ueC595Y9x1ulH2YtHlzES0DbktysP7/edit?usp=drive_link&amp;ouid=115439136638467000550&amp;rtpof=true&amp;sd=true" TargetMode="External"/><Relationship Id="rId3" Type="http://schemas.openxmlformats.org/officeDocument/2006/relationships/hyperlink" Target="https://docs.google.com/document/d/1FjnNJKuANbfCZ5XM2fBjBFtHWQ4bXUHW/edit?usp=drive_link&amp;ouid=115439136638467000550&amp;rtpof=true&amp;sd=true"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DqM-6kqaTvQItOUlyPnsB-_Afnzpb-EU/edit?usp=drive_link&amp;ouid=115439136638467000550&amp;rtpof=true&amp;sd=true" TargetMode="External"/><Relationship Id="rId3" Type="http://schemas.openxmlformats.org/officeDocument/2006/relationships/hyperlink" Target="https://docs.google.com/document/d/1qyT25tvQv5UDS392L4zJspqFPU7ODW-Z/edit?usp=drive_link&amp;ouid=115439136638467000550&amp;rtpof=true&amp;sd=true" TargetMode="External"/><Relationship Id="rId4" Type="http://schemas.openxmlformats.org/officeDocument/2006/relationships/hyperlink" Target="https://docs.google.com/document/d/1A4u3mVrvD213Ndo9GaVBWEe6507tc5Sz/edit?usp=drive_link&amp;ouid=115439136638467000550&amp;rtpof=true&amp;sd=true"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yMwKK-9NW3SOFHg_3N33mxK5enbsL6Ax/edit?usp=drive_link&amp;ouid=115439136638467000550&amp;rtpof=true&amp;sd=true" TargetMode="External"/><Relationship Id="rId3" Type="http://schemas.openxmlformats.org/officeDocument/2006/relationships/hyperlink" Target="https://docs.google.com/document/d/1nHa3AQ4ies695LnfZsfxIIes5CidTsQX/edit?usp=drive_link&amp;ouid=115439136638467000550&amp;rtpof=true&amp;sd=true" TargetMode="External"/><Relationship Id="rId4" Type="http://schemas.openxmlformats.org/officeDocument/2006/relationships/hyperlink" Target="https://docs.google.com/document/d/1nTVcWNjM1G7hJRN3kvfT_pFHLprqZFqy/edit?usp=drive_link&amp;ouid=115439136638467000550&amp;rtpof=true&amp;sd=true" TargetMode="External"/><Relationship Id="rId5" Type="http://schemas.openxmlformats.org/officeDocument/2006/relationships/hyperlink" Target="https://newslit.org/"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W52P4rAdS-soTHzS0xUC57w8KUQOQnW5/edit?usp=drive_link&amp;ouid=115439136638467000550&amp;rtpof=true&amp;sd=true" TargetMode="External"/><Relationship Id="rId3" Type="http://schemas.openxmlformats.org/officeDocument/2006/relationships/hyperlink" Target="https://docs.google.com/document/d/13w0kjFh0IV7VX5zFwAhF5jN-jfd-2VV_/edit?usp=drive_link&amp;ouid=115439136638467000550&amp;rtpof=true&amp;sd=true" TargetMode="External"/><Relationship Id="rId4" Type="http://schemas.openxmlformats.org/officeDocument/2006/relationships/hyperlink" Target="https://www.youtube.com/watch?v=UKyFL389qe8"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yshadow.org/" TargetMode="External"/><Relationship Id="rId3" Type="http://schemas.openxmlformats.org/officeDocument/2006/relationships/hyperlink" Target="https://myactivity.google.com" TargetMode="External"/><Relationship Id="rId4" Type="http://schemas.openxmlformats.org/officeDocument/2006/relationships/hyperlink" Target="https://docs.google.com/document/d/1skSfH93kiHW1gz4XfngePrPY3r4hWi1Z/edit?usp=drive_link&amp;ouid=115439136638467000550&amp;rtpof=true&amp;sd=true" TargetMode="External"/><Relationship Id="rId5" Type="http://schemas.openxmlformats.org/officeDocument/2006/relationships/hyperlink" Target="https://docs.google.com/document/d/1d2u0J8kE8HbMWwygHMIpi2Bu8lc6y30K/edit?usp=drive_link&amp;ouid=115439136638467000550&amp;rtpof=true&amp;sd=true" TargetMode="External"/><Relationship Id="rId6" Type="http://schemas.openxmlformats.org/officeDocument/2006/relationships/hyperlink" Target="https://www.digitalfootprintcheck.com"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9OA6IahNKrrizk1pKvLkXBS7RKTsSFtN/view?usp=drive_link" TargetMode="Externa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dAjal2NRdm2D4ACMrJkCjbhDHcEejrWI/edit?usp=drive_link&amp;ouid=102234126102501583155&amp;rtpof=true&amp;sd=true"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FF0000"/>
                </a:solidFill>
                <a:latin typeface="Arial"/>
                <a:ea typeface="Arial"/>
                <a:cs typeface="Arial"/>
                <a:sym typeface="Arial"/>
              </a:rPr>
              <a:t>Modulo di formazione asincrono/sincrono: risoluzione dei problemi </a:t>
            </a:r>
            <a:endParaRPr/>
          </a:p>
          <a:p>
            <a:pPr indent="0" lvl="0" marL="158750" rtl="0" algn="l">
              <a:lnSpc>
                <a:spcPct val="100000"/>
              </a:lnSpc>
              <a:spcBef>
                <a:spcPts val="0"/>
              </a:spcBef>
              <a:spcAft>
                <a:spcPts val="0"/>
              </a:spcAft>
              <a:buSzPts val="1100"/>
              <a:buNone/>
            </a:pPr>
            <a:r>
              <a:t/>
            </a:r>
            <a:endParaRPr b="0">
              <a:solidFill>
                <a:srgbClr val="FF0000"/>
              </a:solidFil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Durata totale</a:t>
            </a:r>
            <a:r>
              <a:rPr b="0" i="0" lang="en-US" sz="1100" u="none" cap="none" strike="noStrike">
                <a:solidFill>
                  <a:srgbClr val="000000"/>
                </a:solidFill>
                <a:latin typeface="Arial"/>
                <a:ea typeface="Arial"/>
                <a:cs typeface="Arial"/>
                <a:sym typeface="Arial"/>
              </a:rPr>
              <a:t>: ~2 ore</a:t>
            </a:r>
            <a:br>
              <a:rPr b="0" i="0" lang="en-US" sz="1100" u="none" cap="none" strike="noStrike">
                <a:solidFill>
                  <a:srgbClr val="000000"/>
                </a:solidFill>
                <a:latin typeface="Arial"/>
                <a:ea typeface="Arial"/>
                <a:cs typeface="Arial"/>
                <a:sym typeface="Arial"/>
              </a:rPr>
            </a:br>
            <a:r>
              <a:rPr b="1" i="0" lang="en-US" sz="1100" u="none" cap="none" strike="noStrike">
                <a:solidFill>
                  <a:srgbClr val="000000"/>
                </a:solidFill>
                <a:latin typeface="Arial"/>
                <a:ea typeface="Arial"/>
                <a:cs typeface="Arial"/>
                <a:sym typeface="Arial"/>
              </a:rPr>
              <a:t>Formato</a:t>
            </a:r>
            <a:r>
              <a:rPr b="0" i="0" lang="en-US" sz="1100" u="none" cap="none" strike="noStrike">
                <a:solidFill>
                  <a:srgbClr val="000000"/>
                </a:solidFill>
                <a:latin typeface="Arial"/>
                <a:ea typeface="Arial"/>
                <a:cs typeface="Arial"/>
                <a:sym typeface="Arial"/>
              </a:rPr>
              <a:t>: corso online autogestito o, in alternativa, corso online sincrono (LMS o piattaforma di apprendimento), con scambi facoltativi tra pari tramite forum/commenti</a:t>
            </a:r>
            <a:br>
              <a:rPr b="0" i="0" lang="en-US" sz="1100" u="none" cap="none" strike="noStrike">
                <a:solidFill>
                  <a:srgbClr val="000000"/>
                </a:solidFill>
                <a:latin typeface="Arial"/>
                <a:ea typeface="Arial"/>
                <a:cs typeface="Arial"/>
                <a:sym typeface="Arial"/>
              </a:rPr>
            </a:br>
            <a:r>
              <a:rPr b="1" i="0" lang="en-US" sz="1100" u="none" cap="none" strike="noStrike">
                <a:solidFill>
                  <a:srgbClr val="000000"/>
                </a:solidFill>
                <a:latin typeface="Arial"/>
                <a:ea typeface="Arial"/>
                <a:cs typeface="Arial"/>
                <a:sym typeface="Arial"/>
              </a:rPr>
              <a:t>Destinatari</a:t>
            </a:r>
            <a:r>
              <a:rPr b="0" i="0" lang="en-US" sz="1100" u="none" cap="none" strike="noStrike">
                <a:solidFill>
                  <a:srgbClr val="000000"/>
                </a:solidFill>
                <a:latin typeface="Arial"/>
                <a:ea typeface="Arial"/>
                <a:cs typeface="Arial"/>
                <a:sym typeface="Arial"/>
              </a:rPr>
              <a:t>: Dirigenti scolastici (L), insegnanti (T), genitori (P)</a:t>
            </a:r>
            <a:br>
              <a:rPr b="0" i="0" lang="en-US" sz="1100" u="none" cap="none" strike="noStrike">
                <a:solidFill>
                  <a:srgbClr val="000000"/>
                </a:solidFill>
                <a:latin typeface="Arial"/>
                <a:ea typeface="Arial"/>
                <a:cs typeface="Arial"/>
                <a:sym typeface="Arial"/>
              </a:rPr>
            </a:br>
            <a:r>
              <a:rPr b="1" i="0" lang="en-US" sz="1100" u="none" cap="none" strike="noStrike">
                <a:solidFill>
                  <a:srgbClr val="000000"/>
                </a:solidFill>
                <a:latin typeface="Arial"/>
                <a:ea typeface="Arial"/>
                <a:cs typeface="Arial"/>
                <a:sym typeface="Arial"/>
              </a:rPr>
              <a:t>Strumenti didattici</a:t>
            </a:r>
            <a:r>
              <a:rPr b="0" i="0" lang="en-US" sz="1100" u="none" cap="none" strike="noStrike">
                <a:solidFill>
                  <a:srgbClr val="000000"/>
                </a:solidFill>
                <a:latin typeface="Arial"/>
                <a:ea typeface="Arial"/>
                <a:cs typeface="Arial"/>
                <a:sym typeface="Arial"/>
              </a:rPr>
              <a:t>:</a:t>
            </a:r>
            <a:endParaRPr b="0"/>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Il formatore realizza un video che guida i partecipanti attraverso il modulo.</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LMS (ad es. Moodle, Google Classroom, Canvas)</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Google Docs/Padlet (per esercizi collaborativi)</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Microsoft/Google Forms (valutazioni di ingresso/uscita)</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Video/podcast preregistrati</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Forum di discussione facoltativi</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Sezione, Nome, Durata, Modalità </a:t>
            </a:r>
            <a:endParaRPr b="0"/>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Sezione 1 Introduzione e rompighiaccio 20 min Video + Quiz</a:t>
            </a:r>
            <a:endParaRPr b="0"/>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Sezione 2 Processo di risoluzione dei problemi DEAR 80 min Lettura + Applicazione</a:t>
            </a:r>
            <a:endParaRPr b="0"/>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Sezione 3 Riflessione e pianificazione delle azioni 20 min Modello + Forum</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Risorse online sincronizzate per i formatori</a:t>
            </a:r>
            <a:endParaRPr/>
          </a:p>
          <a:p>
            <a:pPr indent="0" lvl="0" marL="158750" rtl="0" algn="l">
              <a:lnSpc>
                <a:spcPct val="100000"/>
              </a:lnSpc>
              <a:spcBef>
                <a:spcPts val="0"/>
              </a:spcBef>
              <a:spcAft>
                <a:spcPts val="0"/>
              </a:spcAft>
              <a:buSzPts val="1100"/>
              <a:buNone/>
            </a:pPr>
            <a:r>
              <a:rPr lang="en-US" sz="1100" u="sng">
                <a:solidFill>
                  <a:schemeClr val="hlink"/>
                </a:solidFill>
                <a:hlinkClick r:id="rId2"/>
              </a:rPr>
              <a:t>https://docs.google.com/document/d/1rlwBIK5Ole4qhpY_egG0kpugR06wBwMv/edit</a:t>
            </a:r>
            <a:endParaRPr sz="1100"/>
          </a:p>
          <a:p>
            <a:pPr indent="-228600" lvl="0" marL="457200" rtl="0" algn="l">
              <a:lnSpc>
                <a:spcPct val="100000"/>
              </a:lnSpc>
              <a:spcBef>
                <a:spcPts val="0"/>
              </a:spcBef>
              <a:spcAft>
                <a:spcPts val="0"/>
              </a:spcAft>
              <a:buSzPts val="1100"/>
              <a:buNone/>
            </a:pPr>
            <a:r>
              <a:t/>
            </a:r>
            <a:endParaRPr b="0"/>
          </a:p>
          <a:p>
            <a:pPr indent="0" lvl="0" marL="158750" rtl="0" algn="l">
              <a:lnSpc>
                <a:spcPct val="100000"/>
              </a:lnSpc>
              <a:spcBef>
                <a:spcPts val="0"/>
              </a:spcBef>
              <a:spcAft>
                <a:spcPts val="0"/>
              </a:spcAft>
              <a:buSzPts val="1100"/>
              <a:buNone/>
            </a:pPr>
            <a:r>
              <a:t/>
            </a:r>
            <a:endParaRPr/>
          </a:p>
        </p:txBody>
      </p:sp>
      <p:sp>
        <p:nvSpPr>
          <p:cNvPr id="82" name="Google Shape;82;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5" name="Google Shape;24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La disinformazione è </a:t>
            </a:r>
            <a:r>
              <a:rPr b="1" i="0" lang="en-US" sz="1100" u="none" cap="none" strike="noStrike">
                <a:solidFill>
                  <a:srgbClr val="000000"/>
                </a:solidFill>
                <a:latin typeface="Arial"/>
                <a:ea typeface="Arial"/>
                <a:cs typeface="Arial"/>
                <a:sym typeface="Arial"/>
              </a:rPr>
              <a:t>un contenuto fuorviante creato e diffuso deliberatamente per ingannare le persone </a:t>
            </a:r>
            <a:r>
              <a:rPr b="0" i="0" lang="en-US" sz="1100" u="none" cap="none" strike="noStrike">
                <a:solidFill>
                  <a:srgbClr val="000000"/>
                </a:solidFill>
                <a:latin typeface="Arial"/>
                <a:ea typeface="Arial"/>
                <a:cs typeface="Arial"/>
                <a:sym typeface="Arial"/>
              </a:rPr>
              <a:t>o per ottenere vantaggi economici o politici, spesso con l'intenzione di causare danni alla collettività. Si tratta di un'attività ostile orchestrata in cui gli attori utilizzano inganni strategici e tattiche di manipolazione dei media per promuovere obiettivi politici, militari o commerciali.</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Gli aspetti chiave della disinformazione includono:</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Natura intenzionale e strategica</a:t>
            </a:r>
            <a:r>
              <a:rPr b="0" i="0" lang="en-US" sz="1100" u="none" cap="none" strike="noStrike">
                <a:solidFill>
                  <a:srgbClr val="000000"/>
                </a:solidFill>
                <a:latin typeface="Arial"/>
                <a:ea typeface="Arial"/>
                <a:cs typeface="Arial"/>
                <a:sym typeface="Arial"/>
              </a:rPr>
              <a:t>: a differenza della disinformazione, che è informazione falsa diffusa involontariamente, la disinformazione è diffusa intenzionalmente con il chiaro intento di fuorviare o manipolare. La malinformazione, un altro termine correlato, si riferisce a informazioni fattuali condivise con l'intenzione di causare danni, spesso estrapolandole dal contesto o rendendo pubbliche informazioni private.</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Tattiche e modalità</a:t>
            </a:r>
            <a:r>
              <a:rPr b="0" i="0" lang="en-US" sz="1100" u="none" cap="none" strike="noStrike">
                <a:solidFill>
                  <a:srgbClr val="000000"/>
                </a:solidFill>
                <a:latin typeface="Arial"/>
                <a:ea typeface="Arial"/>
                <a:cs typeface="Arial"/>
                <a:sym typeface="Arial"/>
              </a:rPr>
              <a:t>: le campagne di disinformazione sono attuate attraverso sforzi coordinati che "utilizzano come arma molteplici strategie retoriche e forme di conoscenza, tra cui non solo falsità ma anche verità, mezze verità e giudizi di valore, per sfruttare e amplificare le guerre culturali e altre controversie legate all'identità". Queste campagne possono circolare attraverso vari comportamenti ingannevoli e contenuti dannosi, tra cui: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Astroturfing</a:t>
            </a:r>
            <a:r>
              <a:rPr b="0" i="0" lang="en-US" sz="1100" u="none" cap="none" strike="noStrike">
                <a:solidFill>
                  <a:srgbClr val="000000"/>
                </a:solidFill>
                <a:latin typeface="Arial"/>
                <a:ea typeface="Arial"/>
                <a:cs typeface="Arial"/>
                <a:sym typeface="Arial"/>
              </a:rPr>
              <a:t>: campagne coordinate a livello centrale che imitano l'attivismo di base.</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Teorie del complotto</a:t>
            </a:r>
            <a:r>
              <a:rPr b="0" i="0" lang="en-US" sz="1100" u="none" cap="none" strike="noStrike">
                <a:solidFill>
                  <a:srgbClr val="000000"/>
                </a:solidFill>
                <a:latin typeface="Arial"/>
                <a:ea typeface="Arial"/>
                <a:cs typeface="Arial"/>
                <a:sym typeface="Arial"/>
              </a:rPr>
              <a:t>: confutazioni delle versioni ufficiali che propongono spiegazioni alternative che coinvolgono gruppi segreti o azioni pianficate.</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Clickbait</a:t>
            </a:r>
            <a:r>
              <a:rPr b="0" i="0" lang="en-US" sz="1100" u="none" cap="none" strike="noStrike">
                <a:solidFill>
                  <a:srgbClr val="000000"/>
                </a:solidFill>
                <a:latin typeface="Arial"/>
                <a:ea typeface="Arial"/>
                <a:cs typeface="Arial"/>
                <a:sym typeface="Arial"/>
              </a:rPr>
              <a:t>: uso deliberato di titoli e icone fuorvianti a scopo di lucro o popolarità.</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Propaganda computazionale</a:t>
            </a:r>
            <a:r>
              <a:rPr b="0" i="0" lang="en-US" sz="1100" u="none" cap="none" strike="noStrike">
                <a:solidFill>
                  <a:srgbClr val="000000"/>
                </a:solidFill>
                <a:latin typeface="Arial"/>
                <a:ea typeface="Arial"/>
                <a:cs typeface="Arial"/>
                <a:sym typeface="Arial"/>
              </a:rPr>
              <a:t>: enfatizza il ruolo dell'automazione, come bot e algoritmi, per diffondere disinformazione su larga scala.</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Manipolazione di Internet</a:t>
            </a:r>
            <a:r>
              <a:rPr b="0" i="0" lang="en-US" sz="1100" u="none" cap="none" strike="noStrike">
                <a:solidFill>
                  <a:srgbClr val="000000"/>
                </a:solidFill>
                <a:latin typeface="Arial"/>
                <a:ea typeface="Arial"/>
                <a:cs typeface="Arial"/>
                <a:sym typeface="Arial"/>
              </a:rPr>
              <a:t>: l'uso di tecnologie digitali online, algoritmi, social bot e script automatizzati per scopi commerciali, sociali, militari o politici.</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Obiettivi</a:t>
            </a:r>
            <a:r>
              <a:rPr b="0" i="0" lang="en-US" sz="1100" u="none" cap="none" strike="noStrike">
                <a:solidFill>
                  <a:srgbClr val="000000"/>
                </a:solidFill>
                <a:latin typeface="Arial"/>
                <a:ea typeface="Arial"/>
                <a:cs typeface="Arial"/>
                <a:sym typeface="Arial"/>
              </a:rPr>
              <a:t>: gli obiettivi primari della disinformazione sono spesso quelli di destabilizzare le democrazie liberali, minare le alleanze, esacerbare le divisioni sociali per promuovere agende geopolitiche. Mira a creare confusione e "paralisi informativa", portando le persone a diffidare di tutto ciò che incontrano e rendendole facilmente manipolabili.</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2" name="Google Shape;26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Contesto storico</a:t>
            </a:r>
            <a:r>
              <a:rPr b="0" i="0" lang="en-US" sz="1100" u="none" cap="none" strike="noStrike">
                <a:solidFill>
                  <a:srgbClr val="000000"/>
                </a:solidFill>
                <a:latin typeface="Arial"/>
                <a:ea typeface="Arial"/>
                <a:cs typeface="Arial"/>
                <a:sym typeface="Arial"/>
              </a:rPr>
              <a:t>: la disinformazione non è un fenomeno nuovo, ma è stata una caratteristica della comunicazione umana almeno fin dall'epoca romana.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Antica Roma</a:t>
            </a:r>
            <a:r>
              <a:rPr b="0" i="0" lang="en-US" sz="1100" u="none" cap="none" strike="noStrike">
                <a:solidFill>
                  <a:srgbClr val="000000"/>
                </a:solidFill>
                <a:latin typeface="Arial"/>
                <a:ea typeface="Arial"/>
                <a:cs typeface="Arial"/>
                <a:sym typeface="Arial"/>
              </a:rPr>
              <a:t>: Ottaviano condusse una campagna propagandistica contro Antonio utilizzando monete con "slogan brevi e incisivi" per infangarne la reputazione.</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L'era della stampa</a:t>
            </a:r>
            <a:r>
              <a:rPr b="0" i="0" lang="en-US" sz="1100" u="none" cap="none" strike="noStrike">
                <a:solidFill>
                  <a:srgbClr val="000000"/>
                </a:solidFill>
                <a:latin typeface="Arial"/>
                <a:ea typeface="Arial"/>
                <a:cs typeface="Arial"/>
                <a:sym typeface="Arial"/>
              </a:rPr>
              <a:t>: l'invenzione della stampa di Gutenberg amplificò notevolmente la diffusione della disinformazione, portando alla prima bufala giornalistica su larga scala, "La grande bufala della luna" del 1835.</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XX secolo</a:t>
            </a:r>
            <a:r>
              <a:rPr b="0" i="0" lang="en-US" sz="1100" u="none" cap="none" strike="noStrike">
                <a:solidFill>
                  <a:srgbClr val="000000"/>
                </a:solidFill>
                <a:latin typeface="Arial"/>
                <a:ea typeface="Arial"/>
                <a:cs typeface="Arial"/>
                <a:sym typeface="Arial"/>
              </a:rPr>
              <a:t>: l'avvento della radio e della televisione ha ulteriormente sviluppato la comunicazione da uno a molti, e la propaganda ha svolto un ruolo cruciale nella prima e nella seconda guerra mondiale, demonizzando i nemici e facendo appello al nazionalismo.</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Pericoli moderni (era digitale)</a:t>
            </a:r>
            <a:r>
              <a:rPr b="0" i="0" lang="en-US" sz="1100" u="none" cap="none" strike="noStrike">
                <a:solidFill>
                  <a:srgbClr val="000000"/>
                </a:solidFill>
                <a:latin typeface="Arial"/>
                <a:ea typeface="Arial"/>
                <a:cs typeface="Arial"/>
                <a:sym typeface="Arial"/>
              </a:rPr>
              <a:t>: l'arrivo di Internet e dei social media ha </a:t>
            </a:r>
            <a:r>
              <a:rPr b="1" i="0" lang="en-US" sz="1100" u="none" cap="none" strike="noStrike">
                <a:solidFill>
                  <a:srgbClr val="000000"/>
                </a:solidFill>
                <a:latin typeface="Arial"/>
                <a:ea typeface="Arial"/>
                <a:cs typeface="Arial"/>
                <a:sym typeface="Arial"/>
              </a:rPr>
              <a:t>moltiplicato notevolmente i rischi e l'efficacia della disinformazione</a:t>
            </a:r>
            <a:r>
              <a:rPr b="0" i="0" lang="en-US" sz="1100" u="none" cap="none" strike="noStrike">
                <a:solidFill>
                  <a:srgbClr val="000000"/>
                </a:solidFill>
                <a:latin typeface="Arial"/>
                <a:ea typeface="Arial"/>
                <a:cs typeface="Arial"/>
                <a:sym typeface="Arial"/>
              </a:rPr>
              <a:t>.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Connettività e informatica</a:t>
            </a:r>
            <a:r>
              <a:rPr b="0" i="0" lang="en-US" sz="1100" u="none" cap="none" strike="noStrike">
                <a:solidFill>
                  <a:srgbClr val="000000"/>
                </a:solidFill>
                <a:latin typeface="Arial"/>
                <a:ea typeface="Arial"/>
                <a:cs typeface="Arial"/>
                <a:sym typeface="Arial"/>
              </a:rPr>
              <a:t>: l'elevato utilizzo di Internet e dei social media, combinato con i progressi nelle tecnologie di intelligenza artificiale, consente agli attori di creare e diffondere disinformazione a costi contenuti e a una velocità e su una scala senza precedenti.</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Mancanza di filtri</a:t>
            </a:r>
            <a:r>
              <a:rPr b="0" i="0" lang="en-US" sz="1100" u="none" cap="none" strike="noStrike">
                <a:solidFill>
                  <a:srgbClr val="000000"/>
                </a:solidFill>
                <a:latin typeface="Arial"/>
                <a:ea typeface="Arial"/>
                <a:cs typeface="Arial"/>
                <a:sym typeface="Arial"/>
              </a:rPr>
              <a:t>: a differenza di quanto accadeva durante la Guerra Fredda, attualmente esistono pochi filtri efficaci per impedire che la disinformazione raggiunga gli utenti attraverso Internet e i social media.</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Erosione della fiducia</a:t>
            </a:r>
            <a:r>
              <a:rPr b="0" i="0" lang="en-US" sz="1100" u="none" cap="none" strike="noStrike">
                <a:solidFill>
                  <a:srgbClr val="000000"/>
                </a:solidFill>
                <a:latin typeface="Arial"/>
                <a:ea typeface="Arial"/>
                <a:cs typeface="Arial"/>
                <a:sym typeface="Arial"/>
              </a:rPr>
              <a:t>: l'enorme volume di informazioni e la ripetuta esposizione a falsità possono erodere la fiducia del pubblico in tutte le fonti, comprese le notizie legittime e le istituzioni democratiche.</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Sfide per il rilevamento</a:t>
            </a:r>
            <a:r>
              <a:rPr b="0" i="0" lang="en-US" sz="1100" u="none" cap="none" strike="noStrike">
                <a:solidFill>
                  <a:srgbClr val="000000"/>
                </a:solidFill>
                <a:latin typeface="Arial"/>
                <a:ea typeface="Arial"/>
                <a:cs typeface="Arial"/>
                <a:sym typeface="Arial"/>
              </a:rPr>
              <a:t>: la disinformazione è intenzionalmente concepita per essere difficile da rilevare e la sua diffusione sui social media genera dati voluminosi, incompleti, non strutturati e rumorosi, rendendo inefficaci i tradizionali algoritmi di rilevamento. L'anonimato complica inoltre il tracciamento dell'origine e l'attribuzione delle responsabilità ai responsabili.</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Nel complesso, la disinformazione sfrutta la psicologia umana e i progressi tecnologici per diffondere intenzionalmente narrazioni false, ponendo minacce significative al dibattito pubblico informato, ai processi democratici e alla fiducia sociale. </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La tecnologia e l'intelligenza artificiale (IA) svolgono un ruolo multiforme e sempre più critico sia nella </a:t>
            </a:r>
            <a:r>
              <a:rPr b="1" i="0" lang="en-US" sz="1100" u="none" cap="none" strike="noStrike">
                <a:solidFill>
                  <a:srgbClr val="000000"/>
                </a:solidFill>
                <a:latin typeface="Arial"/>
                <a:ea typeface="Arial"/>
                <a:cs typeface="Arial"/>
                <a:sym typeface="Arial"/>
              </a:rPr>
              <a:t>diffusione </a:t>
            </a:r>
            <a:r>
              <a:rPr b="0" i="0" lang="en-US" sz="1100" u="none" cap="none" strike="noStrike">
                <a:solidFill>
                  <a:srgbClr val="000000"/>
                </a:solidFill>
                <a:latin typeface="Arial"/>
                <a:ea typeface="Arial"/>
                <a:cs typeface="Arial"/>
                <a:sym typeface="Arial"/>
              </a:rPr>
              <a:t>che </a:t>
            </a:r>
            <a:r>
              <a:rPr b="1" i="0" lang="en-US" sz="1100" u="none" cap="none" strike="noStrike">
                <a:solidFill>
                  <a:srgbClr val="000000"/>
                </a:solidFill>
                <a:latin typeface="Arial"/>
                <a:ea typeface="Arial"/>
                <a:cs typeface="Arial"/>
                <a:sym typeface="Arial"/>
              </a:rPr>
              <a:t>nell'individuazione </a:t>
            </a:r>
            <a:r>
              <a:rPr b="0" i="0" lang="en-US" sz="1100" u="none" cap="none" strike="noStrike">
                <a:solidFill>
                  <a:srgbClr val="000000"/>
                </a:solidFill>
                <a:latin typeface="Arial"/>
                <a:ea typeface="Arial"/>
                <a:cs typeface="Arial"/>
                <a:sym typeface="Arial"/>
              </a:rPr>
              <a:t>della disinformazione.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9" name="Google Shape;279;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Disinformazione</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Informazioni false create e diffuse deliberatamente per ingannare o fuorviare le persone.</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Esempio: articoli di cronaca falsi creati per manipolare l'opinione pubblica.</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Caratteristiche: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Inganno intenzionale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Caratteristica distintiva: </a:t>
            </a:r>
            <a:r>
              <a:rPr b="1" i="0" lang="en-US" sz="1100" u="none" cap="none" strike="noStrike">
                <a:solidFill>
                  <a:srgbClr val="000000"/>
                </a:solidFill>
                <a:latin typeface="Arial"/>
                <a:ea typeface="Arial"/>
                <a:cs typeface="Arial"/>
                <a:sym typeface="Arial"/>
              </a:rPr>
              <a:t>viene diffusa intenzionalmente per fuorviare</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differenza della disinformazione (che può essere involontaria), la disinformazione implica una strategia deliberata.</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Contenuto manipolato</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Può utilizzare </a:t>
            </a:r>
            <a:r>
              <a:rPr b="1" i="0" lang="en-US" sz="1100" u="none" cap="none" strike="noStrike">
                <a:solidFill>
                  <a:srgbClr val="000000"/>
                </a:solidFill>
                <a:latin typeface="Arial"/>
                <a:ea typeface="Arial"/>
                <a:cs typeface="Arial"/>
                <a:sym typeface="Arial"/>
              </a:rPr>
              <a:t>immagini ritoccate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video falsi (deepfake) </a:t>
            </a:r>
            <a:r>
              <a:rPr b="0" i="0" lang="en-US" sz="1100" u="none" cap="none" strike="noStrike">
                <a:solidFill>
                  <a:srgbClr val="000000"/>
                </a:solidFill>
                <a:latin typeface="Arial"/>
                <a:ea typeface="Arial"/>
                <a:cs typeface="Arial"/>
                <a:sym typeface="Arial"/>
              </a:rPr>
              <a:t>o </a:t>
            </a:r>
            <a:r>
              <a:rPr b="1" i="0" lang="en-US" sz="1100" u="none" cap="none" strike="noStrike">
                <a:solidFill>
                  <a:srgbClr val="000000"/>
                </a:solidFill>
                <a:latin typeface="Arial"/>
                <a:ea typeface="Arial"/>
                <a:cs typeface="Arial"/>
                <a:sym typeface="Arial"/>
              </a:rPr>
              <a:t>titoli fuorvianti</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volte i fatti reali vengono estrapolati dal contesto per sostenere una narrazione falsa.</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Manipolazione emotiva</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Spesso fa appello alla </a:t>
            </a:r>
            <a:r>
              <a:rPr b="1" i="0" lang="en-US" sz="1100" u="none" cap="none" strike="noStrike">
                <a:solidFill>
                  <a:srgbClr val="000000"/>
                </a:solidFill>
                <a:latin typeface="Arial"/>
                <a:ea typeface="Arial"/>
                <a:cs typeface="Arial"/>
                <a:sym typeface="Arial"/>
              </a:rPr>
              <a:t>paura</a:t>
            </a:r>
            <a:r>
              <a:rPr b="0" i="0" lang="en-US" sz="1100" u="none" cap="none" strike="noStrike">
                <a:solidFill>
                  <a:srgbClr val="000000"/>
                </a:solidFill>
                <a:latin typeface="Arial"/>
                <a:ea typeface="Arial"/>
                <a:cs typeface="Arial"/>
                <a:sym typeface="Arial"/>
              </a:rPr>
              <a:t>, alla </a:t>
            </a:r>
            <a:r>
              <a:rPr b="1" i="0" lang="en-US" sz="1100" u="none" cap="none" strike="noStrike">
                <a:solidFill>
                  <a:srgbClr val="000000"/>
                </a:solidFill>
                <a:latin typeface="Arial"/>
                <a:ea typeface="Arial"/>
                <a:cs typeface="Arial"/>
                <a:sym typeface="Arial"/>
              </a:rPr>
              <a:t>rabbia </a:t>
            </a:r>
            <a:r>
              <a:rPr b="0" i="0" lang="en-US" sz="1100" u="none" cap="none" strike="noStrike">
                <a:solidFill>
                  <a:srgbClr val="000000"/>
                </a:solidFill>
                <a:latin typeface="Arial"/>
                <a:ea typeface="Arial"/>
                <a:cs typeface="Arial"/>
                <a:sym typeface="Arial"/>
              </a:rPr>
              <a:t>o </a:t>
            </a:r>
            <a:r>
              <a:rPr b="1" i="0" lang="en-US" sz="1100" u="none" cap="none" strike="noStrike">
                <a:solidFill>
                  <a:srgbClr val="000000"/>
                </a:solidFill>
                <a:latin typeface="Arial"/>
                <a:ea typeface="Arial"/>
                <a:cs typeface="Arial"/>
                <a:sym typeface="Arial"/>
              </a:rPr>
              <a:t>alla compassione </a:t>
            </a:r>
            <a:r>
              <a:rPr b="0" i="0" lang="en-US" sz="1100" u="none" cap="none" strike="noStrike">
                <a:solidFill>
                  <a:srgbClr val="000000"/>
                </a:solidFill>
                <a:latin typeface="Arial"/>
                <a:ea typeface="Arial"/>
                <a:cs typeface="Arial"/>
                <a:sym typeface="Arial"/>
              </a:rPr>
              <a:t>per attirare l'attenzione e diventare virale.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Progettato per provocare reazioni forti che prevalgono sul pensiero critico.</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Fonti inventate o nascoste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La disinformazione può provenire da </a:t>
            </a:r>
            <a:r>
              <a:rPr b="1" i="0" lang="en-US" sz="1100" u="none" cap="none" strike="noStrike">
                <a:solidFill>
                  <a:srgbClr val="000000"/>
                </a:solidFill>
                <a:latin typeface="Arial"/>
                <a:ea typeface="Arial"/>
                <a:cs typeface="Arial"/>
                <a:sym typeface="Arial"/>
              </a:rPr>
              <a:t>account falsi</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bot </a:t>
            </a:r>
            <a:r>
              <a:rPr b="0" i="0" lang="en-US" sz="1100" u="none" cap="none" strike="noStrike">
                <a:solidFill>
                  <a:srgbClr val="000000"/>
                </a:solidFill>
                <a:latin typeface="Arial"/>
                <a:ea typeface="Arial"/>
                <a:cs typeface="Arial"/>
                <a:sym typeface="Arial"/>
              </a:rPr>
              <a:t>o siti web che imitano i veri organi di informazione.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Può nascondere chi l'ha creata o finanziata.</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Diffusa a scopo di lucro</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Utilizzata per </a:t>
            </a:r>
            <a:r>
              <a:rPr b="1" i="0" lang="en-US" sz="1100" u="none" cap="none" strike="noStrike">
                <a:solidFill>
                  <a:srgbClr val="000000"/>
                </a:solidFill>
                <a:latin typeface="Arial"/>
                <a:ea typeface="Arial"/>
                <a:cs typeface="Arial"/>
                <a:sym typeface="Arial"/>
              </a:rPr>
              <a:t>influenzare l'opinione pubblica</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seminare confusione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minare la fiducia </a:t>
            </a:r>
            <a:r>
              <a:rPr b="0" i="0" lang="en-US" sz="1100" u="none" cap="none" strike="noStrike">
                <a:solidFill>
                  <a:srgbClr val="000000"/>
                </a:solidFill>
                <a:latin typeface="Arial"/>
                <a:ea typeface="Arial"/>
                <a:cs typeface="Arial"/>
                <a:sym typeface="Arial"/>
              </a:rPr>
              <a:t>o </a:t>
            </a:r>
            <a:r>
              <a:rPr b="1" i="0" lang="en-US" sz="1100" u="none" cap="none" strike="noStrike">
                <a:solidFill>
                  <a:srgbClr val="000000"/>
                </a:solidFill>
                <a:latin typeface="Arial"/>
                <a:ea typeface="Arial"/>
                <a:cs typeface="Arial"/>
                <a:sym typeface="Arial"/>
              </a:rPr>
              <a:t>raggiungere obiettivi politici, finanziari o ideologici</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Spesso mescola verità e menzogne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Può contenere </a:t>
            </a:r>
            <a:r>
              <a:rPr b="1" i="0" lang="en-US" sz="1100" u="none" cap="none" strike="noStrike">
                <a:solidFill>
                  <a:srgbClr val="000000"/>
                </a:solidFill>
                <a:latin typeface="Arial"/>
                <a:ea typeface="Arial"/>
                <a:cs typeface="Arial"/>
                <a:sym typeface="Arial"/>
              </a:rPr>
              <a:t>alcune informazioni accurate </a:t>
            </a:r>
            <a:r>
              <a:rPr b="0" i="0" lang="en-US" sz="1100" u="none" cap="none" strike="noStrike">
                <a:solidFill>
                  <a:srgbClr val="000000"/>
                </a:solidFill>
                <a:latin typeface="Arial"/>
                <a:ea typeface="Arial"/>
                <a:cs typeface="Arial"/>
                <a:sym typeface="Arial"/>
              </a:rPr>
              <a:t>mescolate a falsità, rendendola più difficile da individuare.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Conosciuto come </a:t>
            </a:r>
            <a:r>
              <a:rPr b="1" i="0" lang="en-US" sz="1100" u="none" cap="none" strike="noStrike">
                <a:solidFill>
                  <a:srgbClr val="000000"/>
                </a:solidFill>
                <a:latin typeface="Arial"/>
                <a:ea typeface="Arial"/>
                <a:cs typeface="Arial"/>
                <a:sym typeface="Arial"/>
              </a:rPr>
              <a:t>"disinformazione" </a:t>
            </a:r>
            <a:r>
              <a:rPr b="0" i="0" lang="en-US" sz="1100" u="none" cap="none" strike="noStrike">
                <a:solidFill>
                  <a:srgbClr val="000000"/>
                </a:solidFill>
                <a:latin typeface="Arial"/>
                <a:ea typeface="Arial"/>
                <a:cs typeface="Arial"/>
                <a:sym typeface="Arial"/>
              </a:rPr>
              <a:t>quando le verità vengono presentate in modo fuorviante per causare danni.</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Esempi:</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 tweet falso che sembra provenire da un'organizzazione sanitaria pubblica, che diffonde false informazioni sui rischi dei vaccini.</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 video modificato per far sembrare che un politico abbia detto qualcosa che non ha mai detto.</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Phishing:</a:t>
            </a:r>
            <a:r>
              <a:rPr b="0" i="0" lang="en-US" sz="1100" u="none" cap="none" strike="noStrike">
                <a:solidFill>
                  <a:srgbClr val="000000"/>
                </a:solidFill>
                <a:latin typeface="Arial"/>
                <a:ea typeface="Arial"/>
                <a:cs typeface="Arial"/>
                <a:sym typeface="Arial"/>
              </a:rPr>
              <a:t> </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Inganno intenzionale: i messaggi di phishing sono creati per indurre i destinatari a condividere informazioni sensibili, sapendo che sono fuorvianti.</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Contenuti falsi: di solito si fingono entità legittime (banche, scuole, piattaforme) utilizzando URL inventati, marchi falsi o offerte fasulle per fuorviare gli utenti.</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Corrispondenza con il quadro della disinformazione: secondo le definizioni standard, il phishing è un tentativo di ingannare per ottenere un guadagno illecito, il che lo rende una forma di disinformazione, non di malinformazione.  </a:t>
            </a:r>
            <a:endParaRPr b="0"/>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Esempio comune:</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Phishing via e-mail</a:t>
            </a:r>
            <a:r>
              <a:rPr b="0" i="0" lang="en-US" sz="1100" u="none" cap="none" strike="noStrike">
                <a:solidFill>
                  <a:srgbClr val="000000"/>
                </a:solidFill>
                <a:latin typeface="Arial"/>
                <a:ea typeface="Arial"/>
                <a:cs typeface="Arial"/>
                <a:sym typeface="Arial"/>
              </a:rPr>
              <a:t>: e-mail falsa dalla tua banca che ti chiede di "verificare il tuo account".</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Spear phishing</a:t>
            </a:r>
            <a:r>
              <a:rPr b="0" i="0" lang="en-US" sz="1100" u="none" cap="none" strike="noStrike">
                <a:solidFill>
                  <a:srgbClr val="000000"/>
                </a:solidFill>
                <a:latin typeface="Arial"/>
                <a:ea typeface="Arial"/>
                <a:cs typeface="Arial"/>
                <a:sym typeface="Arial"/>
              </a:rPr>
              <a:t>: messaggio mirato che utilizza il tuo nome, la tua azienda o il tuo ruolo per sembrare più convincente.</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Smishing</a:t>
            </a:r>
            <a:r>
              <a:rPr b="0" i="0" lang="en-US" sz="1100" u="none" cap="none" strike="noStrike">
                <a:solidFill>
                  <a:srgbClr val="000000"/>
                </a:solidFill>
                <a:latin typeface="Arial"/>
                <a:ea typeface="Arial"/>
                <a:cs typeface="Arial"/>
                <a:sym typeface="Arial"/>
              </a:rPr>
              <a:t>: phishing tramite SMS/messaggi di testo.</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Vishing</a:t>
            </a:r>
            <a:r>
              <a:rPr b="0" i="0" lang="en-US" sz="1100" u="none" cap="none" strike="noStrike">
                <a:solidFill>
                  <a:srgbClr val="000000"/>
                </a:solidFill>
                <a:latin typeface="Arial"/>
                <a:ea typeface="Arial"/>
                <a:cs typeface="Arial"/>
                <a:sym typeface="Arial"/>
              </a:rPr>
              <a:t>: phishing tramite chiamate vocali, fingendo di essere un tecnico dell'assistenza o un funzionario governativo.</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Ingegneria emotiva</a:t>
            </a:r>
            <a:r>
              <a:rPr b="0" i="0" lang="en-US" sz="1100" u="none" cap="none" strike="noStrike">
                <a:solidFill>
                  <a:srgbClr val="000000"/>
                </a:solidFill>
                <a:latin typeface="Arial"/>
                <a:ea typeface="Arial"/>
                <a:cs typeface="Arial"/>
                <a:sym typeface="Arial"/>
              </a:rPr>
              <a:t>: </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Esempi includono:</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Fingere di essere un tecnico dell'assistenza per ottenere una password</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Indurre qualcuno a cliccare su un link dannoso</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Fingere di essere un collega per richiedere dati sensibili</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5" name="Google Shape;295;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Disinformazione</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Informazioni false o inesatte condivise senza l'intenzione di fuorviare.</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Esempio: Condivisione di un'immagine con una didascalia errata credendo che sia vera.</a:t>
            </a:r>
            <a:r>
              <a:rPr b="1" i="0" lang="en-US" sz="1100" u="none" cap="none" strike="noStrike">
                <a:solidFill>
                  <a:srgbClr val="000000"/>
                </a:solidFill>
                <a:latin typeface="Arial"/>
                <a:ea typeface="Arial"/>
                <a:cs typeface="Arial"/>
                <a:sym typeface="Arial"/>
              </a:rPr>
              <a:t> </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Caratteristiche: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Non intenzionale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La </a:t>
            </a:r>
            <a:r>
              <a:rPr b="1" i="0" lang="en-US" sz="1100" u="none" cap="none" strike="noStrike">
                <a:solidFill>
                  <a:srgbClr val="000000"/>
                </a:solidFill>
                <a:latin typeface="Arial"/>
                <a:ea typeface="Arial"/>
                <a:cs typeface="Arial"/>
                <a:sym typeface="Arial"/>
              </a:rPr>
              <a:t>persona che la condivide non intende fuorviare </a:t>
            </a:r>
            <a:r>
              <a:rPr b="0" i="0" lang="en-US" sz="1100" u="none" cap="none" strike="noStrike">
                <a:solidFill>
                  <a:srgbClr val="000000"/>
                </a:solidFill>
                <a:latin typeface="Arial"/>
                <a:ea typeface="Arial"/>
                <a:cs typeface="Arial"/>
                <a:sym typeface="Arial"/>
              </a:rPr>
              <a:t>gli altri.</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Spesso deriva da un malinteso, da una verifica dei fatti inadeguata o dal credere alle voci.</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Basato su informazioni false o incomplete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Può includere </a:t>
            </a:r>
            <a:r>
              <a:rPr b="1" i="0" lang="en-US" sz="1100" u="none" cap="none" strike="noStrike">
                <a:solidFill>
                  <a:srgbClr val="000000"/>
                </a:solidFill>
                <a:latin typeface="Arial"/>
                <a:ea typeface="Arial"/>
                <a:cs typeface="Arial"/>
                <a:sym typeface="Arial"/>
              </a:rPr>
              <a:t>statistiche errate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fatti obsoleti </a:t>
            </a:r>
            <a:r>
              <a:rPr b="0" i="0" lang="en-US" sz="1100" u="none" cap="none" strike="noStrike">
                <a:solidFill>
                  <a:srgbClr val="000000"/>
                </a:solidFill>
                <a:latin typeface="Arial"/>
                <a:ea typeface="Arial"/>
                <a:cs typeface="Arial"/>
                <a:sym typeface="Arial"/>
              </a:rPr>
              <a:t>o </a:t>
            </a:r>
            <a:r>
              <a:rPr b="1" i="0" lang="en-US" sz="1100" u="none" cap="none" strike="noStrike">
                <a:solidFill>
                  <a:srgbClr val="000000"/>
                </a:solidFill>
                <a:latin typeface="Arial"/>
                <a:ea typeface="Arial"/>
                <a:cs typeface="Arial"/>
                <a:sym typeface="Arial"/>
              </a:rPr>
              <a:t>ricerche interpretate in modo errato</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volte è semplicemente </a:t>
            </a:r>
            <a:r>
              <a:rPr b="1" i="0" lang="en-US" sz="1100" u="none" cap="none" strike="noStrike">
                <a:solidFill>
                  <a:srgbClr val="000000"/>
                </a:solidFill>
                <a:latin typeface="Arial"/>
                <a:ea typeface="Arial"/>
                <a:cs typeface="Arial"/>
                <a:sym typeface="Arial"/>
              </a:rPr>
              <a:t>fuori contesto</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Può sembrare credibile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Le informazioni errate spesso sembrano reali o affidabili, soprattutto se provengono da amici, familiari o fonti conosciute.</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Si diffonde facilmente sui social media </a:t>
            </a:r>
            <a:r>
              <a:rPr b="0" i="0" lang="en-US" sz="1100" u="none" cap="none" strike="noStrike">
                <a:solidFill>
                  <a:srgbClr val="000000"/>
                </a:solidFill>
                <a:latin typeface="Arial"/>
                <a:ea typeface="Arial"/>
                <a:cs typeface="Arial"/>
                <a:sym typeface="Arial"/>
              </a:rPr>
              <a:t>grazie al contenuto emotivo o sensazionalistico.</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Può utilizzare fonti reali in modo errato</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Le persone possono </a:t>
            </a:r>
            <a:r>
              <a:rPr b="1" i="0" lang="en-US" sz="1100" u="none" cap="none" strike="noStrike">
                <a:solidFill>
                  <a:srgbClr val="000000"/>
                </a:solidFill>
                <a:latin typeface="Arial"/>
                <a:ea typeface="Arial"/>
                <a:cs typeface="Arial"/>
                <a:sym typeface="Arial"/>
              </a:rPr>
              <a:t>citare erroneamente gli esperti</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utilizzare titoli senza leggere gli articoli completi </a:t>
            </a:r>
            <a:r>
              <a:rPr b="0" i="0" lang="en-US" sz="1100" u="none" cap="none" strike="noStrike">
                <a:solidFill>
                  <a:srgbClr val="000000"/>
                </a:solidFill>
                <a:latin typeface="Arial"/>
                <a:ea typeface="Arial"/>
                <a:cs typeface="Arial"/>
                <a:sym typeface="Arial"/>
              </a:rPr>
              <a:t>o </a:t>
            </a:r>
            <a:r>
              <a:rPr b="1" i="0" lang="en-US" sz="1100" u="none" cap="none" strike="noStrike">
                <a:solidFill>
                  <a:srgbClr val="000000"/>
                </a:solidFill>
                <a:latin typeface="Arial"/>
                <a:ea typeface="Arial"/>
                <a:cs typeface="Arial"/>
                <a:sym typeface="Arial"/>
              </a:rPr>
              <a:t>fare affidamento su parodie/satira senza rendersene conto</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Può amplificare l'allarme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Anche senza intenzione, la disinformazione può </a:t>
            </a:r>
            <a:r>
              <a:rPr b="1" i="0" lang="en-US" sz="1100" u="none" cap="none" strike="noStrike">
                <a:solidFill>
                  <a:srgbClr val="000000"/>
                </a:solidFill>
                <a:latin typeface="Arial"/>
                <a:ea typeface="Arial"/>
                <a:cs typeface="Arial"/>
                <a:sym typeface="Arial"/>
              </a:rPr>
              <a:t>alimentare il panico</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fuorviare le decisioni </a:t>
            </a:r>
            <a:r>
              <a:rPr b="0" i="0" lang="en-US" sz="1100" u="none" cap="none" strike="noStrike">
                <a:solidFill>
                  <a:srgbClr val="000000"/>
                </a:solidFill>
                <a:latin typeface="Arial"/>
                <a:ea typeface="Arial"/>
                <a:cs typeface="Arial"/>
                <a:sym typeface="Arial"/>
              </a:rPr>
              <a:t>o </a:t>
            </a:r>
            <a:r>
              <a:rPr b="1" i="0" lang="en-US" sz="1100" u="none" cap="none" strike="noStrike">
                <a:solidFill>
                  <a:srgbClr val="000000"/>
                </a:solidFill>
                <a:latin typeface="Arial"/>
                <a:ea typeface="Arial"/>
                <a:cs typeface="Arial"/>
                <a:sym typeface="Arial"/>
              </a:rPr>
              <a:t>diffondere stereotipi</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La ripetizione </a:t>
            </a:r>
            <a:r>
              <a:rPr b="0" i="0" lang="en-US" sz="1100" u="none" cap="none" strike="noStrike">
                <a:solidFill>
                  <a:srgbClr val="000000"/>
                </a:solidFill>
                <a:latin typeface="Arial"/>
                <a:ea typeface="Arial"/>
                <a:cs typeface="Arial"/>
                <a:sym typeface="Arial"/>
              </a:rPr>
              <a:t>può far sembrare "vere" le informazioni false (</a:t>
            </a:r>
            <a:r>
              <a:rPr b="1" i="0" lang="en-US" sz="1100" u="none" cap="none" strike="noStrike">
                <a:solidFill>
                  <a:srgbClr val="000000"/>
                </a:solidFill>
                <a:latin typeface="Arial"/>
                <a:ea typeface="Arial"/>
                <a:cs typeface="Arial"/>
                <a:sym typeface="Arial"/>
              </a:rPr>
              <a:t>effetto</a:t>
            </a:r>
            <a:r>
              <a:rPr b="0" i="0" lang="en-US" sz="1100" u="none" cap="none" strike="noStrike">
                <a:solidFill>
                  <a:srgbClr val="000000"/>
                </a:solidFill>
                <a:latin typeface="Arial"/>
                <a:ea typeface="Arial"/>
                <a:cs typeface="Arial"/>
                <a:sym typeface="Arial"/>
              </a:rPr>
              <a:t> della </a:t>
            </a:r>
            <a:r>
              <a:rPr b="1" i="0" lang="en-US" sz="1100" u="none" cap="none" strike="noStrike">
                <a:solidFill>
                  <a:srgbClr val="000000"/>
                </a:solidFill>
                <a:latin typeface="Arial"/>
                <a:ea typeface="Arial"/>
                <a:cs typeface="Arial"/>
                <a:sym typeface="Arial"/>
              </a:rPr>
              <a:t>verità illusoria</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Esempi:</a:t>
            </a:r>
            <a:endParaRPr b="0"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Condividere un post virale su un rimedio naturale che cura il COVID-19, credendo che sia utile.</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Ripubblicare una foto obsoleta durante un evento di cronaca, pensando che sia recente.</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1" name="Google Shape;311;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Disinformazione</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Informazioni autentiche utilizzate per danneggiare una persona, un'organizzazione o un paese.</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Esempio: divulgazione di dati privati per mettere in imbarazzo qualcuno.</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Caratteristiche: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Basate su informazioni autentiche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Il </a:t>
            </a:r>
            <a:r>
              <a:rPr b="1" i="0" lang="en-US" sz="1100" u="none" cap="none" strike="noStrike">
                <a:solidFill>
                  <a:srgbClr val="000000"/>
                </a:solidFill>
                <a:latin typeface="Arial"/>
                <a:ea typeface="Arial"/>
                <a:cs typeface="Arial"/>
                <a:sym typeface="Arial"/>
              </a:rPr>
              <a:t>contenuto è fattualmente corretto</a:t>
            </a:r>
            <a:r>
              <a:rPr b="0" i="0" lang="en-US" sz="1100" u="none" cap="none" strike="noStrike">
                <a:solidFill>
                  <a:srgbClr val="000000"/>
                </a:solidFill>
                <a:latin typeface="Arial"/>
                <a:ea typeface="Arial"/>
                <a:cs typeface="Arial"/>
                <a:sym typeface="Arial"/>
              </a:rPr>
              <a:t>, ma il modo e il motivo per cui viene condiviso sono dannosi.</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Esempio: divulgazione di messaggi privati o dati personali di qualcuno.</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Intenzione di nuocere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L'obiettivo è </a:t>
            </a:r>
            <a:r>
              <a:rPr b="1" i="0" lang="en-US" sz="1100" u="none" cap="none" strike="noStrike">
                <a:solidFill>
                  <a:srgbClr val="000000"/>
                </a:solidFill>
                <a:latin typeface="Arial"/>
                <a:ea typeface="Arial"/>
                <a:cs typeface="Arial"/>
                <a:sym typeface="Arial"/>
              </a:rPr>
              <a:t>danneggiare la reputazione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incitare all'odio</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manipolare </a:t>
            </a:r>
            <a:r>
              <a:rPr b="0" i="0" lang="en-US" sz="1100" u="none" cap="none" strike="noStrike">
                <a:solidFill>
                  <a:srgbClr val="000000"/>
                </a:solidFill>
                <a:latin typeface="Arial"/>
                <a:ea typeface="Arial"/>
                <a:cs typeface="Arial"/>
                <a:sym typeface="Arial"/>
              </a:rPr>
              <a:t>o </a:t>
            </a:r>
            <a:r>
              <a:rPr b="1" i="0" lang="en-US" sz="1100" u="none" cap="none" strike="noStrike">
                <a:solidFill>
                  <a:srgbClr val="000000"/>
                </a:solidFill>
                <a:latin typeface="Arial"/>
                <a:ea typeface="Arial"/>
                <a:cs typeface="Arial"/>
                <a:sym typeface="Arial"/>
              </a:rPr>
              <a:t>causare conflitti</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Spesso utilizzato in attacchi politici o personali.</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Fuori contesto</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Le informazioni reali vengono </a:t>
            </a:r>
            <a:r>
              <a:rPr b="1" i="0" lang="en-US" sz="1100" u="none" cap="none" strike="noStrike">
                <a:solidFill>
                  <a:srgbClr val="000000"/>
                </a:solidFill>
                <a:latin typeface="Arial"/>
                <a:ea typeface="Arial"/>
                <a:cs typeface="Arial"/>
                <a:sym typeface="Arial"/>
              </a:rPr>
              <a:t>presentate senza il necessario contesto</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utilizzate in modo fuorviante </a:t>
            </a:r>
            <a:r>
              <a:rPr b="0" i="0" lang="en-US" sz="1100" u="none" cap="none" strike="noStrike">
                <a:solidFill>
                  <a:srgbClr val="000000"/>
                </a:solidFill>
                <a:latin typeface="Arial"/>
                <a:ea typeface="Arial"/>
                <a:cs typeface="Arial"/>
                <a:sym typeface="Arial"/>
              </a:rPr>
              <a:t>o </a:t>
            </a:r>
            <a:r>
              <a:rPr b="1" i="0" lang="en-US" sz="1100" u="none" cap="none" strike="noStrike">
                <a:solidFill>
                  <a:srgbClr val="000000"/>
                </a:solidFill>
                <a:latin typeface="Arial"/>
                <a:ea typeface="Arial"/>
                <a:cs typeface="Arial"/>
                <a:sym typeface="Arial"/>
              </a:rPr>
              <a:t>distorte</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Esempio: citare qualcuno in modo accurato ma rimuovendo il contesto per capovolgere il significato.</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Violazione della privacy</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Condivisione </a:t>
            </a:r>
            <a:r>
              <a:rPr b="1" i="0" lang="en-US" sz="1100" u="none" cap="none" strike="noStrike">
                <a:solidFill>
                  <a:srgbClr val="000000"/>
                </a:solidFill>
                <a:latin typeface="Arial"/>
                <a:ea typeface="Arial"/>
                <a:cs typeface="Arial"/>
                <a:sym typeface="Arial"/>
              </a:rPr>
              <a:t>di contenuti personali o sensibili</a:t>
            </a:r>
            <a:r>
              <a:rPr b="0" i="0" lang="en-US" sz="1100" u="none" cap="none" strike="noStrike">
                <a:solidFill>
                  <a:srgbClr val="000000"/>
                </a:solidFill>
                <a:latin typeface="Arial"/>
                <a:ea typeface="Arial"/>
                <a:cs typeface="Arial"/>
                <a:sym typeface="Arial"/>
              </a:rPr>
              <a:t>, come cartelle cliniche, indirizzi o immagini, senza autorizzazione.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volte include </a:t>
            </a:r>
            <a:r>
              <a:rPr b="1" i="0" lang="en-US" sz="1100" u="none" cap="none" strike="noStrike">
                <a:solidFill>
                  <a:srgbClr val="000000"/>
                </a:solidFill>
                <a:latin typeface="Arial"/>
                <a:ea typeface="Arial"/>
                <a:cs typeface="Arial"/>
                <a:sym typeface="Arial"/>
              </a:rPr>
              <a:t>il doxxing </a:t>
            </a:r>
            <a:r>
              <a:rPr b="0" i="0" lang="en-US" sz="1100" u="none" cap="none" strike="noStrike">
                <a:solidFill>
                  <a:srgbClr val="000000"/>
                </a:solidFill>
                <a:latin typeface="Arial"/>
                <a:ea typeface="Arial"/>
                <a:cs typeface="Arial"/>
                <a:sym typeface="Arial"/>
              </a:rPr>
              <a:t>(pubblicazione di informazioni private online).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Tempistica studiata per causare il massimo danno</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Le informazioni errate possono essere </a:t>
            </a:r>
            <a:r>
              <a:rPr b="1" i="0" lang="en-US" sz="1100" u="none" cap="none" strike="noStrike">
                <a:solidFill>
                  <a:srgbClr val="000000"/>
                </a:solidFill>
                <a:latin typeface="Arial"/>
                <a:ea typeface="Arial"/>
                <a:cs typeface="Arial"/>
                <a:sym typeface="Arial"/>
              </a:rPr>
              <a:t>diffuse in modo strategico</a:t>
            </a:r>
            <a:r>
              <a:rPr b="0" i="0" lang="en-US" sz="1100" u="none" cap="none" strike="noStrike">
                <a:solidFill>
                  <a:srgbClr val="000000"/>
                </a:solidFill>
                <a:latin typeface="Arial"/>
                <a:ea typeface="Arial"/>
                <a:cs typeface="Arial"/>
                <a:sym typeface="Arial"/>
              </a:rPr>
              <a:t>, ad esempio durante elezioni, proteste o crisi pubbliche, per amplificare la paura o la confusione.</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Esempi:</a:t>
            </a:r>
            <a:endParaRPr b="1" i="1"/>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Pubblicazione di e-mail hackerate di un politico proprio prima delle elezioni.</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Diffondere una notizia veritiera sul passato di una persona per rovinarne la reputazione anni dopo.</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Pubblicare foto reali di qualcuno con una didascalia fuorviante per incitare all'odio.</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7" name="Google Shape;327;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Notizie false</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Notizie inventate presentate come giornalismo legittimo, spesso condivise sui social media.</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Esempio: titoli virali che rivendicano false scoperte scientifiche.</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Caratteristiche: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Interamente o parzialmente false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Il contenuto principale è </a:t>
            </a:r>
            <a:r>
              <a:rPr b="1" i="0" lang="en-US" sz="1100" u="none" cap="none" strike="noStrike">
                <a:solidFill>
                  <a:srgbClr val="000000"/>
                </a:solidFill>
                <a:latin typeface="Arial"/>
                <a:ea typeface="Arial"/>
                <a:cs typeface="Arial"/>
                <a:sym typeface="Arial"/>
              </a:rPr>
              <a:t>inventato</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distorto </a:t>
            </a:r>
            <a:r>
              <a:rPr b="0" i="0" lang="en-US" sz="1100" u="none" cap="none" strike="noStrike">
                <a:solidFill>
                  <a:srgbClr val="000000"/>
                </a:solidFill>
                <a:latin typeface="Arial"/>
                <a:ea typeface="Arial"/>
                <a:cs typeface="Arial"/>
                <a:sym typeface="Arial"/>
              </a:rPr>
              <a:t>o </a:t>
            </a:r>
            <a:r>
              <a:rPr b="1" i="0" lang="en-US" sz="1100" u="none" cap="none" strike="noStrike">
                <a:solidFill>
                  <a:srgbClr val="000000"/>
                </a:solidFill>
                <a:latin typeface="Arial"/>
                <a:ea typeface="Arial"/>
                <a:cs typeface="Arial"/>
                <a:sym typeface="Arial"/>
              </a:rPr>
              <a:t>fuori contesto</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Possono utilizzare </a:t>
            </a:r>
            <a:r>
              <a:rPr b="1" i="0" lang="en-US" sz="1100" u="none" cap="none" strike="noStrike">
                <a:solidFill>
                  <a:srgbClr val="000000"/>
                </a:solidFill>
                <a:latin typeface="Arial"/>
                <a:ea typeface="Arial"/>
                <a:cs typeface="Arial"/>
                <a:sym typeface="Arial"/>
              </a:rPr>
              <a:t>titoli clickbait</a:t>
            </a:r>
            <a:r>
              <a:rPr b="0" i="0" lang="en-US" sz="1100" u="none" cap="none" strike="noStrike">
                <a:solidFill>
                  <a:srgbClr val="000000"/>
                </a:solidFill>
                <a:latin typeface="Arial"/>
                <a:ea typeface="Arial"/>
                <a:cs typeface="Arial"/>
                <a:sym typeface="Arial"/>
              </a:rPr>
              <a:t>, citazioni inventate o eventi inventati.</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Camuffati da notizie reali</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Presentate con </a:t>
            </a:r>
            <a:r>
              <a:rPr b="1" i="0" lang="en-US" sz="1100" u="none" cap="none" strike="noStrike">
                <a:solidFill>
                  <a:srgbClr val="000000"/>
                </a:solidFill>
                <a:latin typeface="Arial"/>
                <a:ea typeface="Arial"/>
                <a:cs typeface="Arial"/>
                <a:sym typeface="Arial"/>
              </a:rPr>
              <a:t>l'aspetto del giornalismo professionale </a:t>
            </a:r>
            <a:r>
              <a:rPr b="0" i="0" lang="en-US" sz="1100" u="none" cap="none" strike="noStrike">
                <a:solidFill>
                  <a:srgbClr val="000000"/>
                </a:solidFill>
                <a:latin typeface="Arial"/>
                <a:ea typeface="Arial"/>
                <a:cs typeface="Arial"/>
                <a:sym typeface="Arial"/>
              </a:rPr>
              <a:t>(ad esempio, siti di fake news che imitano i media reali).</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Utilizza </a:t>
            </a:r>
            <a:r>
              <a:rPr b="1" i="0" lang="en-US" sz="1100" u="none" cap="none" strike="noStrike">
                <a:solidFill>
                  <a:srgbClr val="000000"/>
                </a:solidFill>
                <a:latin typeface="Arial"/>
                <a:ea typeface="Arial"/>
                <a:cs typeface="Arial"/>
                <a:sym typeface="Arial"/>
              </a:rPr>
              <a:t>formati affidabili </a:t>
            </a:r>
            <a:r>
              <a:rPr b="0" i="0" lang="en-US" sz="1100" u="none" cap="none" strike="noStrike">
                <a:solidFill>
                  <a:srgbClr val="000000"/>
                </a:solidFill>
                <a:latin typeface="Arial"/>
                <a:ea typeface="Arial"/>
                <a:cs typeface="Arial"/>
                <a:sym typeface="Arial"/>
              </a:rPr>
              <a:t>(loghi, firme o date) per ingannare i lettori.</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Intenzionalmente ingannevole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Creato </a:t>
            </a:r>
            <a:r>
              <a:rPr b="1" i="0" lang="en-US" sz="1100" u="none" cap="none" strike="noStrike">
                <a:solidFill>
                  <a:srgbClr val="000000"/>
                </a:solidFill>
                <a:latin typeface="Arial"/>
                <a:ea typeface="Arial"/>
                <a:cs typeface="Arial"/>
                <a:sym typeface="Arial"/>
              </a:rPr>
              <a:t>per fuorviare</a:t>
            </a:r>
            <a:r>
              <a:rPr b="0" i="0" lang="en-US" sz="1100" u="none" cap="none" strike="noStrike">
                <a:solidFill>
                  <a:srgbClr val="000000"/>
                </a:solidFill>
                <a:latin typeface="Arial"/>
                <a:ea typeface="Arial"/>
                <a:cs typeface="Arial"/>
                <a:sym typeface="Arial"/>
              </a:rPr>
              <a:t>, spesso per </a:t>
            </a:r>
            <a:r>
              <a:rPr b="1" i="0" lang="en-US" sz="1100" u="none" cap="none" strike="noStrike">
                <a:solidFill>
                  <a:srgbClr val="000000"/>
                </a:solidFill>
                <a:latin typeface="Arial"/>
                <a:ea typeface="Arial"/>
                <a:cs typeface="Arial"/>
                <a:sym typeface="Arial"/>
              </a:rPr>
              <a:t>ottenere vantaggi politici</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profitti finanziari </a:t>
            </a:r>
            <a:r>
              <a:rPr b="0" i="0" lang="en-US" sz="1100" u="none" cap="none" strike="noStrike">
                <a:solidFill>
                  <a:srgbClr val="000000"/>
                </a:solidFill>
                <a:latin typeface="Arial"/>
                <a:ea typeface="Arial"/>
                <a:cs typeface="Arial"/>
                <a:sym typeface="Arial"/>
              </a:rPr>
              <a:t>(attraverso gli introiti pubblicitari) o </a:t>
            </a:r>
            <a:r>
              <a:rPr b="1" i="0" lang="en-US" sz="1100" u="none" cap="none" strike="noStrike">
                <a:solidFill>
                  <a:srgbClr val="000000"/>
                </a:solidFill>
                <a:latin typeface="Arial"/>
                <a:ea typeface="Arial"/>
                <a:cs typeface="Arial"/>
                <a:sym typeface="Arial"/>
              </a:rPr>
              <a:t>influenza sociale</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Rientra nella </a:t>
            </a:r>
            <a:r>
              <a:rPr b="1" i="0" lang="en-US" sz="1100" u="none" cap="none" strike="noStrike">
                <a:solidFill>
                  <a:srgbClr val="000000"/>
                </a:solidFill>
                <a:latin typeface="Arial"/>
                <a:ea typeface="Arial"/>
                <a:cs typeface="Arial"/>
                <a:sym typeface="Arial"/>
              </a:rPr>
              <a:t>disinformazione</a:t>
            </a:r>
            <a:r>
              <a:rPr b="0" i="0" lang="en-US" sz="1100" u="none" cap="none" strike="noStrike">
                <a:solidFill>
                  <a:srgbClr val="000000"/>
                </a:solidFill>
                <a:latin typeface="Arial"/>
                <a:ea typeface="Arial"/>
                <a:cs typeface="Arial"/>
                <a:sym typeface="Arial"/>
              </a:rPr>
              <a:t>, ma imita specificamente il giornalismo.</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Carico di emotività</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Utilizza contenuti sensazionali, scioccanti o scandalosi per provocare forti emozioni (paura, rabbia, indignazione).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Stimola il coinvolgimento (clic, condivisioni, commenti) senza riguardo per la verità.</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Manca di fonti credibili</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Spesso </a:t>
            </a:r>
            <a:r>
              <a:rPr b="1" i="0" lang="en-US" sz="1100" u="none" cap="none" strike="noStrike">
                <a:solidFill>
                  <a:srgbClr val="000000"/>
                </a:solidFill>
                <a:latin typeface="Arial"/>
                <a:ea typeface="Arial"/>
                <a:cs typeface="Arial"/>
                <a:sym typeface="Arial"/>
              </a:rPr>
              <a:t>non cita prove</a:t>
            </a:r>
            <a:r>
              <a:rPr b="0" i="0" lang="en-US" sz="1100" u="none" cap="none" strike="noStrike">
                <a:solidFill>
                  <a:srgbClr val="000000"/>
                </a:solidFill>
                <a:latin typeface="Arial"/>
                <a:ea typeface="Arial"/>
                <a:cs typeface="Arial"/>
                <a:sym typeface="Arial"/>
              </a:rPr>
              <a:t>, utilizza </a:t>
            </a:r>
            <a:r>
              <a:rPr b="1" i="0" lang="en-US" sz="1100" u="none" cap="none" strike="noStrike">
                <a:solidFill>
                  <a:srgbClr val="000000"/>
                </a:solidFill>
                <a:latin typeface="Arial"/>
                <a:ea typeface="Arial"/>
                <a:cs typeface="Arial"/>
                <a:sym typeface="Arial"/>
              </a:rPr>
              <a:t>fonti anonime </a:t>
            </a:r>
            <a:r>
              <a:rPr b="0" i="0" lang="en-US" sz="1100" u="none" cap="none" strike="noStrike">
                <a:solidFill>
                  <a:srgbClr val="000000"/>
                </a:solidFill>
                <a:latin typeface="Arial"/>
                <a:ea typeface="Arial"/>
                <a:cs typeface="Arial"/>
                <a:sym typeface="Arial"/>
              </a:rPr>
              <a:t>o </a:t>
            </a:r>
            <a:r>
              <a:rPr b="1" i="0" lang="en-US" sz="1100" u="none" cap="none" strike="noStrike">
                <a:solidFill>
                  <a:srgbClr val="000000"/>
                </a:solidFill>
                <a:latin typeface="Arial"/>
                <a:ea typeface="Arial"/>
                <a:cs typeface="Arial"/>
                <a:sym typeface="Arial"/>
              </a:rPr>
              <a:t>link a siti web inaffidabili</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Evita affermazioni verificabili o travisa studi/dati.</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Progettato per diventare virale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Strutturato per essere </a:t>
            </a:r>
            <a:r>
              <a:rPr b="1" i="0" lang="en-US" sz="1100" u="none" cap="none" strike="noStrike">
                <a:solidFill>
                  <a:srgbClr val="000000"/>
                </a:solidFill>
                <a:latin typeface="Arial"/>
                <a:ea typeface="Arial"/>
                <a:cs typeface="Arial"/>
                <a:sym typeface="Arial"/>
              </a:rPr>
              <a:t>facilmente condivisibile</a:t>
            </a:r>
            <a:r>
              <a:rPr b="0" i="0" lang="en-US" sz="1100" u="none" cap="none" strike="noStrike">
                <a:solidFill>
                  <a:srgbClr val="000000"/>
                </a:solidFill>
                <a:latin typeface="Arial"/>
                <a:ea typeface="Arial"/>
                <a:cs typeface="Arial"/>
                <a:sym typeface="Arial"/>
              </a:rPr>
              <a:t>, soprattutto sui social media.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 titoli possono essere </a:t>
            </a:r>
            <a:r>
              <a:rPr b="1" i="0" lang="en-US" sz="1100" u="none" cap="none" strike="noStrike">
                <a:solidFill>
                  <a:srgbClr val="000000"/>
                </a:solidFill>
                <a:latin typeface="Arial"/>
                <a:ea typeface="Arial"/>
                <a:cs typeface="Arial"/>
                <a:sym typeface="Arial"/>
              </a:rPr>
              <a:t>fuorvianti o esagerati </a:t>
            </a:r>
            <a:r>
              <a:rPr b="0" i="0" lang="en-US" sz="1100" u="none" cap="none" strike="noStrike">
                <a:solidFill>
                  <a:srgbClr val="000000"/>
                </a:solidFill>
                <a:latin typeface="Arial"/>
                <a:ea typeface="Arial"/>
                <a:cs typeface="Arial"/>
                <a:sym typeface="Arial"/>
              </a:rPr>
              <a:t>per massimizzare la diffusione.</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Esempi:</a:t>
            </a:r>
            <a:endParaRPr b="1"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 articolo inventato che sostiene che una celebrità abbia approvato una cura miracolosa</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 sito di fake news che pubblica una notizia falsa secondo cui un politico è stato arrestato</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Un'immagine virale con una didascalia completamente inventata che contraddice le prove visive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3" name="Google Shape;343;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Deepfake</a:t>
            </a:r>
            <a:r>
              <a:rPr b="0" i="0" lang="en-US" sz="1100" u="none" cap="none" strike="noStrike">
                <a:solidFill>
                  <a:srgbClr val="000000"/>
                </a:solidFill>
                <a:latin typeface="Arial"/>
                <a:ea typeface="Arial"/>
                <a:cs typeface="Arial"/>
                <a:sym typeface="Arial"/>
              </a:rPr>
              <a:t>: </a:t>
            </a:r>
            <a:endParaRPr b="1"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lang="en-US" sz="1100">
                <a:solidFill>
                  <a:schemeClr val="dk1"/>
                </a:solidFill>
                <a:latin typeface="Calibri"/>
                <a:ea typeface="Calibri"/>
                <a:cs typeface="Calibri"/>
                <a:sym typeface="Calibri"/>
              </a:rPr>
              <a:t>Elaborazioni digitali </a:t>
            </a:r>
            <a:r>
              <a:rPr b="0" i="1" lang="en-US" sz="1100" u="none" cap="none" strike="noStrike">
                <a:solidFill>
                  <a:srgbClr val="000000"/>
                </a:solidFill>
                <a:latin typeface="Arial"/>
                <a:ea typeface="Arial"/>
                <a:cs typeface="Arial"/>
                <a:sym typeface="Arial"/>
              </a:rPr>
              <a:t>(di solito video o audio) generati dall'intelligenza artificiale per imitare persone reali, spesso in modo convincente.</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Esempio: un video che mostra un politico mentre dice cose che in realtà non ha mai detto.</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Caratteristiche:</a:t>
            </a:r>
            <a:br>
              <a:rPr b="0" lang="en-US"/>
            </a:br>
            <a:r>
              <a:rPr b="0" i="0" lang="en-US" sz="1100" u="none" cap="none" strike="noStrike">
                <a:solidFill>
                  <a:srgbClr val="000000"/>
                </a:solidFill>
                <a:latin typeface="Arial"/>
                <a:ea typeface="Arial"/>
                <a:cs typeface="Arial"/>
                <a:sym typeface="Arial"/>
              </a:rPr>
              <a:t>Si tratta di potenti forme di </a:t>
            </a:r>
            <a:r>
              <a:rPr b="1" i="0" lang="en-US" sz="1100" u="none" cap="none" strike="noStrike">
                <a:solidFill>
                  <a:srgbClr val="000000"/>
                </a:solidFill>
                <a:latin typeface="Arial"/>
                <a:ea typeface="Arial"/>
                <a:cs typeface="Arial"/>
                <a:sym typeface="Arial"/>
              </a:rPr>
              <a:t>disinformazione digitalmente creata </a:t>
            </a:r>
            <a:r>
              <a:rPr b="0" i="0" lang="en-US" sz="1100" u="none" cap="none" strike="noStrike">
                <a:solidFill>
                  <a:srgbClr val="000000"/>
                </a:solidFill>
                <a:latin typeface="Arial"/>
                <a:ea typeface="Arial"/>
                <a:cs typeface="Arial"/>
                <a:sym typeface="Arial"/>
              </a:rPr>
              <a:t>che possono essere altamente realistiche, rendendole difficili da individuare senza un'attenta analisi o strumenti specializzati.</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Generati o manipolati dall'intelligenza artificiale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Creati utilizzando </a:t>
            </a:r>
            <a:r>
              <a:rPr b="1" i="0" lang="en-US" sz="1100" u="none" cap="none" strike="noStrike">
                <a:solidFill>
                  <a:srgbClr val="000000"/>
                </a:solidFill>
                <a:latin typeface="Arial"/>
                <a:ea typeface="Arial"/>
                <a:cs typeface="Arial"/>
                <a:sym typeface="Arial"/>
              </a:rPr>
              <a:t>tecniche di apprendimento automatico</a:t>
            </a:r>
            <a:r>
              <a:rPr b="0" i="0" lang="en-US" sz="1100" u="none" cap="none" strike="noStrike">
                <a:solidFill>
                  <a:srgbClr val="000000"/>
                </a:solidFill>
                <a:latin typeface="Arial"/>
                <a:ea typeface="Arial"/>
                <a:cs typeface="Arial"/>
                <a:sym typeface="Arial"/>
              </a:rPr>
              <a:t>, in particolare </a:t>
            </a:r>
            <a:r>
              <a:rPr b="1" i="0" lang="en-US" sz="1100" u="none" cap="none" strike="noStrike">
                <a:solidFill>
                  <a:srgbClr val="000000"/>
                </a:solidFill>
                <a:latin typeface="Arial"/>
                <a:ea typeface="Arial"/>
                <a:cs typeface="Arial"/>
                <a:sym typeface="Arial"/>
              </a:rPr>
              <a:t>deep learning </a:t>
            </a:r>
            <a:r>
              <a:rPr b="0" i="0" lang="en-US" sz="1100" u="none" cap="none" strike="noStrike">
                <a:solidFill>
                  <a:srgbClr val="000000"/>
                </a:solidFill>
                <a:latin typeface="Arial"/>
                <a:ea typeface="Arial"/>
                <a:cs typeface="Arial"/>
                <a:sym typeface="Arial"/>
              </a:rPr>
              <a:t>e </a:t>
            </a:r>
            <a:r>
              <a:rPr b="1" i="0" lang="en-US" sz="1100" u="none" cap="none" strike="noStrike">
                <a:solidFill>
                  <a:srgbClr val="000000"/>
                </a:solidFill>
                <a:latin typeface="Arial"/>
                <a:ea typeface="Arial"/>
                <a:cs typeface="Arial"/>
                <a:sym typeface="Arial"/>
              </a:rPr>
              <a:t>reti generative avversarie (GAN)</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Spesso comporta la mappatura del volto o della voce di una persona su quella di un'altra.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Aspetto iperrealistico</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Progettate per </a:t>
            </a:r>
            <a:r>
              <a:rPr b="1" i="0" lang="en-US" sz="1100" u="none" cap="none" strike="noStrike">
                <a:solidFill>
                  <a:srgbClr val="000000"/>
                </a:solidFill>
                <a:latin typeface="Arial"/>
                <a:ea typeface="Arial"/>
                <a:cs typeface="Arial"/>
                <a:sym typeface="Arial"/>
              </a:rPr>
              <a:t>sembrare convincenti e reali</a:t>
            </a:r>
            <a:r>
              <a:rPr b="0" i="0" lang="en-US" sz="1100" u="none" cap="none" strike="noStrike">
                <a:solidFill>
                  <a:srgbClr val="000000"/>
                </a:solidFill>
                <a:latin typeface="Arial"/>
                <a:ea typeface="Arial"/>
                <a:cs typeface="Arial"/>
                <a:sym typeface="Arial"/>
              </a:rPr>
              <a:t>, spesso imitano le espressioni facciali, i movimenti delle labbra e il tono di voce con elevata precisione.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Difficile da individuare a occhio nudo.</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Scopo ingannevole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Spesso utilizzato per </a:t>
            </a:r>
            <a:r>
              <a:rPr b="1" i="0" lang="en-US" sz="1100" u="none" cap="none" strike="noStrike">
                <a:solidFill>
                  <a:srgbClr val="000000"/>
                </a:solidFill>
                <a:latin typeface="Arial"/>
                <a:ea typeface="Arial"/>
                <a:cs typeface="Arial"/>
                <a:sym typeface="Arial"/>
              </a:rPr>
              <a:t>scopi dannosi</a:t>
            </a:r>
            <a:r>
              <a:rPr b="0" i="0" lang="en-US" sz="1100" u="none" cap="none" strike="noStrike">
                <a:solidFill>
                  <a:srgbClr val="000000"/>
                </a:solidFill>
                <a:latin typeface="Arial"/>
                <a:ea typeface="Arial"/>
                <a:cs typeface="Arial"/>
                <a:sym typeface="Arial"/>
              </a:rPr>
              <a:t>, tra cui:</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Manipolazione politica</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Bufale sulle celebrità</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Frodi e truffe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Vendetta o molestie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Possono diffondere </a:t>
            </a:r>
            <a:r>
              <a:rPr b="1" i="0" lang="en-US" sz="1100" u="none" cap="none" strike="noStrike">
                <a:solidFill>
                  <a:srgbClr val="000000"/>
                </a:solidFill>
                <a:latin typeface="Arial"/>
                <a:ea typeface="Arial"/>
                <a:cs typeface="Arial"/>
                <a:sym typeface="Arial"/>
              </a:rPr>
              <a:t>false narrazioni </a:t>
            </a:r>
            <a:r>
              <a:rPr b="0" i="0" lang="en-US" sz="1100" u="none" cap="none" strike="noStrike">
                <a:solidFill>
                  <a:srgbClr val="000000"/>
                </a:solidFill>
                <a:latin typeface="Arial"/>
                <a:ea typeface="Arial"/>
                <a:cs typeface="Arial"/>
                <a:sym typeface="Arial"/>
              </a:rPr>
              <a:t>che danneggiano la reputazione o fuorviano l'opinione pubblica.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Manipolazione audio e video</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Non si limitano ai video: possono includere </a:t>
            </a:r>
            <a:r>
              <a:rPr b="1" i="0" lang="en-US" sz="1100" u="none" cap="none" strike="noStrike">
                <a:solidFill>
                  <a:srgbClr val="000000"/>
                </a:solidFill>
                <a:latin typeface="Arial"/>
                <a:ea typeface="Arial"/>
                <a:cs typeface="Arial"/>
                <a:sym typeface="Arial"/>
              </a:rPr>
              <a:t>clip audio false </a:t>
            </a:r>
            <a:r>
              <a:rPr b="0" i="0" lang="en-US" sz="1100" u="none" cap="none" strike="noStrike">
                <a:solidFill>
                  <a:srgbClr val="000000"/>
                </a:solidFill>
                <a:latin typeface="Arial"/>
                <a:ea typeface="Arial"/>
                <a:cs typeface="Arial"/>
                <a:sym typeface="Arial"/>
              </a:rPr>
              <a:t>di persone che dicono cose che non hanno mai detto.</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 software di clonazione vocale possono imitare il tono, il ritmo e l'accento.</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Spesso condivisi sui social media</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 deepfake vengono tipicamente </a:t>
            </a:r>
            <a:r>
              <a:rPr b="1" i="0" lang="en-US" sz="1100" u="none" cap="none" strike="noStrike">
                <a:solidFill>
                  <a:srgbClr val="000000"/>
                </a:solidFill>
                <a:latin typeface="Arial"/>
                <a:ea typeface="Arial"/>
                <a:cs typeface="Arial"/>
                <a:sym typeface="Arial"/>
              </a:rPr>
              <a:t>condivisi in modo virale </a:t>
            </a:r>
            <a:r>
              <a:rPr b="0" i="0" lang="en-US" sz="1100" u="none" cap="none" strike="noStrike">
                <a:solidFill>
                  <a:srgbClr val="000000"/>
                </a:solidFill>
                <a:latin typeface="Arial"/>
                <a:ea typeface="Arial"/>
                <a:cs typeface="Arial"/>
                <a:sym typeface="Arial"/>
              </a:rPr>
              <a:t>attraverso le piattaforme social, guadagnando popolarità grazie al loro valore shock o di intrattenimento.</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Molti utenti potrebbero non rendersi conto che sono falsi.</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Alimentano il "dividendo del bugiardo"</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Anche i video reali possono essere </a:t>
            </a:r>
            <a:r>
              <a:rPr b="1" i="0" lang="en-US" sz="1100" u="none" cap="none" strike="noStrike">
                <a:solidFill>
                  <a:srgbClr val="000000"/>
                </a:solidFill>
                <a:latin typeface="Arial"/>
                <a:ea typeface="Arial"/>
                <a:cs typeface="Arial"/>
                <a:sym typeface="Arial"/>
              </a:rPr>
              <a:t>erroneamente scartati come deepfake</a:t>
            </a:r>
            <a:r>
              <a:rPr b="0" i="0" lang="en-US" sz="1100" u="none" cap="none" strike="noStrike">
                <a:solidFill>
                  <a:srgbClr val="000000"/>
                </a:solidFill>
                <a:latin typeface="Arial"/>
                <a:ea typeface="Arial"/>
                <a:cs typeface="Arial"/>
                <a:sym typeface="Arial"/>
              </a:rPr>
              <a:t>, portando alla </a:t>
            </a:r>
            <a:r>
              <a:rPr b="1" i="0" lang="en-US" sz="1100" u="none" cap="none" strike="noStrike">
                <a:solidFill>
                  <a:srgbClr val="000000"/>
                </a:solidFill>
                <a:latin typeface="Arial"/>
                <a:ea typeface="Arial"/>
                <a:cs typeface="Arial"/>
                <a:sym typeface="Arial"/>
              </a:rPr>
              <a:t>sfiducia del pubblico </a:t>
            </a:r>
            <a:r>
              <a:rPr b="0" i="0" lang="en-US" sz="1100" u="none" cap="none" strike="noStrike">
                <a:solidFill>
                  <a:srgbClr val="000000"/>
                </a:solidFill>
                <a:latin typeface="Arial"/>
                <a:ea typeface="Arial"/>
                <a:cs typeface="Arial"/>
                <a:sym typeface="Arial"/>
              </a:rPr>
              <a:t>nei confronti delle prove autentiche.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Ciò mina la fiducia nei video/audio come forme di prova affidabili.</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Esempi:</a:t>
            </a:r>
            <a:endParaRPr b="1"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 video falso di un leader mondiale che fa una dichiarazione provocatoria che non ha mai fatto</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Un'intervista alterata in cui una celebrità sembra confessare qualcosa di falso</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Una voce generata dall'intelligenza artificiale che impersona un amministratore delegato per commettere una frode finanziaria</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9" name="Google Shape;359;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Propaganda</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La propaganda è un'informazione, spesso di parte, fuorviante o emotivamente carica, utilizzata per influenzare le opinioni, le convinzioni o le azioni delle persone a favore di una causa, un programma politico o un'ideologia particolari.</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Esempio: un manifesto governativo che mostra solo gli esiti positivi di uno sforzo bellico ignorando le vittime civili è una forma di propaganda.</a:t>
            </a:r>
            <a:endParaRPr b="0"/>
          </a:p>
          <a:p>
            <a:pPr indent="0" lvl="0" marL="158750" rtl="0" algn="l">
              <a:lnSpc>
                <a:spcPct val="100000"/>
              </a:lnSpc>
              <a:spcBef>
                <a:spcPts val="0"/>
              </a:spcBef>
              <a:spcAft>
                <a:spcPts val="0"/>
              </a:spcAft>
              <a:buSzPts val="1100"/>
              <a:buNone/>
            </a:pPr>
            <a:r>
              <a:t/>
            </a:r>
            <a:endParaRPr b="1"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Caratteristiche:</a:t>
            </a:r>
            <a:endParaRPr b="0"/>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Uso selettivo dei fatti</a:t>
            </a:r>
            <a:r>
              <a:rPr b="0" i="1" lang="en-US" sz="1100" u="none" cap="none" strike="noStrike">
                <a:solidFill>
                  <a:srgbClr val="000000"/>
                </a:solidFill>
                <a:latin typeface="Arial"/>
                <a:ea typeface="Arial"/>
                <a:cs typeface="Arial"/>
                <a:sym typeface="Arial"/>
              </a:rPr>
              <a:t>: utilizza fatti, immagini o citazioni fuori contesto per plasmare un messaggio.</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Appello emotivo</a:t>
            </a:r>
            <a:r>
              <a:rPr b="0" i="1" lang="en-US" sz="1100" u="none" cap="none" strike="noStrike">
                <a:solidFill>
                  <a:srgbClr val="000000"/>
                </a:solidFill>
                <a:latin typeface="Arial"/>
                <a:ea typeface="Arial"/>
                <a:cs typeface="Arial"/>
                <a:sym typeface="Arial"/>
              </a:rPr>
              <a:t>: mira a suscitare emozioni forti come paura, orgoglio, rabbia o senso di colpa.</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Messaggi unilaterali</a:t>
            </a:r>
            <a:r>
              <a:rPr b="0" i="1" lang="en-US" sz="1100" u="none" cap="none" strike="noStrike">
                <a:solidFill>
                  <a:srgbClr val="000000"/>
                </a:solidFill>
                <a:latin typeface="Arial"/>
                <a:ea typeface="Arial"/>
                <a:cs typeface="Arial"/>
                <a:sym typeface="Arial"/>
              </a:rPr>
              <a:t>: si concentra solo su una prospettiva e spesso ignora le controargomentazioni.</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Ripetizione</a:t>
            </a:r>
            <a:r>
              <a:rPr b="0" i="1" lang="en-US" sz="1100" u="none" cap="none" strike="noStrike">
                <a:solidFill>
                  <a:srgbClr val="000000"/>
                </a:solidFill>
                <a:latin typeface="Arial"/>
                <a:ea typeface="Arial"/>
                <a:cs typeface="Arial"/>
                <a:sym typeface="Arial"/>
              </a:rPr>
              <a:t>: ripete messaggi o slogan per renderli più memorabili e persuasivi.</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Persuasione mirata</a:t>
            </a:r>
            <a:r>
              <a:rPr b="0" i="1" lang="en-US" sz="1100" u="none" cap="none" strike="noStrike">
                <a:solidFill>
                  <a:srgbClr val="000000"/>
                </a:solidFill>
                <a:latin typeface="Arial"/>
                <a:ea typeface="Arial"/>
                <a:cs typeface="Arial"/>
                <a:sym typeface="Arial"/>
              </a:rPr>
              <a:t>: spesso diretta a gruppi specifici per influenzarne il comportamento o le convinzioni.</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accent3"/>
              </a:solidFill>
            </a:endParaRPr>
          </a:p>
        </p:txBody>
      </p:sp>
      <p:sp>
        <p:nvSpPr>
          <p:cNvPr id="375" name="Google Shape;375;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3" name="Google Shape;393;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La tecnologia e l'intelligenza artificiale non solo contribuiscono a fermare le informazioni false</a:t>
            </a:r>
            <a:r>
              <a:rPr lang="en-US"/>
              <a:t>, </a:t>
            </a:r>
            <a:r>
              <a:rPr b="0" i="0" lang="en-US" sz="1100" u="none" cap="none" strike="noStrike">
                <a:solidFill>
                  <a:srgbClr val="000000"/>
                </a:solidFill>
                <a:latin typeface="Arial"/>
                <a:ea typeface="Arial"/>
                <a:cs typeface="Arial"/>
                <a:sym typeface="Arial"/>
              </a:rPr>
              <a:t>ma facilitano anche la diffusione rapida e capillare della disinformazione (informazioni false o fuorvianti). Ecco come:</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Velocità e scala della diffusione: </a:t>
            </a:r>
            <a:r>
              <a:rPr b="0" i="0" lang="en-US" sz="1100" u="none" cap="none" strike="noStrike">
                <a:solidFill>
                  <a:srgbClr val="000000"/>
                </a:solidFill>
                <a:latin typeface="Arial"/>
                <a:ea typeface="Arial"/>
                <a:cs typeface="Arial"/>
                <a:sym typeface="Arial"/>
              </a:rPr>
              <a:t>le notizie false possono ora diffondersi rapidamente e su larga scala online, specialmente sui social media, molto più velocemente che sui giornali tradizionali o in TV. Possono diventare virali in pochi minuti senza che nessuno ne verifichi la veridicità.</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Amplificazione algoritmica: </a:t>
            </a:r>
            <a:r>
              <a:rPr b="0" i="0" lang="en-US" sz="1100" u="none" cap="none" strike="noStrike">
                <a:solidFill>
                  <a:srgbClr val="000000"/>
                </a:solidFill>
                <a:latin typeface="Arial"/>
                <a:ea typeface="Arial"/>
                <a:cs typeface="Arial"/>
                <a:sym typeface="Arial"/>
              </a:rPr>
              <a:t>i siti di social media utilizzano algoritmi per decidere cosa vedere. Questi algoritmi spesso amplificano i contenuti emotivi o scioccanti, anche se falsi. Questo può creare delle "camere di risonanza", spazi in cui le persone vedono principalmente opinioni con cui sono già d'accordo, rendendo più difficile individuare la disinformazione.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Iperrealismo da elaborazioni digitali (deepfake): </a:t>
            </a:r>
            <a:r>
              <a:rPr b="0" i="0" lang="en-US" sz="1100" u="none" cap="none" strike="noStrike">
                <a:solidFill>
                  <a:srgbClr val="000000"/>
                </a:solidFill>
                <a:latin typeface="Arial"/>
                <a:ea typeface="Arial"/>
                <a:cs typeface="Arial"/>
                <a:sym typeface="Arial"/>
              </a:rPr>
              <a:t>l'intelligenza artificiale è ora in grado di creare video, immagini o audio falsi dall'aspetto reale, chiamati deepfake. Ad esempio, qualcuno potrebbe realizzare un video falso di una persona che dice qualcosa che non ha mai detto. Questo rende difficile distinguere ciò che è reale da ciò che non lo è. Alcune persone utilizzano persino l'idea dei deepfake per affermare che i video reali sono falsi: questo fenomeno è chiamato "dividendo del bugiardo".</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Personalizzazione e iper-targeting: </a:t>
            </a:r>
            <a:r>
              <a:rPr b="0" i="0" lang="en-US" sz="1100" u="none" cap="none" strike="noStrike">
                <a:solidFill>
                  <a:srgbClr val="000000"/>
                </a:solidFill>
                <a:latin typeface="Arial"/>
                <a:ea typeface="Arial"/>
                <a:cs typeface="Arial"/>
                <a:sym typeface="Arial"/>
              </a:rPr>
              <a:t>con tutti i dati che le persone condividono online, l'IA può indirizzare alle persone messaggi specifici che corrispondono alle loro convinzioni o paure. Questo iper-targeting rende la disinformazione più convincente e difficile da ignorare.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Anonimato e basso costo: </a:t>
            </a:r>
            <a:r>
              <a:rPr b="0" i="0" lang="en-US" sz="1100" u="none" cap="none" strike="noStrike">
                <a:solidFill>
                  <a:srgbClr val="000000"/>
                </a:solidFill>
                <a:latin typeface="Arial"/>
                <a:ea typeface="Arial"/>
                <a:cs typeface="Arial"/>
                <a:sym typeface="Arial"/>
              </a:rPr>
              <a:t>diffondere menzogne in modo anonimo online è facile ed economico. I malintenzionati non hanno bisogno di molto denaro o impegno per avviare una campagna di disinformazione e possono nascondere facilmente la propria identità.</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Troll farm e propaganda computazionale: </a:t>
            </a:r>
            <a:r>
              <a:rPr b="0" i="0" lang="en-US" sz="1100" u="none" cap="none" strike="noStrike">
                <a:solidFill>
                  <a:srgbClr val="000000"/>
                </a:solidFill>
                <a:latin typeface="Arial"/>
                <a:ea typeface="Arial"/>
                <a:cs typeface="Arial"/>
                <a:sym typeface="Arial"/>
              </a:rPr>
              <a:t>alcune organizzazioni, chiamate troll farm, utilizzano account falsi (sock puppet) e bot automatizzati per pubblicare ripetutamente gli stessi messaggi. Questo permette di manipolare l'opinione pubblica e fingere che ci sia una grande folla a sostegno di un'idea. Quando queste campagne false fingono di essere veri movimenti popolari, si parla di astroturfing.</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Sfruttamento delle tecnologie pubblicitarie online: </a:t>
            </a:r>
            <a:r>
              <a:rPr b="0" i="0" lang="en-US" sz="1100" u="none" cap="none" strike="noStrike">
                <a:solidFill>
                  <a:srgbClr val="000000"/>
                </a:solidFill>
                <a:latin typeface="Arial"/>
                <a:ea typeface="Arial"/>
                <a:cs typeface="Arial"/>
                <a:sym typeface="Arial"/>
              </a:rPr>
              <a:t>i siti web di fake news possono guadagnare attraverso la pubblicità. Quindi c'è una ragione finanziaria per cui le persone creano e condividono disinformazione: più persone cliccano, più soldi guadagnano.</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accent3"/>
              </a:solidFill>
            </a:endParaRPr>
          </a:p>
        </p:txBody>
      </p:sp>
      <p:sp>
        <p:nvSpPr>
          <p:cNvPr id="108" name="Google Shape;108;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0" name="Google Shape;410;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Data la crescente minaccia, anche le tecnologie digitali e l'intelligenza artificiale vengono sviluppate e impiegate per </a:t>
            </a:r>
            <a:r>
              <a:rPr b="1" i="0" lang="en-US" sz="1100" u="none" cap="none" strike="noStrike">
                <a:solidFill>
                  <a:srgbClr val="000000"/>
                </a:solidFill>
                <a:latin typeface="Arial"/>
                <a:ea typeface="Arial"/>
                <a:cs typeface="Arial"/>
                <a:sym typeface="Arial"/>
              </a:rPr>
              <a:t>individuare e prevenire la diffusione della disinformazione</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La tecnologia e l'intelligenza artificiale (AI) vengono utilizzate per individuare e fermare le fake news e le informazioni false online:</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Programmi intelligenti che leggono i contenuti: </a:t>
            </a:r>
            <a:r>
              <a:rPr b="0" i="0" lang="en-US" sz="1100" u="none" cap="none" strike="noStrike">
                <a:solidFill>
                  <a:srgbClr val="000000"/>
                </a:solidFill>
                <a:latin typeface="Arial"/>
                <a:ea typeface="Arial"/>
                <a:cs typeface="Arial"/>
                <a:sym typeface="Arial"/>
              </a:rPr>
              <a:t>i computer sono ora in grado di leggere e comprendere il linguaggio. Cercano indizi nelle notizie che potrebbero indicare che le informazioni sono false.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Apprendimento dagli esempi: </a:t>
            </a:r>
            <a:r>
              <a:rPr b="0" i="0" lang="en-US" sz="1100" u="none" cap="none" strike="noStrike">
                <a:solidFill>
                  <a:srgbClr val="000000"/>
                </a:solidFill>
                <a:latin typeface="Arial"/>
                <a:ea typeface="Arial"/>
                <a:cs typeface="Arial"/>
                <a:sym typeface="Arial"/>
              </a:rPr>
              <a:t>questi strumenti migliorano esaminando numerosi esempi di notizie reali e false. Nel tempo, imparano a distinguere le differenze.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Avvisi istantanei: </a:t>
            </a:r>
            <a:r>
              <a:rPr b="0" i="0" lang="en-US" sz="1100" u="none" cap="none" strike="noStrike">
                <a:solidFill>
                  <a:srgbClr val="000000"/>
                </a:solidFill>
                <a:latin typeface="Arial"/>
                <a:ea typeface="Arial"/>
                <a:cs typeface="Arial"/>
                <a:sym typeface="Arial"/>
              </a:rPr>
              <a:t>alcuni strumenti funzionano in tempo reale, fornendo avvisi o mostrando etichette di avvertimento quando qualcosa sembra sospetto.</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Verifica della provenienza dei contenuti: </a:t>
            </a:r>
            <a:r>
              <a:rPr b="0" i="0" lang="en-US" sz="1100" u="none" cap="none" strike="noStrike">
                <a:solidFill>
                  <a:srgbClr val="000000"/>
                </a:solidFill>
                <a:latin typeface="Arial"/>
                <a:ea typeface="Arial"/>
                <a:cs typeface="Arial"/>
                <a:sym typeface="Arial"/>
              </a:rPr>
              <a:t>gli strumenti sono ora in grado di verificare la fonte originale di una foto, un video o un articolo. Questo aiuta ad assicurarsi che non sia stato modificato o falsificato.</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Esame dei dettagli: </a:t>
            </a:r>
            <a:r>
              <a:rPr b="0" i="0" lang="en-US" sz="1100" u="none" cap="none" strike="noStrike">
                <a:solidFill>
                  <a:srgbClr val="000000"/>
                </a:solidFill>
                <a:latin typeface="Arial"/>
                <a:ea typeface="Arial"/>
                <a:cs typeface="Arial"/>
                <a:sym typeface="Arial"/>
              </a:rPr>
              <a:t>l'intelligenza artificiale può esaminare piccoli errori nelle immagini o nei video, o persino controllare le informazioni dietro le quinte (come quando o dove sono stati realizzati) per vedere se c'è qualcosa che non va.</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Aiutare le piattaforme a reagire: </a:t>
            </a:r>
            <a:r>
              <a:rPr b="0" i="0" lang="en-US" sz="1100" u="none" cap="none" strike="noStrike">
                <a:solidFill>
                  <a:srgbClr val="000000"/>
                </a:solidFill>
                <a:latin typeface="Arial"/>
                <a:ea typeface="Arial"/>
                <a:cs typeface="Arial"/>
                <a:sym typeface="Arial"/>
              </a:rPr>
              <a:t>i siti di social media utilizzano questi strumenti per nascondere contenuti falsi, rimuovere annunci pubblicitari da storie false o mostrare etichette di verifica dei fatti.</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Strumenti per gli utenti: </a:t>
            </a:r>
            <a:r>
              <a:rPr b="0" i="0" lang="en-US" sz="1100" u="none" cap="none" strike="noStrike">
                <a:solidFill>
                  <a:srgbClr val="000000"/>
                </a:solidFill>
                <a:latin typeface="Arial"/>
                <a:ea typeface="Arial"/>
                <a:cs typeface="Arial"/>
                <a:sym typeface="Arial"/>
              </a:rPr>
              <a:t>esistono strumenti semplici per insegnanti, studenti e genitori che aiutano a verificare se qualcosa è reale, direttamente dal browser web!</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Individuare i bot: </a:t>
            </a:r>
            <a:r>
              <a:rPr b="0" i="0" lang="en-US" sz="1100" u="none" cap="none" strike="noStrike">
                <a:solidFill>
                  <a:srgbClr val="000000"/>
                </a:solidFill>
                <a:latin typeface="Arial"/>
                <a:ea typeface="Arial"/>
                <a:cs typeface="Arial"/>
                <a:sym typeface="Arial"/>
              </a:rPr>
              <a:t>l'IA è in grado di individuare account falsi che cercano di diffondere menzogne copiando e ripetendo messaggi.</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breve, sebbene la tecnologia possa essere utilizzata per diffondere contenuti falsi, viene anche utilizzata per combatterli e tenere informate le persone, soprattutto se combinata con una buona formazione e competenze mediatiche.</a:t>
            </a:r>
            <a:endParaRPr b="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7" name="Google Shape;427;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Detecting-AI.com</a:t>
            </a:r>
            <a:r>
              <a:rPr b="0" i="0" lang="en-US" sz="1100" u="none" cap="none" strike="noStrike">
                <a:solidFill>
                  <a:srgbClr val="000000"/>
                </a:solidFill>
                <a:latin typeface="Arial"/>
                <a:ea typeface="Arial"/>
                <a:cs typeface="Arial"/>
                <a:sym typeface="Arial"/>
              </a:rPr>
              <a:t>: uno strumento online gratuito che utilizza diversi algoritmi per rilevare se un testo è stato generato dall'intelligenza artificiale (ad esempio ChatGPT o altri modelli). La versione 2 offre una maggiore precisione, ma non è ancora perfetta!</a:t>
            </a:r>
            <a:endParaRPr/>
          </a:p>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Originality.AI</a:t>
            </a:r>
            <a:r>
              <a:rPr b="0" i="0" lang="en-US" sz="1100" u="none" cap="none" strike="noStrike">
                <a:solidFill>
                  <a:srgbClr val="000000"/>
                </a:solidFill>
                <a:latin typeface="Arial"/>
                <a:ea typeface="Arial"/>
                <a:cs typeface="Arial"/>
                <a:sym typeface="Arial"/>
              </a:rPr>
              <a:t>: un rilevatore di IA di livello professionale utilizzato da educatori e creatori di contenuti. Verifica sia </a:t>
            </a:r>
            <a:r>
              <a:rPr b="1" i="0" lang="en-US" sz="1100" u="none" cap="none" strike="noStrike">
                <a:solidFill>
                  <a:srgbClr val="000000"/>
                </a:solidFill>
                <a:latin typeface="Arial"/>
                <a:ea typeface="Arial"/>
                <a:cs typeface="Arial"/>
                <a:sym typeface="Arial"/>
              </a:rPr>
              <a:t>i contenuti generati dall'IA </a:t>
            </a:r>
            <a:r>
              <a:rPr b="0" i="0" lang="en-US" sz="1100" u="none" cap="none" strike="noStrike">
                <a:solidFill>
                  <a:srgbClr val="000000"/>
                </a:solidFill>
                <a:latin typeface="Arial"/>
                <a:ea typeface="Arial"/>
                <a:cs typeface="Arial"/>
                <a:sym typeface="Arial"/>
              </a:rPr>
              <a:t>che </a:t>
            </a:r>
            <a:r>
              <a:rPr b="1" i="0" lang="en-US" sz="1100" u="none" cap="none" strike="noStrike">
                <a:solidFill>
                  <a:srgbClr val="000000"/>
                </a:solidFill>
                <a:latin typeface="Arial"/>
                <a:ea typeface="Arial"/>
                <a:cs typeface="Arial"/>
                <a:sym typeface="Arial"/>
              </a:rPr>
              <a:t>i plagi</a:t>
            </a:r>
            <a:r>
              <a:rPr b="0" i="0" lang="en-US" sz="1100" u="none" cap="none" strike="noStrike">
                <a:solidFill>
                  <a:srgbClr val="000000"/>
                </a:solidFill>
                <a:latin typeface="Arial"/>
                <a:ea typeface="Arial"/>
                <a:cs typeface="Arial"/>
                <a:sym typeface="Arial"/>
              </a:rPr>
              <a:t>. Sono disponibili piani a pagamento, spesso utilizzati in ambito accademico o editoriale.</a:t>
            </a:r>
            <a:endParaRPr/>
          </a:p>
          <a:p>
            <a:pPr indent="-298450" lvl="0" marL="457200" rtl="0" algn="l">
              <a:lnSpc>
                <a:spcPct val="100000"/>
              </a:lnSpc>
              <a:spcBef>
                <a:spcPts val="0"/>
              </a:spcBef>
              <a:spcAft>
                <a:spcPts val="0"/>
              </a:spcAft>
              <a:buSzPts val="1100"/>
              <a:buChar char="●"/>
            </a:pP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 </a:t>
            </a:r>
            <a:r>
              <a:rPr b="1" i="0" lang="en-US" sz="1100" u="sng" cap="none" strike="noStrike">
                <a:solidFill>
                  <a:srgbClr val="000000"/>
                </a:solidFill>
                <a:latin typeface="Arial"/>
                <a:ea typeface="Arial"/>
                <a:cs typeface="Arial"/>
                <a:sym typeface="Arial"/>
                <a:hlinkClick r:id="rId5">
                  <a:extLst>
                    <a:ext uri="{A12FA001-AC4F-418D-AE19-62706E023703}">
                      <ahyp:hlinkClr val="tx"/>
                    </a:ext>
                  </a:extLst>
                </a:hlinkClick>
              </a:rPr>
              <a:t>Hive AI – Deepfake Detection</a:t>
            </a:r>
            <a:r>
              <a:rPr b="0" i="0" lang="en-US" sz="1100" u="none" cap="none" strike="noStrike">
                <a:solidFill>
                  <a:srgbClr val="000000"/>
                </a:solidFill>
                <a:latin typeface="Arial"/>
                <a:ea typeface="Arial"/>
                <a:cs typeface="Arial"/>
                <a:sym typeface="Arial"/>
              </a:rPr>
              <a:t>: un potente strumento utilizzato dai media e dalle piattaforme di contenuti per identificare </a:t>
            </a:r>
            <a:r>
              <a:rPr b="1" i="0" lang="en-US" sz="1100" u="none" cap="none" strike="noStrike">
                <a:solidFill>
                  <a:srgbClr val="000000"/>
                </a:solidFill>
                <a:latin typeface="Arial"/>
                <a:ea typeface="Arial"/>
                <a:cs typeface="Arial"/>
                <a:sym typeface="Arial"/>
              </a:rPr>
              <a:t>video deepfake e media manipolati</a:t>
            </a:r>
            <a:r>
              <a:rPr b="0" i="0" lang="en-US" sz="1100" u="none" cap="none" strike="noStrike">
                <a:solidFill>
                  <a:srgbClr val="000000"/>
                </a:solidFill>
                <a:latin typeface="Arial"/>
                <a:ea typeface="Arial"/>
                <a:cs typeface="Arial"/>
                <a:sym typeface="Arial"/>
              </a:rPr>
              <a:t>. Hive AI utilizza la visione artificiale per segnalare in tempo reale i contenuti sospetti.</a:t>
            </a:r>
            <a:endParaRPr/>
          </a:p>
          <a:p>
            <a:pPr indent="-298450" lvl="0" marL="457200" rtl="0" algn="l">
              <a:lnSpc>
                <a:spcPct val="100000"/>
              </a:lnSpc>
              <a:spcBef>
                <a:spcPts val="0"/>
              </a:spcBef>
              <a:spcAft>
                <a:spcPts val="0"/>
              </a:spcAft>
              <a:buSzPts val="1100"/>
              <a:buChar char="●"/>
            </a:pPr>
            <a:r>
              <a:rPr b="0" i="0" lang="en-US" sz="1100" u="sng" cap="none" strike="noStrike">
                <a:solidFill>
                  <a:srgbClr val="000000"/>
                </a:solidFill>
                <a:latin typeface="Arial"/>
                <a:ea typeface="Arial"/>
                <a:cs typeface="Arial"/>
                <a:sym typeface="Arial"/>
                <a:hlinkClick r:id="rId6">
                  <a:extLst>
                    <a:ext uri="{A12FA001-AC4F-418D-AE19-62706E023703}">
                      <ahyp:hlinkClr val="tx"/>
                    </a:ext>
                  </a:extLst>
                </a:hlinkClick>
              </a:rPr>
              <a:t> </a:t>
            </a:r>
            <a:r>
              <a:rPr b="1" i="0" lang="en-US" sz="1100" u="sng" cap="none" strike="noStrike">
                <a:solidFill>
                  <a:srgbClr val="000000"/>
                </a:solidFill>
                <a:latin typeface="Arial"/>
                <a:ea typeface="Arial"/>
                <a:cs typeface="Arial"/>
                <a:sym typeface="Arial"/>
                <a:hlinkClick r:id="rId7">
                  <a:extLst>
                    <a:ext uri="{A12FA001-AC4F-418D-AE19-62706E023703}">
                      <ahyp:hlinkClr val="tx"/>
                    </a:ext>
                  </a:extLst>
                </a:hlinkClick>
              </a:rPr>
              <a:t>Sensity AI</a:t>
            </a:r>
            <a:r>
              <a:rPr b="0" i="0" lang="en-US" sz="1100" u="none" cap="none" strike="noStrike">
                <a:solidFill>
                  <a:srgbClr val="000000"/>
                </a:solidFill>
                <a:latin typeface="Arial"/>
                <a:ea typeface="Arial"/>
                <a:cs typeface="Arial"/>
                <a:sym typeface="Arial"/>
              </a:rPr>
              <a:t>: specializzato nel rilevamento </a:t>
            </a:r>
            <a:r>
              <a:rPr b="1" i="0" lang="en-US" sz="1100" u="none" cap="none" strike="noStrike">
                <a:solidFill>
                  <a:srgbClr val="000000"/>
                </a:solidFill>
                <a:latin typeface="Arial"/>
                <a:ea typeface="Arial"/>
                <a:cs typeface="Arial"/>
                <a:sym typeface="Arial"/>
              </a:rPr>
              <a:t>di media sintetici </a:t>
            </a:r>
            <a:r>
              <a:rPr b="0" i="0" lang="en-US" sz="1100" u="none" cap="none" strike="noStrike">
                <a:solidFill>
                  <a:srgbClr val="000000"/>
                </a:solidFill>
                <a:latin typeface="Arial"/>
                <a:ea typeface="Arial"/>
                <a:cs typeface="Arial"/>
                <a:sym typeface="Arial"/>
              </a:rPr>
              <a:t>(deepfake) in formati video, immagine e audio. Utilizzato da governi, giornalisti e aziende per monitorare e prevenire la manipolazione dei media.</a:t>
            </a:r>
            <a:endParaRPr b="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Attività proposta: </a:t>
            </a:r>
            <a:r>
              <a:rPr lang="en-US" sz="1400">
                <a:solidFill>
                  <a:schemeClr val="dk1"/>
                </a:solidFill>
                <a:latin typeface="Arial"/>
                <a:ea typeface="Arial"/>
                <a:cs typeface="Arial"/>
                <a:sym typeface="Arial"/>
              </a:rPr>
              <a:t>dividere la classe in due gruppi e lasciare che ciascuno esplori un'attività proposta per 10-15 minuti, quindi riflettere su di essa affinché gli altri possano comprenderne gli obiettivi e le finalità principali, richiamando l'attenzione degli altri partecipanti.</a:t>
            </a:r>
            <a:endParaRPr sz="14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2000">
                <a:solidFill>
                  <a:schemeClr val="accent3"/>
                </a:solidFill>
              </a:rPr>
              <a:t>Nel caso di un corso asincrono, è possibile ottenere 5 punti partecipando attivamente.</a:t>
            </a:r>
            <a:endParaRPr b="1" sz="2000">
              <a:solidFill>
                <a:schemeClr val="accent3"/>
              </a:solidFill>
            </a:endParaRPr>
          </a:p>
          <a:p>
            <a:pPr indent="0" lvl="0" marL="0" rtl="0" algn="l">
              <a:lnSpc>
                <a:spcPct val="100000"/>
              </a:lnSpc>
              <a:spcBef>
                <a:spcPts val="0"/>
              </a:spcBef>
              <a:spcAft>
                <a:spcPts val="0"/>
              </a:spcAft>
              <a:buClr>
                <a:schemeClr val="dk1"/>
              </a:buClr>
              <a:buSzPts val="1100"/>
              <a:buFont typeface="Arial"/>
              <a:buNone/>
            </a:pPr>
            <a:r>
              <a:rPr b="1" lang="en-US" sz="2000">
                <a:solidFill>
                  <a:schemeClr val="accent3"/>
                </a:solidFill>
              </a:rPr>
              <a:t>DISCUSSIONE: </a:t>
            </a:r>
            <a:r>
              <a:rPr lang="en-US" sz="2000">
                <a:solidFill>
                  <a:schemeClr val="accent3"/>
                </a:solidFill>
              </a:rPr>
              <a:t>Scrivere una riflessione di mezza pagina su una delle attività scelte.</a:t>
            </a:r>
            <a:endParaRPr sz="1800">
              <a:solidFill>
                <a:schemeClr val="accent3"/>
              </a:solidFill>
              <a:latin typeface="Arial"/>
              <a:ea typeface="Arial"/>
              <a:cs typeface="Arial"/>
              <a:sym typeface="Arial"/>
            </a:endParaRPr>
          </a:p>
        </p:txBody>
      </p:sp>
      <p:sp>
        <p:nvSpPr>
          <p:cNvPr id="444" name="Google Shape;444;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2" name="Google Shape;462;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Comprendere il funzionamento dell'IA e l'etica dell'IA</a:t>
            </a:r>
            <a:endParaRPr b="1"/>
          </a:p>
          <a:p>
            <a:pPr indent="0" lvl="0" marL="158750" rtl="0" algn="l">
              <a:lnSpc>
                <a:spcPct val="100000"/>
              </a:lnSpc>
              <a:spcBef>
                <a:spcPts val="400"/>
              </a:spcBef>
              <a:spcAft>
                <a:spcPts val="0"/>
              </a:spcAft>
              <a:buSzPts val="1100"/>
              <a:buNone/>
            </a:pPr>
            <a:r>
              <a:t/>
            </a:r>
            <a:endParaRPr b="1"/>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Destinatari: </a:t>
            </a:r>
            <a:r>
              <a:rPr lang="en-US" sz="1200">
                <a:solidFill>
                  <a:schemeClr val="dk1"/>
                </a:solidFill>
                <a:latin typeface="Arial"/>
                <a:ea typeface="Arial"/>
                <a:cs typeface="Arial"/>
                <a:sym typeface="Arial"/>
              </a:rPr>
              <a:t>insegnanti in servizio o in formazione (tutte le materie)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Formato: </a:t>
            </a:r>
            <a:r>
              <a:rPr lang="en-US" sz="1200">
                <a:solidFill>
                  <a:schemeClr val="dk1"/>
                </a:solidFill>
                <a:latin typeface="Arial"/>
                <a:ea typeface="Arial"/>
                <a:cs typeface="Arial"/>
                <a:sym typeface="Arial"/>
              </a:rPr>
              <a:t>workshop collaborativo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Dimensione del gruppo: </a:t>
            </a:r>
            <a:r>
              <a:rPr lang="en-US" sz="1200">
                <a:solidFill>
                  <a:schemeClr val="dk1"/>
                </a:solidFill>
                <a:latin typeface="Arial"/>
                <a:ea typeface="Arial"/>
                <a:cs typeface="Arial"/>
                <a:sym typeface="Arial"/>
              </a:rPr>
              <a:t>piccoli gruppi di 3-5 persone</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Obiettivi</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Gli e le insegnanti sperimentano come l'IA "apprendono" e prendono decisioni.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Gli e le insegnanti comprendono che l'IA non è autonoma, ma riflette gli input umani, i dati di addestramento e i limiti.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Gli e le insegnanti esplorano le implicazioni etiche: pregiudizi, disinformazione, responsabilità.</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Gli e le insegnanti elaborano strategie per aiutare gli studenti a valutare criticamente i contenuti generati dall'IA.</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Materiali e strumenti</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Dispositivi connessi a Internet (1 per gruppo)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Accesso a:</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u="sng">
                <a:solidFill>
                  <a:srgbClr val="1155CC"/>
                </a:solidFill>
                <a:latin typeface="Arial"/>
                <a:ea typeface="Arial"/>
                <a:cs typeface="Arial"/>
                <a:sym typeface="Arial"/>
                <a:hlinkClick r:id="rId2">
                  <a:extLst>
                    <a:ext uri="{A12FA001-AC4F-418D-AE19-62706E023703}">
                      <ahyp:hlinkClr val="tx"/>
                    </a:ext>
                  </a:extLst>
                </a:hlinkClick>
              </a:rPr>
              <a:t>This X Does Not Exist </a:t>
            </a:r>
            <a:r>
              <a:rPr lang="en-US" sz="1200">
                <a:solidFill>
                  <a:schemeClr val="dk1"/>
                </a:solidFill>
                <a:latin typeface="Arial"/>
                <a:ea typeface="Arial"/>
                <a:cs typeface="Arial"/>
                <a:sym typeface="Arial"/>
              </a:rPr>
              <a:t>(generatore di immagini)</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Ricerca immagini inversa (Google), </a:t>
            </a:r>
            <a:r>
              <a:rPr b="1" lang="en-US" sz="1200">
                <a:solidFill>
                  <a:schemeClr val="dk1"/>
                </a:solidFill>
                <a:latin typeface="Arial"/>
                <a:ea typeface="Arial"/>
                <a:cs typeface="Arial"/>
                <a:sym typeface="Arial"/>
              </a:rPr>
              <a:t>Bad news game</a:t>
            </a:r>
            <a:r>
              <a:rPr lang="en-US" sz="1200">
                <a:solidFill>
                  <a:schemeClr val="dk1"/>
                </a:solidFill>
                <a:latin typeface="Arial"/>
                <a:ea typeface="Arial"/>
                <a:cs typeface="Arial"/>
                <a:sym typeface="Arial"/>
              </a:rPr>
              <a:t>:</a:t>
            </a:r>
            <a:r>
              <a:rPr lang="en-US" sz="1200" u="sng">
                <a:solidFill>
                  <a:srgbClr val="1155CC"/>
                </a:solidFill>
                <a:latin typeface="Arial"/>
                <a:ea typeface="Arial"/>
                <a:cs typeface="Arial"/>
                <a:sym typeface="Arial"/>
                <a:hlinkClick r:id="rId3">
                  <a:extLst>
                    <a:ext uri="{A12FA001-AC4F-418D-AE19-62706E023703}">
                      <ahyp:hlinkClr val="tx"/>
                    </a:ext>
                  </a:extLst>
                </a:hlinkClick>
              </a:rPr>
              <a:t> https://www.getbadnews.com  </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u="sng">
                <a:solidFill>
                  <a:srgbClr val="1155CC"/>
                </a:solidFill>
                <a:latin typeface="Arial"/>
                <a:ea typeface="Arial"/>
                <a:cs typeface="Arial"/>
                <a:sym typeface="Arial"/>
                <a:hlinkClick r:id="rId4">
                  <a:extLst>
                    <a:ext uri="{A12FA001-AC4F-418D-AE19-62706E023703}">
                      <ahyp:hlinkClr val="tx"/>
                    </a:ext>
                  </a:extLst>
                </a:hlinkClick>
              </a:rPr>
              <a:t>ChatGPT </a:t>
            </a:r>
            <a:r>
              <a:rPr lang="en-US" sz="1200">
                <a:solidFill>
                  <a:schemeClr val="dk1"/>
                </a:solidFill>
                <a:latin typeface="Arial"/>
                <a:ea typeface="Arial"/>
                <a:cs typeface="Arial"/>
                <a:sym typeface="Arial"/>
              </a:rPr>
              <a:t>o </a:t>
            </a:r>
            <a:r>
              <a:rPr lang="en-US" sz="1200" u="sng">
                <a:solidFill>
                  <a:srgbClr val="1155CC"/>
                </a:solidFill>
                <a:latin typeface="Arial"/>
                <a:ea typeface="Arial"/>
                <a:cs typeface="Arial"/>
                <a:sym typeface="Arial"/>
                <a:hlinkClick r:id="rId5">
                  <a:extLst>
                    <a:ext uri="{A12FA001-AC4F-418D-AE19-62706E023703}">
                      <ahyp:hlinkClr val="tx"/>
                    </a:ext>
                  </a:extLst>
                </a:hlinkClick>
              </a:rPr>
              <a:t>Bing Copilot </a:t>
            </a:r>
            <a:r>
              <a:rPr lang="en-US" sz="1200">
                <a:solidFill>
                  <a:schemeClr val="dk1"/>
                </a:solidFill>
                <a:latin typeface="Arial"/>
                <a:ea typeface="Arial"/>
                <a:cs typeface="Arial"/>
                <a:sym typeface="Arial"/>
              </a:rPr>
              <a:t>(generatore di testo)</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u="sng">
                <a:solidFill>
                  <a:srgbClr val="1155CC"/>
                </a:solidFill>
                <a:latin typeface="Arial"/>
                <a:ea typeface="Arial"/>
                <a:cs typeface="Arial"/>
                <a:sym typeface="Arial"/>
                <a:hlinkClick r:id="rId6">
                  <a:extLst>
                    <a:ext uri="{A12FA001-AC4F-418D-AE19-62706E023703}">
                      <ahyp:hlinkClr val="tx"/>
                    </a:ext>
                  </a:extLst>
                </a:hlinkClick>
              </a:rPr>
              <a:t>Esempi di video deepfake </a:t>
            </a:r>
            <a:r>
              <a:rPr lang="en-US" sz="1200">
                <a:solidFill>
                  <a:schemeClr val="dk1"/>
                </a:solidFill>
                <a:latin typeface="Arial"/>
                <a:ea typeface="Arial"/>
                <a:cs typeface="Arial"/>
                <a:sym typeface="Arial"/>
              </a:rPr>
              <a:t>(o clip YouTube selezionati)</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Dispense:</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b="1" lang="en-US" sz="1200" u="sng">
                <a:solidFill>
                  <a:srgbClr val="1155CC"/>
                </a:solidFill>
                <a:latin typeface="Arial"/>
                <a:ea typeface="Arial"/>
                <a:cs typeface="Arial"/>
                <a:sym typeface="Arial"/>
                <a:hlinkClick r:id="rId7">
                  <a:extLst>
                    <a:ext uri="{A12FA001-AC4F-418D-AE19-62706E023703}">
                      <ahyp:hlinkClr val="tx"/>
                    </a:ext>
                  </a:extLst>
                </a:hlinkClick>
              </a:rPr>
              <a:t>II.1.Come_l'IA_apprend_Attività_di_simulazione.docx</a:t>
            </a:r>
            <a:endParaRPr b="1"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b="1" lang="en-US" sz="1200" u="sng">
                <a:solidFill>
                  <a:srgbClr val="1155CC"/>
                </a:solidFill>
                <a:latin typeface="Arial"/>
                <a:ea typeface="Arial"/>
                <a:cs typeface="Arial"/>
                <a:sym typeface="Arial"/>
                <a:hlinkClick r:id="rId8">
                  <a:extLst>
                    <a:ext uri="{A12FA001-AC4F-418D-AE19-62706E023703}">
                      <ahyp:hlinkClr val="tx"/>
                    </a:ext>
                  </a:extLst>
                </a:hlinkClick>
              </a:rPr>
              <a:t>II.1.AI_Spunti di roflessione etica.docx</a:t>
            </a:r>
            <a:endParaRPr/>
          </a:p>
          <a:p>
            <a:pPr indent="-304800" lvl="1" marL="914400" rtl="0" algn="l">
              <a:lnSpc>
                <a:spcPct val="100000"/>
              </a:lnSpc>
              <a:spcBef>
                <a:spcPts val="0"/>
              </a:spcBef>
              <a:spcAft>
                <a:spcPts val="0"/>
              </a:spcAft>
              <a:buClr>
                <a:schemeClr val="dk1"/>
              </a:buClr>
              <a:buSzPts val="1200"/>
              <a:buFont typeface="Arial"/>
              <a:buChar char="○"/>
            </a:pPr>
            <a:r>
              <a:rPr b="1" lang="en-US" sz="1200" u="sng">
                <a:solidFill>
                  <a:srgbClr val="1155CC"/>
                </a:solidFill>
                <a:latin typeface="Arial"/>
                <a:ea typeface="Arial"/>
                <a:cs typeface="Arial"/>
                <a:sym typeface="Arial"/>
                <a:hlinkClick r:id="rId9">
                  <a:extLst>
                    <a:ext uri="{A12FA001-AC4F-418D-AE19-62706E023703}">
                      <ahyp:hlinkClr val="tx"/>
                    </a:ext>
                  </a:extLst>
                </a:hlinkClick>
              </a:rPr>
              <a:t>II.1.AI Scheda del detective dell’etica.docx</a:t>
            </a:r>
            <a:br>
              <a:rPr b="0" i="1" lang="en-US" sz="1100" cap="none" strike="noStrike">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Svolgimento del workshop (attività facoltative):</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Introduzione e discussione iniziale</a:t>
            </a:r>
            <a:r>
              <a:rPr b="0" i="0" lang="en-US" sz="1100" u="none" cap="none" strike="noStrike">
                <a:solidFill>
                  <a:srgbClr val="000000"/>
                </a:solidFill>
                <a:latin typeface="Arial"/>
                <a:ea typeface="Arial"/>
                <a:cs typeface="Arial"/>
                <a:sym typeface="Arial"/>
              </a:rPr>
              <a:t> 5 min Mostrare un volto generato dall'intelligenza artificiale (da </a:t>
            </a:r>
            <a:r>
              <a:rPr b="0" i="1" lang="en-US" sz="1100" u="none" cap="none" strike="noStrike">
                <a:solidFill>
                  <a:srgbClr val="000000"/>
                </a:solidFill>
                <a:latin typeface="Arial"/>
                <a:ea typeface="Arial"/>
                <a:cs typeface="Arial"/>
                <a:sym typeface="Arial"/>
              </a:rPr>
              <a:t>This Person Does Not Exist</a:t>
            </a:r>
            <a:r>
              <a:rPr b="0" i="0" lang="en-US" sz="1100" u="none" cap="none" strike="noStrike">
                <a:solidFill>
                  <a:srgbClr val="000000"/>
                </a:solidFill>
                <a:latin typeface="Arial"/>
                <a:ea typeface="Arial"/>
                <a:cs typeface="Arial"/>
                <a:sym typeface="Arial"/>
              </a:rPr>
              <a:t>) e chiedere: "È vero o falso?" Discutere quanto sia convincente e perché.</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Simulazione di apprendimento dell'IA (gioco di analogie)</a:t>
            </a:r>
            <a:r>
              <a:rPr b="0" i="0" lang="en-US" sz="1100" u="none" cap="none" strike="noStrike">
                <a:solidFill>
                  <a:srgbClr val="000000"/>
                </a:solidFill>
                <a:latin typeface="Arial"/>
                <a:ea typeface="Arial"/>
                <a:cs typeface="Arial"/>
                <a:sym typeface="Arial"/>
              </a:rPr>
              <a:t> 10 min    Utilizzare le "Schede di simulazione di come apprende l'IA": ogni gruppo addestra un "classificatore" (umano) con schede di esempio (ad es. frutta/non frutta). Quindi, fornire input ambigui. Discutere: in che modo l'addestramento ha influenzato le decisioni?</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Rotazione dell'esplorazione degli strumenti</a:t>
            </a:r>
            <a:r>
              <a:rPr b="0" i="0" lang="en-US" sz="1100" u="none" cap="none" strike="noStrike">
                <a:solidFill>
                  <a:srgbClr val="000000"/>
                </a:solidFill>
                <a:latin typeface="Arial"/>
                <a:ea typeface="Arial"/>
                <a:cs typeface="Arial"/>
                <a:sym typeface="Arial"/>
              </a:rPr>
              <a:t> 10 min            In gruppi, insegnanti provano: (a) generazione di testo (ChatGPT), (b) generazione di immagini, (c) esempio di deepfake. Utilizzare un foglio di lavoro per valutare la credibilità, i segni di falsità e il potenziale uso improprio.</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Esploazione di questioni etiche </a:t>
            </a:r>
            <a:r>
              <a:rPr b="0" i="0" lang="en-US" sz="1100" u="none" cap="none" strike="noStrike">
                <a:solidFill>
                  <a:srgbClr val="000000"/>
                </a:solidFill>
                <a:latin typeface="Arial"/>
                <a:ea typeface="Arial"/>
                <a:cs typeface="Arial"/>
                <a:sym typeface="Arial"/>
              </a:rPr>
              <a:t>10 min                Mostrare spunti di dilemmi etici (ad esempio, "saggi generati dall'IA", "politico deepfake", "strumenti di assunzione discriminatori"). I gruppi camminano, leggono e discutono ciascuno di essi. Lasciare domande/risposte su post-it.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Discussione con tutto il gruppo e debriefing</a:t>
            </a:r>
            <a:r>
              <a:rPr b="0" i="0" lang="en-US" sz="1100" u="none" cap="none" strike="noStrike">
                <a:solidFill>
                  <a:srgbClr val="000000"/>
                </a:solidFill>
                <a:latin typeface="Arial"/>
                <a:ea typeface="Arial"/>
                <a:cs typeface="Arial"/>
                <a:sym typeface="Arial"/>
              </a:rPr>
              <a:t> 10 min        Discutere: "Cosa ti ha sorpreso?" "Cosa dovrebbero sapere gli studenti su questi strumenti?" "Dove sta la responsabilità umana?"</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Riflessione finale</a:t>
            </a:r>
            <a:r>
              <a:rPr b="0" i="0" lang="en-US" sz="1100" u="none" cap="none" strike="noStrike">
                <a:solidFill>
                  <a:srgbClr val="000000"/>
                </a:solidFill>
                <a:latin typeface="Arial"/>
                <a:ea typeface="Arial"/>
                <a:cs typeface="Arial"/>
                <a:sym typeface="Arial"/>
              </a:rPr>
              <a:t> 5 min                    Ogni insegnante scrive un'azione da provare nella propria didattica e una preoccupazione su cui continuerà a riflettere. Possibilità di condividere ad alta voce.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Suggerimenti per la discussione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"L'IA può essere creativa o può solo remixare ciò che ha visto?"</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"Chi decide da cosa apprende l'IA?"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"Come si fa a sapere se uno studente ha utilizzato l'IA e che importanza ha?"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"Se un'IA prende una decisione dannosa, chi ne è responsabile?"</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 di valutazione (riflessione personale e tra pari)</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Criterio: 1 - Emergente 3 - In fase di sviluppo 5 - Competente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Comprensione dell'IA: </a:t>
            </a:r>
            <a:r>
              <a:rPr b="0" i="0" lang="en-US" sz="1100" u="none" cap="none" strike="noStrike">
                <a:solidFill>
                  <a:srgbClr val="000000"/>
                </a:solidFill>
                <a:latin typeface="Arial"/>
                <a:ea typeface="Arial"/>
                <a:cs typeface="Arial"/>
                <a:sym typeface="Arial"/>
              </a:rPr>
              <a:t>(1) Vaga o confusa (3) Comprensione di base del riconoscimento dei modelli e dell'addestramento (5) Spiega chiaramente la logica del modello e i suoi limiti</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Consapevolezza etica: </a:t>
            </a:r>
            <a:r>
              <a:rPr b="0" i="0" lang="en-US" sz="1100" u="none" cap="none" strike="noStrike">
                <a:solidFill>
                  <a:srgbClr val="000000"/>
                </a:solidFill>
                <a:latin typeface="Arial"/>
                <a:ea typeface="Arial"/>
                <a:cs typeface="Arial"/>
                <a:sym typeface="Arial"/>
              </a:rPr>
              <a:t>(1) Visione limitata o ingenua (3) Riconosce alcune questioni etiche (5) Spiega in modo approfondito pregiudizi, uso improprio, responsabilità</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Collaborazione: </a:t>
            </a:r>
            <a:r>
              <a:rPr b="0" i="0" lang="en-US" sz="1100" u="none" cap="none" strike="noStrike">
                <a:solidFill>
                  <a:srgbClr val="000000"/>
                </a:solidFill>
                <a:latin typeface="Arial"/>
                <a:ea typeface="Arial"/>
                <a:cs typeface="Arial"/>
                <a:sym typeface="Arial"/>
              </a:rPr>
              <a:t>(1) Passivo o disinteressato (3) Partecipa con alcuni contributi (5) Condivide idee, ascolta, guida l'indagine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Applicazione all'insegnamento: </a:t>
            </a:r>
            <a:r>
              <a:rPr b="0" i="0" lang="en-US" sz="1100" u="none" cap="none" strike="noStrike">
                <a:solidFill>
                  <a:srgbClr val="000000"/>
                </a:solidFill>
                <a:latin typeface="Arial"/>
                <a:ea typeface="Arial"/>
                <a:cs typeface="Arial"/>
                <a:sym typeface="Arial"/>
              </a:rPr>
              <a:t>(1) Nessuna idea condivisa in classe (3) Idea di integrazione di base (5) Strategia specifica per guidare gli studenti</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Opzioni di estensione</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Come funziona l'IA:</a:t>
            </a:r>
            <a:r>
              <a:rPr lang="en-US" sz="1200" u="sng">
                <a:solidFill>
                  <a:srgbClr val="1155CC"/>
                </a:solidFill>
                <a:latin typeface="Arial"/>
                <a:ea typeface="Arial"/>
                <a:cs typeface="Arial"/>
                <a:sym typeface="Arial"/>
                <a:hlinkClick r:id="rId10">
                  <a:extLst>
                    <a:ext uri="{A12FA001-AC4F-418D-AE19-62706E023703}">
                      <ahyp:hlinkClr val="tx"/>
                    </a:ext>
                  </a:extLst>
                </a:hlinkClick>
              </a:rPr>
              <a:t> https://www.youtube.com/watch?v=xj3yYLinIf0</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Reti neurali - Apprendimento automatico per bambini:</a:t>
            </a:r>
            <a:r>
              <a:rPr lang="en-US" sz="1200" u="sng">
                <a:solidFill>
                  <a:srgbClr val="1155CC"/>
                </a:solidFill>
                <a:latin typeface="Arial"/>
                <a:ea typeface="Arial"/>
                <a:cs typeface="Arial"/>
                <a:sym typeface="Arial"/>
                <a:hlinkClick r:id="rId11">
                  <a:extLst>
                    <a:ext uri="{A12FA001-AC4F-418D-AE19-62706E023703}">
                      <ahyp:hlinkClr val="tx"/>
                    </a:ext>
                  </a:extLst>
                </a:hlinkClick>
              </a:rPr>
              <a:t> https://machinelearningforkids.co.uk/ </a:t>
            </a:r>
            <a:r>
              <a:rPr lang="en-US" sz="1200">
                <a:solidFill>
                  <a:schemeClr val="dk1"/>
                </a:solidFill>
                <a:latin typeface="Arial"/>
                <a:ea typeface="Arial"/>
                <a:cs typeface="Arial"/>
                <a:sym typeface="Arial"/>
              </a:rPr>
              <a:t>Come utilizzare:</a:t>
            </a:r>
            <a:r>
              <a:rPr lang="en-US" sz="1200" u="sng">
                <a:solidFill>
                  <a:srgbClr val="1155CC"/>
                </a:solidFill>
                <a:latin typeface="Arial"/>
                <a:ea typeface="Arial"/>
                <a:cs typeface="Arial"/>
                <a:sym typeface="Arial"/>
                <a:hlinkClick r:id="rId12">
                  <a:extLst>
                    <a:ext uri="{A12FA001-AC4F-418D-AE19-62706E023703}">
                      <ahyp:hlinkClr val="tx"/>
                    </a:ext>
                  </a:extLst>
                </a:hlinkClick>
              </a:rPr>
              <a:t> https://www.youtube.com/watch?v=-lCezpMs3tk</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Sperimentare con le reti neurali:</a:t>
            </a:r>
            <a:r>
              <a:rPr lang="en-US" sz="1200" u="sng">
                <a:solidFill>
                  <a:srgbClr val="1155CC"/>
                </a:solidFill>
                <a:latin typeface="Arial"/>
                <a:ea typeface="Arial"/>
                <a:cs typeface="Arial"/>
                <a:sym typeface="Arial"/>
                <a:hlinkClick r:id="rId13">
                  <a:extLst>
                    <a:ext uri="{A12FA001-AC4F-418D-AE19-62706E023703}">
                      <ahyp:hlinkClr val="tx"/>
                    </a:ext>
                  </a:extLst>
                </a:hlinkClick>
              </a:rPr>
              <a:t> https://playground.tensorflow.org/#activation=tanh&amp;batchSize=10&amp;dataset=circle&amp;regDataset=reg-plane&amp;learningRate=0.03&amp;regularizationRate=0&amp;noise=0&amp;networkShape=4,2&amp;seed=0.11829&amp;showTestData=false&amp;discretize=false&amp;percTrainData=50&amp;x=true&amp;y=true&amp;xTimesY=false&amp;xSquared=false&amp;ySquared=false&amp;cosX=false&amp;sinX=false&amp;cosY=false&amp;sinY=false&amp;collectStats=false&amp;problem=classification&amp;initZero=false&amp;hideText=false</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Analizza il lavoro reale degli studenti rispetto ai risultati dell'IA: come puoi distinguerli?</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Creare norme di classe per un uso responsabile dell'IA.</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Discutere l'uso dell'IA generativa nell'educazione alla cittadinanza digitale.</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Teachable Machine di Google  </a:t>
            </a:r>
            <a:r>
              <a:rPr lang="en-US" sz="1200" u="sng">
                <a:solidFill>
                  <a:srgbClr val="1155CC"/>
                </a:solidFill>
                <a:latin typeface="Arial"/>
                <a:ea typeface="Arial"/>
                <a:cs typeface="Arial"/>
                <a:sym typeface="Arial"/>
                <a:hlinkClick r:id="rId14">
                  <a:extLst>
                    <a:ext uri="{A12FA001-AC4F-418D-AE19-62706E023703}">
                      <ahyp:hlinkClr val="tx"/>
                    </a:ext>
                  </a:extLst>
                </a:hlinkClick>
              </a:rPr>
              <a:t>https://teachablemachine.withgoogle.com</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addestrare un semplice classificatore di immagini o suoni (ad esempio, "sorriso vs non sorriso").</a:t>
            </a:r>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Scheda di riflessione: </a:t>
            </a:r>
            <a:r>
              <a:rPr b="1" lang="en-US" sz="1200" u="sng">
                <a:solidFill>
                  <a:srgbClr val="1155CC"/>
                </a:solidFill>
                <a:latin typeface="Arial"/>
                <a:ea typeface="Arial"/>
                <a:cs typeface="Arial"/>
                <a:sym typeface="Arial"/>
                <a:hlinkClick r:id="rId15">
                  <a:extLst>
                    <a:ext uri="{A12FA001-AC4F-418D-AE19-62706E023703}">
                      <ahyp:hlinkClr val="tx"/>
                    </a:ext>
                  </a:extLst>
                </a:hlinkClick>
              </a:rPr>
              <a:t>II.1.Ext.AI Miti vs. Realtà Worksheet.docx</a:t>
            </a:r>
            <a:endParaRPr sz="12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100"/>
              <a:buNone/>
            </a:pPr>
            <a:r>
              <a:rPr lang="en-US" sz="1200">
                <a:solidFill>
                  <a:schemeClr val="dk1"/>
                </a:solidFill>
                <a:latin typeface="Arial"/>
                <a:ea typeface="Arial"/>
                <a:cs typeface="Arial"/>
                <a:sym typeface="Arial"/>
              </a:rPr>
              <a:t>Discutere:</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"Cosa avete insegnato al modello?"</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"Quali errori ha commesso?"</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"Perché l'IA non può pensare come gli esseri umani?"</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Ricerca immagini inversa (ad es. Google Immagini)</a:t>
            </a:r>
            <a:endParaRPr b="1"/>
          </a:p>
          <a:p>
            <a:pPr indent="0" lvl="0" marL="15875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9" name="Google Shape;479;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b="1" lang="en-US" sz="1400">
                <a:solidFill>
                  <a:schemeClr val="dk1"/>
                </a:solidFill>
                <a:latin typeface="Arial"/>
                <a:ea typeface="Arial"/>
                <a:cs typeface="Arial"/>
                <a:sym typeface="Arial"/>
              </a:rPr>
              <a:t>Obiettivo</a:t>
            </a:r>
            <a:endParaRPr b="1" sz="1400">
              <a:solidFill>
                <a:schemeClr val="dk1"/>
              </a:solidFill>
              <a:latin typeface="Arial"/>
              <a:ea typeface="Arial"/>
              <a:cs typeface="Arial"/>
              <a:sym typeface="Arial"/>
            </a:endParaRPr>
          </a:p>
          <a:p>
            <a:pPr indent="0" lvl="0" marL="0" rtl="0" algn="l">
              <a:lnSpc>
                <a:spcPct val="100000"/>
              </a:lnSpc>
              <a:spcBef>
                <a:spcPts val="400"/>
              </a:spcBef>
              <a:spcAft>
                <a:spcPts val="0"/>
              </a:spcAft>
              <a:buClr>
                <a:schemeClr val="dk1"/>
              </a:buClr>
              <a:buSzPts val="1100"/>
              <a:buFont typeface="Arial"/>
              <a:buNone/>
            </a:pPr>
            <a:r>
              <a:rPr lang="en-US" sz="1200">
                <a:solidFill>
                  <a:schemeClr val="dk1"/>
                </a:solidFill>
                <a:latin typeface="Arial"/>
                <a:ea typeface="Arial"/>
                <a:cs typeface="Arial"/>
                <a:sym typeface="Arial"/>
              </a:rPr>
              <a:t>Gli insegnanti analizzeranno come i set di dati distorti e i sistemi di IA non inclusivi possano generare narrazioni false, distorcere le percezioni e diffondere inavvertitamente disinformazione. Impareranno a identificare i pregiudizi, testare modelli inclusivi e progettare una pedagogia inclusiva.</a:t>
            </a:r>
            <a:endParaRPr sz="1200">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Arial"/>
              <a:buNone/>
            </a:pPr>
            <a:r>
              <a:rPr b="1" lang="en-US" sz="1400">
                <a:solidFill>
                  <a:schemeClr val="dk1"/>
                </a:solidFill>
                <a:latin typeface="Arial"/>
                <a:ea typeface="Arial"/>
                <a:cs typeface="Arial"/>
                <a:sym typeface="Arial"/>
              </a:rPr>
              <a:t>Materiali e strumenti</a:t>
            </a:r>
            <a:endParaRPr b="1" sz="14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Computer/tablet </a:t>
            </a:r>
            <a:r>
              <a:rPr lang="en-US" sz="1200">
                <a:solidFill>
                  <a:schemeClr val="dk1"/>
                </a:solidFill>
                <a:latin typeface="Arial"/>
                <a:ea typeface="Arial"/>
                <a:cs typeface="Arial"/>
                <a:sym typeface="Arial"/>
              </a:rPr>
              <a:t>(1 per coppia)</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Dimostrazione Gender Shades di Joy Buolamwini </a:t>
            </a:r>
            <a:r>
              <a:rPr lang="en-US" sz="1200">
                <a:solidFill>
                  <a:schemeClr val="dk1"/>
                </a:solidFill>
                <a:latin typeface="Arial"/>
                <a:ea typeface="Arial"/>
                <a:cs typeface="Arial"/>
                <a:sym typeface="Arial"/>
              </a:rPr>
              <a:t>– (verifica i pregiudizi nel riconoscimento facciale)</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ChatGPT </a:t>
            </a:r>
            <a:r>
              <a:rPr lang="en-US" sz="1200">
                <a:solidFill>
                  <a:schemeClr val="dk1"/>
                </a:solidFill>
                <a:latin typeface="Arial"/>
                <a:ea typeface="Arial"/>
                <a:cs typeface="Arial"/>
                <a:sym typeface="Arial"/>
              </a:rPr>
              <a:t>(gratuito) –</a:t>
            </a:r>
            <a:r>
              <a:rPr lang="en-US" sz="1200" u="sng">
                <a:solidFill>
                  <a:srgbClr val="1155CC"/>
                </a:solidFill>
                <a:latin typeface="Arial"/>
                <a:ea typeface="Arial"/>
                <a:cs typeface="Arial"/>
                <a:sym typeface="Arial"/>
                <a:hlinkClick r:id="rId2">
                  <a:extLst>
                    <a:ext uri="{A12FA001-AC4F-418D-AE19-62706E023703}">
                      <ahyp:hlinkClr val="tx"/>
                    </a:ext>
                  </a:extLst>
                </a:hlinkClick>
              </a:rPr>
              <a:t> https://chat.openai.com</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Scheda: "Bias Detective" </a:t>
            </a:r>
            <a:r>
              <a:rPr lang="en-US" sz="1200">
                <a:solidFill>
                  <a:schemeClr val="dk1"/>
                </a:solidFill>
                <a:latin typeface="Arial"/>
                <a:ea typeface="Arial"/>
                <a:cs typeface="Arial"/>
                <a:sym typeface="Arial"/>
              </a:rPr>
              <a:t>(vedi sotto)</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Padlet o Miro </a:t>
            </a:r>
            <a:r>
              <a:rPr lang="en-US" sz="1200">
                <a:solidFill>
                  <a:schemeClr val="dk1"/>
                </a:solidFill>
                <a:latin typeface="Arial"/>
                <a:ea typeface="Arial"/>
                <a:cs typeface="Arial"/>
                <a:sym typeface="Arial"/>
              </a:rPr>
              <a:t>per approfondimenti</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Articolo facoltativo per la riflessione: "</a:t>
            </a:r>
            <a:r>
              <a:rPr lang="en-US" sz="1200" u="sng">
                <a:solidFill>
                  <a:srgbClr val="1155CC"/>
                </a:solidFill>
                <a:latin typeface="Arial"/>
                <a:ea typeface="Arial"/>
                <a:cs typeface="Arial"/>
                <a:sym typeface="Arial"/>
                <a:hlinkClick r:id="rId3">
                  <a:extLst>
                    <a:ext uri="{A12FA001-AC4F-418D-AE19-62706E023703}">
                      <ahyp:hlinkClr val="tx"/>
                    </a:ext>
                  </a:extLst>
                </a:hlinkClick>
              </a:rPr>
              <a:t>Gender Shades: Intersectional Accuracy Disparities in Commercial Gender </a:t>
            </a:r>
            <a:r>
              <a:rPr lang="en-US" sz="1200">
                <a:solidFill>
                  <a:schemeClr val="dk1"/>
                </a:solidFill>
                <a:latin typeface="Arial"/>
                <a:ea typeface="Arial"/>
                <a:cs typeface="Arial"/>
                <a:sym typeface="Arial"/>
              </a:rPr>
              <a:t>Classification" di Buolamwini (PDF disponibile online)</a:t>
            </a:r>
            <a:endParaRPr sz="1200">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Arial"/>
              <a:buNone/>
            </a:pPr>
            <a:r>
              <a:rPr b="1" lang="en-US" sz="1400">
                <a:solidFill>
                  <a:schemeClr val="dk1"/>
                </a:solidFill>
                <a:latin typeface="Arial"/>
                <a:ea typeface="Arial"/>
                <a:cs typeface="Arial"/>
                <a:sym typeface="Arial"/>
              </a:rPr>
              <a:t>Struttura di 30 minuti</a:t>
            </a:r>
            <a:endParaRPr b="1" sz="1400">
              <a:solidFill>
                <a:schemeClr val="dk1"/>
              </a:solidFill>
              <a:latin typeface="Arial"/>
              <a:ea typeface="Arial"/>
              <a:cs typeface="Arial"/>
              <a:sym typeface="Arial"/>
            </a:endParaRPr>
          </a:p>
          <a:p>
            <a:pPr indent="-304800" lvl="0" marL="457200" rtl="0" algn="l">
              <a:lnSpc>
                <a:spcPct val="100000"/>
              </a:lnSpc>
              <a:spcBef>
                <a:spcPts val="40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Breve introduzione (4 min)</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Facilitare una breve discussione: </a:t>
            </a:r>
            <a:r>
              <a:rPr i="1" lang="en-US" sz="1200">
                <a:solidFill>
                  <a:schemeClr val="dk1"/>
                </a:solidFill>
                <a:latin typeface="Arial"/>
                <a:ea typeface="Arial"/>
                <a:cs typeface="Arial"/>
                <a:sym typeface="Arial"/>
              </a:rPr>
              <a:t>cosa succederebbe se l'IA sbagliasse l'identità di una persona o interpretasse erroneamente i messaggi della comunità? In che modo ciò potrebbe alimentare false credenze o disinformazione?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Test pratico sui pregiudizi (12 min)</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A coppie, caricate alcuni selfie diversi (o foto di esempio) sullo strumento </a:t>
            </a:r>
            <a:r>
              <a:rPr b="1" lang="en-US" sz="1200">
                <a:solidFill>
                  <a:schemeClr val="dk1"/>
                </a:solidFill>
                <a:latin typeface="Arial"/>
                <a:ea typeface="Arial"/>
                <a:cs typeface="Arial"/>
                <a:sym typeface="Arial"/>
              </a:rPr>
              <a:t>Gender Shades</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Registrate l'accuratezza e il tempo di rilevamento del genere da parte del modello.</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Chiedete a ChatGPT una risposta a una domanda culturalmente sfumata (ad esempio, "Citate un festival culturale in India"). Verificate la presenza di errori, omissioni o generalizzazioni eccessive.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Riflessione su scheda (8 min)</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Utilizzate la scheda </a:t>
            </a:r>
            <a:r>
              <a:rPr b="1" lang="en-US" sz="1200">
                <a:solidFill>
                  <a:schemeClr val="dk1"/>
                </a:solidFill>
                <a:latin typeface="Arial"/>
                <a:ea typeface="Arial"/>
                <a:cs typeface="Arial"/>
                <a:sym typeface="Arial"/>
              </a:rPr>
              <a:t>"Bias detective" </a:t>
            </a:r>
            <a:r>
              <a:rPr lang="en-US" sz="1200">
                <a:solidFill>
                  <a:schemeClr val="dk1"/>
                </a:solidFill>
                <a:latin typeface="Arial"/>
                <a:ea typeface="Arial"/>
                <a:cs typeface="Arial"/>
                <a:sym typeface="Arial"/>
              </a:rPr>
              <a:t>per registrare:</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Modello testato</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Esempio di input</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Tipo di errore (classificazione errata/omissione)</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Potenziale impatto sulla disinformazione</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Correzione inclusiva o azione pedagogica</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Condivisione e discussione di gruppo (5 min)</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Pubblicare i risultati principali (errori + rischio di disinformazione) su Padlet/Miro.</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Discutere su come le previsioni di parte possano rafforzare gli stereotipi o creare contenuti fuorvianti.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Conclusione e azione (1 min)</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Sottolineare: </a:t>
            </a:r>
            <a:r>
              <a:rPr i="1" lang="en-US" sz="1200">
                <a:solidFill>
                  <a:schemeClr val="dk1"/>
                </a:solidFill>
                <a:latin typeface="Arial"/>
                <a:ea typeface="Arial"/>
                <a:cs typeface="Arial"/>
                <a:sym typeface="Arial"/>
              </a:rPr>
              <a:t>l'IA riflette i dati su cui è stata addestrata, quindi può fornire informazioni errate in modo parziale.</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Evidenziare le strategie di IA inclusive e l'integrazione nel programma di studi.</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Arial"/>
                <a:ea typeface="Arial"/>
                <a:cs typeface="Arial"/>
                <a:sym typeface="Arial"/>
              </a:rPr>
              <a:t>Scheda: Bias detective</a:t>
            </a:r>
            <a:endParaRPr b="1"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Strumento di IA        Input (foto / query)    Risultato / Errore    Potenziale di disinformazione (ad es. etichettatura errata della comunità)     Soluzione inclusiva / strategia didattica</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Sfumature di genere    Esempio: Persona A (pelle scura)    Genere classificato erroneamente; rilevamento più lento    Potrebbe rafforzare gli stereotipi, identificare erroneamente le identità    Insegnare la parzialità dei set di dati; utilizzare banche immagini inclusive</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ChatGPT    Esempio: "Nomina un'eroina africana nel campo della scienza".    Omissione di figure meno conosciute    Suggerisce che le donne africane non siano scienziate, cancellando la loro rappresentanza    Incoraggiare prompt diversificati per i set di dati; input guidati dagli studenti</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(Completare almeno 2 voci)</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Scheda di valutazione</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Criteri        3 punti (Eccellente)                    2 punti (Buono)                    1 punto (Da migliorare)</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Identificazione dei pregiudizi    Indica chiaramente pregiudizi/classificazioni errate        Nota i pregiudizi ma manca di dettagli            Non individua o identifica erroneamente i pregiudizi</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Rischio di disinformazione    Spiega come il pregiudizio crei narrazioni false    Menziona il rischio ma senza un chiaro collegamento    Raramente collega il pericolo alla disinformazione</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Soluzione inclusiva    Propone un set di dati/una strategia didattica fattibile    Suggerisce una soluzione ma manca di approfondimento        Nessun approccio correttivo pratico</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Collaborazione        Condivide attivamente, fornisce intuizioni chiare        Partecipazione limitata, chiarezza media    Coinvolgimento minimo o nullo dei colleghi</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Ricerca immagini inversa (ad es. Google Immagini)</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4">
                  <a:extLst>
                    <a:ext uri="{A12FA001-AC4F-418D-AE19-62706E023703}">
                      <ahyp:hlinkClr val="tx"/>
                    </a:ext>
                  </a:extLst>
                </a:hlinkClick>
              </a:rPr>
              <a:t>"Deepfake Detection Challenge" di Sensity AI </a:t>
            </a:r>
            <a:r>
              <a:rPr lang="en-US" sz="1200">
                <a:solidFill>
                  <a:schemeClr val="dk1"/>
                </a:solidFill>
                <a:latin typeface="Arial"/>
                <a:ea typeface="Arial"/>
                <a:cs typeface="Arial"/>
                <a:sym typeface="Arial"/>
              </a:rPr>
              <a:t>(</a:t>
            </a:r>
            <a:r>
              <a:rPr lang="en-US" sz="1200" u="sng">
                <a:solidFill>
                  <a:schemeClr val="dk1"/>
                </a:solidFill>
                <a:latin typeface="Arial"/>
                <a:ea typeface="Arial"/>
                <a:cs typeface="Arial"/>
                <a:sym typeface="Arial"/>
                <a:hlinkClick r:id="rId5">
                  <a:extLst>
                    <a:ext uri="{A12FA001-AC4F-418D-AE19-62706E023703}">
                      <ahyp:hlinkClr val="tx"/>
                    </a:ext>
                  </a:extLst>
                </a:hlinkClick>
              </a:rPr>
              <a:t>versione demo</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Riferimenti:</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u="sng">
                <a:solidFill>
                  <a:schemeClr val="dk1"/>
                </a:solidFill>
                <a:latin typeface="Arial"/>
                <a:ea typeface="Arial"/>
                <a:cs typeface="Arial"/>
                <a:sym typeface="Arial"/>
                <a:hlinkClick r:id="rId6">
                  <a:extLst>
                    <a:ext uri="{A12FA001-AC4F-418D-AE19-62706E023703}">
                      <ahyp:hlinkClr val="tx"/>
                    </a:ext>
                  </a:extLst>
                </a:hlinkClick>
              </a:rPr>
              <a:t>https://www.cyberdefensemagazine.com/the-illusion-of-truth-the-risks-and-responses-to-deepfake-technology/</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u="sng">
                <a:solidFill>
                  <a:schemeClr val="dk1"/>
                </a:solidFill>
                <a:latin typeface="Arial"/>
                <a:ea typeface="Arial"/>
                <a:cs typeface="Arial"/>
                <a:sym typeface="Arial"/>
                <a:hlinkClick r:id="rId7">
                  <a:extLst>
                    <a:ext uri="{A12FA001-AC4F-418D-AE19-62706E023703}">
                      <ahyp:hlinkClr val="tx"/>
                    </a:ext>
                  </a:extLst>
                </a:hlinkClick>
              </a:rPr>
              <a:t>https://researchmgt.monash.edu/ws/portalfiles/portal/668653278/640947365-oa.pdf</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u="sng">
                <a:solidFill>
                  <a:schemeClr val="dk1"/>
                </a:solidFill>
                <a:latin typeface="Arial"/>
                <a:ea typeface="Arial"/>
                <a:cs typeface="Arial"/>
                <a:sym typeface="Arial"/>
                <a:hlinkClick r:id="rId8">
                  <a:extLst>
                    <a:ext uri="{A12FA001-AC4F-418D-AE19-62706E023703}">
                      <ahyp:hlinkClr val="tx"/>
                    </a:ext>
                  </a:extLst>
                </a:hlinkClick>
              </a:rPr>
              <a:t>https://www.researchgate.net/publication/378180889_Assessment_framework_for_deepfake_detection_in_real-world_situations</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158750" rtl="0" algn="l">
              <a:lnSpc>
                <a:spcPct val="100000"/>
              </a:lnSpc>
              <a:spcBef>
                <a:spcPts val="1400"/>
              </a:spcBef>
              <a:spcAft>
                <a:spcPts val="0"/>
              </a:spcAft>
              <a:buSzPts val="1100"/>
              <a:buNone/>
            </a:pPr>
            <a:r>
              <a:t/>
            </a:r>
            <a:endParaRPr b="1"/>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Attività proposta: </a:t>
            </a:r>
            <a:r>
              <a:rPr lang="en-US" sz="1400">
                <a:solidFill>
                  <a:schemeClr val="dk1"/>
                </a:solidFill>
                <a:latin typeface="Arial"/>
                <a:ea typeface="Arial"/>
                <a:cs typeface="Arial"/>
                <a:sym typeface="Arial"/>
              </a:rPr>
              <a:t>dividere la classe in sei gruppi e lasciare che ciascuno gruppo esplori un'attività proposta per 10-15 minuti, quindi riflettere su di essa affinché gli altri possano comprenderne gli obiettivi e le finalità principali, richiamando l'attenzione degli altri partecipanti.</a:t>
            </a:r>
            <a:endParaRPr sz="14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2000">
                <a:solidFill>
                  <a:schemeClr val="accent3"/>
                </a:solidFill>
              </a:rPr>
              <a:t>Nel caso di un corso asincrono, è possibile ottenere 5 punti partecipando attivamente.</a:t>
            </a:r>
            <a:endParaRPr b="1" sz="2000">
              <a:solidFill>
                <a:schemeClr val="accent3"/>
              </a:solidFill>
            </a:endParaRPr>
          </a:p>
          <a:p>
            <a:pPr indent="0" lvl="0" marL="0" rtl="0" algn="l">
              <a:lnSpc>
                <a:spcPct val="100000"/>
              </a:lnSpc>
              <a:spcBef>
                <a:spcPts val="0"/>
              </a:spcBef>
              <a:spcAft>
                <a:spcPts val="0"/>
              </a:spcAft>
              <a:buClr>
                <a:schemeClr val="dk1"/>
              </a:buClr>
              <a:buSzPts val="1100"/>
              <a:buFont typeface="Arial"/>
              <a:buNone/>
            </a:pPr>
            <a:r>
              <a:rPr b="1" lang="en-US" sz="2000">
                <a:solidFill>
                  <a:schemeClr val="accent3"/>
                </a:solidFill>
              </a:rPr>
              <a:t>DISCUSSIONE: </a:t>
            </a:r>
            <a:r>
              <a:rPr lang="en-US" sz="2000">
                <a:solidFill>
                  <a:schemeClr val="accent3"/>
                </a:solidFill>
              </a:rPr>
              <a:t>Scrivere una riflessione di mezza pagina su una delle attività scelte.</a:t>
            </a:r>
            <a:endParaRPr sz="1800">
              <a:solidFill>
                <a:schemeClr val="accent3"/>
              </a:solidFill>
              <a:latin typeface="Arial"/>
              <a:ea typeface="Arial"/>
              <a:cs typeface="Arial"/>
              <a:sym typeface="Arial"/>
            </a:endParaRPr>
          </a:p>
        </p:txBody>
      </p:sp>
      <p:sp>
        <p:nvSpPr>
          <p:cNvPr id="496" name="Google Shape;496;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4" name="Google Shape;514;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Password puzzle: come il tuo login debole diventa un'arma</a:t>
            </a:r>
            <a:endParaRPr b="1"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Obiettivi:</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Comprendere i principi alla base della creazione e della gestione di password sicure.</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Riconoscere come credenziali inadeguate possano compromettere l'account ed essere sfruttate in </a:t>
            </a:r>
            <a:r>
              <a:rPr b="1" lang="en-US" sz="1200">
                <a:solidFill>
                  <a:schemeClr val="dk1"/>
                </a:solidFill>
                <a:latin typeface="Arial"/>
                <a:ea typeface="Arial"/>
                <a:cs typeface="Arial"/>
                <a:sym typeface="Arial"/>
              </a:rPr>
              <a:t>campagne di disinformazione</a:t>
            </a:r>
            <a:r>
              <a:rPr lang="en-US" sz="1200">
                <a:solidFill>
                  <a:schemeClr val="dk1"/>
                </a:solidFill>
                <a:latin typeface="Arial"/>
                <a:ea typeface="Arial"/>
                <a:cs typeface="Arial"/>
                <a:sym typeface="Arial"/>
              </a:rPr>
              <a: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Esplorare strategie e attività didattiche per insegnare agli studenti </a:t>
            </a:r>
            <a:r>
              <a:rPr lang="en-US" sz="1200">
                <a:solidFill>
                  <a:schemeClr val="dk1"/>
                </a:solidFill>
                <a:latin typeface="Calibri"/>
                <a:ea typeface="Calibri"/>
                <a:cs typeface="Calibri"/>
                <a:sym typeface="Calibri"/>
              </a:rPr>
              <a:t>l’appropriatezza delle password (</a:t>
            </a:r>
            <a:r>
              <a:rPr i="1" lang="en-US" sz="1200">
                <a:solidFill>
                  <a:schemeClr val="dk1"/>
                </a:solidFill>
                <a:latin typeface="Calibri"/>
                <a:ea typeface="Calibri"/>
                <a:cs typeface="Calibri"/>
                <a:sym typeface="Calibri"/>
              </a:rPr>
              <a:t>password hygiene</a:t>
            </a:r>
            <a:r>
              <a:rPr lang="en-US" sz="1200">
                <a:solidFill>
                  <a:schemeClr val="dk1"/>
                </a:solidFill>
                <a:latin typeface="Calibri"/>
                <a:ea typeface="Calibri"/>
                <a:cs typeface="Calibri"/>
                <a:sym typeface="Calibri"/>
              </a:rPr>
              <a:t>) e la responsabilità riguardo i propri account</a:t>
            </a:r>
            <a:endParaRPr/>
          </a:p>
          <a:p>
            <a:pPr indent="0" lvl="0" marL="165100" rtl="0" algn="l">
              <a:lnSpc>
                <a:spcPct val="100000"/>
              </a:lnSpc>
              <a:spcBef>
                <a:spcPts val="0"/>
              </a:spcBef>
              <a:spcAft>
                <a:spcPts val="0"/>
              </a:spcAft>
              <a:buClr>
                <a:schemeClr val="dk1"/>
              </a:buClr>
              <a:buSzPts val="1000"/>
              <a:buFont typeface="Noto Sans Symbols"/>
              <a:buNone/>
            </a:pPr>
            <a:r>
              <a:rPr b="1" lang="en-US" sz="1300">
                <a:solidFill>
                  <a:schemeClr val="dk1"/>
                </a:solidFill>
                <a:latin typeface="Arial"/>
                <a:ea typeface="Arial"/>
                <a:cs typeface="Arial"/>
                <a:sym typeface="Arial"/>
              </a:rPr>
              <a:t>Durata:</a:t>
            </a:r>
            <a:r>
              <a:rPr b="1" lang="en-US" sz="1400">
                <a:solidFill>
                  <a:srgbClr val="0F4761"/>
                </a:solidFill>
                <a:latin typeface="Arial"/>
                <a:ea typeface="Arial"/>
                <a:cs typeface="Arial"/>
                <a:sym typeface="Arial"/>
              </a:rPr>
              <a:t> 60 minuti</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 Materiali:</a:t>
            </a:r>
            <a:endParaRPr b="1" sz="1300">
              <a:solidFill>
                <a:schemeClr val="dk1"/>
              </a:solidFill>
              <a:latin typeface="Arial"/>
              <a:ea typeface="Arial"/>
              <a:cs typeface="Arial"/>
              <a:sym typeface="Arial"/>
            </a:endParaRPr>
          </a:p>
          <a:p>
            <a:pPr indent="-302895" lvl="0" marL="453390" rtl="0" algn="l">
              <a:lnSpc>
                <a:spcPct val="100000"/>
              </a:lnSpc>
              <a:spcBef>
                <a:spcPts val="4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Computer portatili/tablet (1 per coppia)</a:t>
            </a:r>
            <a:endParaRPr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III.1.Password_Health_Checklist.docx </a:t>
            </a:r>
            <a:endParaRPr b="1"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III.1.Password_Scenario_Cards.docx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Sito web per verificare la sicurezza delle password (ad esempio,</a:t>
            </a:r>
            <a:r>
              <a:rPr lang="en-US" sz="1200" u="sng">
                <a:solidFill>
                  <a:srgbClr val="1155CC"/>
                </a:solidFill>
                <a:latin typeface="Arial"/>
                <a:ea typeface="Arial"/>
                <a:cs typeface="Arial"/>
                <a:sym typeface="Arial"/>
                <a:hlinkClick r:id="rId4">
                  <a:extLst>
                    <a:ext uri="{A12FA001-AC4F-418D-AE19-62706E023703}">
                      <ahyp:hlinkClr val="tx"/>
                    </a:ext>
                  </a:extLst>
                </a:hlinkClick>
              </a:rPr>
              <a:t> https://howsecureismypassword.net </a:t>
            </a:r>
            <a:r>
              <a:rPr lang="en-US" sz="1200">
                <a:solidFill>
                  <a:schemeClr val="dk1"/>
                </a:solidFill>
                <a:latin typeface="Arial"/>
                <a:ea typeface="Arial"/>
                <a:cs typeface="Arial"/>
                <a:sym typeface="Arial"/>
              </a:rPr>
              <a:t>o</a:t>
            </a:r>
            <a:r>
              <a:rPr lang="en-US" sz="1200" u="sng">
                <a:solidFill>
                  <a:srgbClr val="1155CC"/>
                </a:solidFill>
                <a:latin typeface="Arial"/>
                <a:ea typeface="Arial"/>
                <a:cs typeface="Arial"/>
                <a:sym typeface="Arial"/>
                <a:hlinkClick r:id="rId5">
                  <a:extLst>
                    <a:ext uri="{A12FA001-AC4F-418D-AE19-62706E023703}">
                      <ahyp:hlinkClr val="tx"/>
                    </a:ext>
                  </a:extLst>
                </a:hlinkClick>
              </a:rPr>
              <a:t> https://nordpass.com/secure-password/</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298450" lvl="0" marL="457200" rtl="0" algn="l">
              <a:lnSpc>
                <a:spcPct val="100000"/>
              </a:lnSpc>
              <a:spcBef>
                <a:spcPts val="0"/>
              </a:spcBef>
              <a:spcAft>
                <a:spcPts val="0"/>
              </a:spcAft>
              <a:buClr>
                <a:schemeClr val="dk1"/>
              </a:buClr>
              <a:buSzPts val="1100"/>
              <a:buFont typeface="Arial"/>
              <a:buChar char="●"/>
            </a:pPr>
            <a:r>
              <a:rPr lang="en-US" sz="1200" u="sng">
                <a:solidFill>
                  <a:srgbClr val="1155CC"/>
                </a:solidFill>
                <a:latin typeface="Arial"/>
                <a:ea typeface="Arial"/>
                <a:cs typeface="Arial"/>
                <a:sym typeface="Arial"/>
                <a:hlinkClick r:id="rId6">
                  <a:extLst>
                    <a:ext uri="{A12FA001-AC4F-418D-AE19-62706E023703}">
                      <ahyp:hlinkClr val="tx"/>
                    </a:ext>
                  </a:extLst>
                </a:hlinkClick>
              </a:rPr>
              <a:t>Have I Been Pwned</a:t>
            </a:r>
            <a:endParaRPr>
              <a:solidFill>
                <a:schemeClr val="dk1"/>
              </a:solidFill>
            </a:endParaRPr>
          </a:p>
          <a:p>
            <a:pPr indent="-298450" lvl="0" marL="457200" rtl="0" algn="l">
              <a:lnSpc>
                <a:spcPct val="100000"/>
              </a:lnSpc>
              <a:spcBef>
                <a:spcPts val="0"/>
              </a:spcBef>
              <a:spcAft>
                <a:spcPts val="0"/>
              </a:spcAft>
              <a:buClr>
                <a:schemeClr val="dk1"/>
              </a:buClr>
              <a:buSzPts val="1100"/>
              <a:buFont typeface="Arial"/>
              <a:buChar char="●"/>
            </a:pPr>
            <a:r>
              <a:rPr lang="en-US" sz="1200" u="sng">
                <a:solidFill>
                  <a:srgbClr val="1155CC"/>
                </a:solidFill>
                <a:latin typeface="Arial"/>
                <a:ea typeface="Arial"/>
                <a:cs typeface="Arial"/>
                <a:sym typeface="Arial"/>
                <a:hlinkClick r:id="rId7">
                  <a:extLst>
                    <a:ext uri="{A12FA001-AC4F-418D-AE19-62706E023703}">
                      <ahyp:hlinkClr val="tx"/>
                    </a:ext>
                  </a:extLst>
                </a:hlinkClick>
              </a:rPr>
              <a:t>Cybersecurity per insegnanti (Common Sense)</a:t>
            </a:r>
            <a:endParaRPr>
              <a:solidFill>
                <a:schemeClr val="dk1"/>
              </a:solidFill>
            </a:endParaRPr>
          </a:p>
          <a:p>
            <a:pPr indent="-298450" lvl="0" marL="457200" rtl="0" algn="l">
              <a:lnSpc>
                <a:spcPct val="100000"/>
              </a:lnSpc>
              <a:spcBef>
                <a:spcPts val="0"/>
              </a:spcBef>
              <a:spcAft>
                <a:spcPts val="0"/>
              </a:spcAft>
              <a:buClr>
                <a:schemeClr val="dk1"/>
              </a:buClr>
              <a:buSzPts val="1100"/>
              <a:buFont typeface="Arial"/>
              <a:buChar char="●"/>
            </a:pPr>
            <a:r>
              <a:rPr lang="en-US" sz="1200" u="sng">
                <a:solidFill>
                  <a:srgbClr val="1155CC"/>
                </a:solidFill>
                <a:latin typeface="Arial"/>
                <a:ea typeface="Arial"/>
                <a:cs typeface="Arial"/>
                <a:sym typeface="Arial"/>
                <a:hlinkClick r:id="rId8">
                  <a:extLst>
                    <a:ext uri="{A12FA001-AC4F-418D-AE19-62706E023703}">
                      <ahyp:hlinkClr val="tx"/>
                    </a:ext>
                  </a:extLst>
                </a:hlinkClick>
              </a:rPr>
              <a:t>Strumento Password Manager di Google</a:t>
            </a:r>
            <a:endParaRPr>
              <a:solidFill>
                <a:schemeClr val="dk1"/>
              </a:solidFil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Post-it, pennarelli, carta millimetrata/lavagna Miro per la sincronizzazione online</a:t>
            </a:r>
            <a:endParaRPr b="1"/>
          </a:p>
          <a:p>
            <a:pPr indent="0" lvl="0" marL="158750" rtl="0" algn="l">
              <a:lnSpc>
                <a:spcPct val="100000"/>
              </a:lnSpc>
              <a:spcBef>
                <a:spcPts val="1200"/>
              </a:spcBef>
              <a:spcAft>
                <a:spcPts val="0"/>
              </a:spcAft>
              <a:buSzPts val="1100"/>
              <a:buNone/>
            </a:pPr>
            <a:r>
              <a:rPr b="1" lang="en-US"/>
              <a:t>Svolgimento della lezione:</a:t>
            </a:r>
            <a:endParaRPr b="1"/>
          </a:p>
          <a:p>
            <a:pPr indent="0" lvl="0" marL="158750" rtl="0" algn="l">
              <a:lnSpc>
                <a:spcPct val="100000"/>
              </a:lnSpc>
              <a:spcBef>
                <a:spcPts val="0"/>
              </a:spcBef>
              <a:spcAft>
                <a:spcPts val="0"/>
              </a:spcAft>
              <a:buSzPts val="1100"/>
              <a:buNone/>
            </a:pPr>
            <a:r>
              <a:rPr b="1" lang="en-US"/>
              <a:t>Fase                Tempo        Attività</a:t>
            </a:r>
            <a:endParaRPr b="1"/>
          </a:p>
          <a:p>
            <a:pPr indent="0" lvl="0" marL="158750" rtl="0" algn="l">
              <a:lnSpc>
                <a:spcPct val="100000"/>
              </a:lnSpc>
              <a:spcBef>
                <a:spcPts val="0"/>
              </a:spcBef>
              <a:spcAft>
                <a:spcPts val="0"/>
              </a:spcAft>
              <a:buSzPts val="1100"/>
              <a:buNone/>
            </a:pPr>
            <a:r>
              <a:rPr b="1" lang="en-US"/>
              <a:t>1. Aggancio: l'insegnante hackerato    10 min        Mostra una falsa e-mail in cui si afferma che l'account scolastico dell'insegnante è stato hackerato. Chiedi: "Come è potuto succedere?"</a:t>
            </a:r>
            <a:endParaRPr b="1"/>
          </a:p>
          <a:p>
            <a:pPr indent="0" lvl="0" marL="158750" rtl="0" algn="l">
              <a:lnSpc>
                <a:spcPct val="100000"/>
              </a:lnSpc>
              <a:spcBef>
                <a:spcPts val="0"/>
              </a:spcBef>
              <a:spcAft>
                <a:spcPts val="0"/>
              </a:spcAft>
              <a:buSzPts val="1100"/>
              <a:buNone/>
            </a:pPr>
            <a:r>
              <a:rPr b="1" lang="en-US"/>
              <a:t>2. Informazioni di base        10 min        Spiegare brevemente:  - Vulnerabilità comuni delle password  - Credential stuffing e riutilizzo delle credenziali  - Collegamento alla disinformazione (ad esempio, account social dirottati per diffondere notizie false)</a:t>
            </a:r>
            <a:endParaRPr b="1"/>
          </a:p>
          <a:p>
            <a:pPr indent="0" lvl="0" marL="158750" rtl="0" algn="l">
              <a:lnSpc>
                <a:spcPct val="100000"/>
              </a:lnSpc>
              <a:spcBef>
                <a:spcPts val="0"/>
              </a:spcBef>
              <a:spcAft>
                <a:spcPts val="0"/>
              </a:spcAft>
              <a:buSzPts val="1100"/>
              <a:buNone/>
            </a:pPr>
            <a:r>
              <a:rPr b="1" lang="en-US"/>
              <a:t>3. Gioco di puzzle con scenari        15 min        A coppie, gli insegnanti ricevono le carte con gli scenari "Come è stato hackerato" e le abbinano alle pratiche scorrette (ad es. riutilizzo delle password, nome+anno di nascita). Condividere una soluzione per gruppo.</a:t>
            </a:r>
            <a:endParaRPr b="1"/>
          </a:p>
          <a:p>
            <a:pPr indent="0" lvl="0" marL="158750" rtl="0" algn="l">
              <a:lnSpc>
                <a:spcPct val="100000"/>
              </a:lnSpc>
              <a:spcBef>
                <a:spcPts val="0"/>
              </a:spcBef>
              <a:spcAft>
                <a:spcPts val="0"/>
              </a:spcAft>
              <a:buSzPts val="1100"/>
              <a:buNone/>
            </a:pPr>
            <a:r>
              <a:rPr b="1" lang="en-US"/>
              <a:t>4. Controllo dello stato di salute delle password    10 min        Gli insegnanti esaminano 1-2 delle loro password (senza condividerle ad alta voce) utilizzando uno strumento di verifica della sicurezza. Utilizzare la lista di controllo dello stato di salute delle password per autovalutare: lunghezza, complessità, riutilizzo.</a:t>
            </a:r>
            <a:endParaRPr b="1"/>
          </a:p>
          <a:p>
            <a:pPr indent="0" lvl="0" marL="158750" rtl="0" algn="l">
              <a:lnSpc>
                <a:spcPct val="100000"/>
              </a:lnSpc>
              <a:spcBef>
                <a:spcPts val="0"/>
              </a:spcBef>
              <a:spcAft>
                <a:spcPts val="0"/>
              </a:spcAft>
              <a:buSzPts val="1100"/>
              <a:buNone/>
            </a:pPr>
            <a:r>
              <a:rPr b="1" lang="en-US"/>
              <a:t>5. Brainstorming didattico        10 min        Piccoli gruppi di lavoro riflettono su come insegnare l'igiene delle password a vari livelli scolastici (ad esempio, password artistiche, archivi di password, sfide ludiche). Mettete per iscritto e condividete le idee.</a:t>
            </a:r>
            <a:endParaRPr b="1"/>
          </a:p>
          <a:p>
            <a:pPr indent="0" lvl="0" marL="158750" rtl="0" algn="l">
              <a:lnSpc>
                <a:spcPct val="100000"/>
              </a:lnSpc>
              <a:spcBef>
                <a:spcPts val="0"/>
              </a:spcBef>
              <a:spcAft>
                <a:spcPts val="0"/>
              </a:spcAft>
              <a:buSzPts val="1100"/>
              <a:buNone/>
            </a:pPr>
            <a:r>
              <a:rPr b="1" lang="en-US"/>
              <a:t>6. Riflessione e nota finale        10 min        Promemoria finale su post-it: "Una cosa che smetterò di fare, cambierò o inizierò a fare riguardo alle mie password". Condividere le riflessioni.</a:t>
            </a:r>
            <a:endParaRPr b="1"/>
          </a:p>
          <a:p>
            <a:pPr indent="0" lvl="0" marL="158750" rtl="0" algn="l">
              <a:lnSpc>
                <a:spcPct val="100000"/>
              </a:lnSpc>
              <a:spcBef>
                <a:spcPts val="0"/>
              </a:spcBef>
              <a:spcAft>
                <a:spcPts val="0"/>
              </a:spcAft>
              <a:buSzPts val="1100"/>
              <a:buNone/>
            </a:pPr>
            <a:r>
              <a:t/>
            </a:r>
            <a:endParaRPr b="1"/>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Suggerimenti per la discussione:</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"Cosa rende una password facile da indovinare?"</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"Perché gli studenti potrebbero riutilizzare le password o condividerle?"</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"In che modo una cattiva gestione delle password rende una persona vulnerabile alle campagne di disinformazione?"</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"Qual è un mito sulle password che dovremmo smettere di insegnare?"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Rubrica di valutazione (formativa – per facilitare la riflessione)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Criterio                    1 – Iniziale        3 – In via di sviluppo                5 – Competente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Coinvolgimento nell'abbinamento degli scenari    Passivo            Partecipa con guida            Spiega e giustifica chiaramente le debolezze delle password</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Uso della checklist sulla sicurezza delle password        Minimo o incompleto    Completa con una certa riflessione personale    Completa in modo ponderato e applica le modifiche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Collaborazione e brainstorming        Pochi contributi        Condivide 1 idea o strategia            Contribuisce attivamente con molteplici idee pertinenti per la classe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Riflessione finale                Generica o vaga        Azione ragionevole e pratica        Conclusione specifica e approfondita con impatto previsto</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Estensione facoltativa:</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Invita il personale IT a mostrare come vengono protetti gli account nella tua scuola o organizza un mini-progetto </a:t>
            </a:r>
            <a:r>
              <a:rPr b="1" lang="en-US" sz="1200">
                <a:solidFill>
                  <a:schemeClr val="dk1"/>
                </a:solidFill>
                <a:latin typeface="Arial"/>
                <a:ea typeface="Arial"/>
                <a:cs typeface="Arial"/>
                <a:sym typeface="Arial"/>
              </a:rPr>
              <a:t>"Crea una politica per le password in classe" </a:t>
            </a:r>
            <a:r>
              <a:rPr lang="en-US" sz="1200">
                <a:solidFill>
                  <a:schemeClr val="dk1"/>
                </a:solidFill>
                <a:latin typeface="Arial"/>
                <a:ea typeface="Arial"/>
                <a:cs typeface="Arial"/>
                <a:sym typeface="Arial"/>
              </a:rPr>
              <a:t>nel corso di formazione professionale di follow-up.</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15875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1" name="Google Shape;531;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2. Messa a rischio della sicurezza</a:t>
            </a:r>
            <a:endParaRPr sz="1600">
              <a:solidFill>
                <a:srgbClr val="0F476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Tema</a:t>
            </a:r>
            <a:r>
              <a:rPr lang="en-US" sz="1200">
                <a:solidFill>
                  <a:schemeClr val="dk1"/>
                </a:solidFill>
                <a:latin typeface="Play"/>
                <a:ea typeface="Play"/>
                <a:cs typeface="Play"/>
                <a:sym typeface="Play"/>
              </a:rPr>
              <a:t>: </a:t>
            </a:r>
            <a:r>
              <a:rPr i="1" lang="en-US" sz="1200">
                <a:solidFill>
                  <a:schemeClr val="dk1"/>
                </a:solidFill>
                <a:latin typeface="Play"/>
                <a:ea typeface="Play"/>
                <a:cs typeface="Play"/>
                <a:sym typeface="Play"/>
              </a:rPr>
              <a:t>Protezione dei dati personali online</a:t>
            </a:r>
            <a:endParaRPr i="1" sz="1200">
              <a:solidFill>
                <a:schemeClr val="dk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Destinatari</a:t>
            </a:r>
            <a:r>
              <a:rPr lang="en-US" sz="1200">
                <a:solidFill>
                  <a:schemeClr val="dk1"/>
                </a:solidFill>
                <a:latin typeface="Play"/>
                <a:ea typeface="Play"/>
                <a:cs typeface="Play"/>
                <a:sym typeface="Play"/>
              </a:rPr>
              <a:t>: Insegnanti (dalla scuola primaria superiore alla scuola secondaria)</a:t>
            </a:r>
            <a:endParaRPr sz="1200">
              <a:solidFill>
                <a:schemeClr val="dk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Durata</a:t>
            </a:r>
            <a:r>
              <a:rPr lang="en-US" sz="1200">
                <a:solidFill>
                  <a:schemeClr val="dk1"/>
                </a:solidFill>
                <a:latin typeface="Play"/>
                <a:ea typeface="Play"/>
                <a:cs typeface="Play"/>
                <a:sym typeface="Play"/>
              </a:rPr>
              <a:t>: 60 minuti</a:t>
            </a:r>
            <a:endParaRPr sz="1200">
              <a:solidFill>
                <a:schemeClr val="dk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Dimensione del gruppo</a:t>
            </a:r>
            <a:r>
              <a:rPr lang="en-US" sz="1200">
                <a:solidFill>
                  <a:schemeClr val="dk1"/>
                </a:solidFill>
                <a:latin typeface="Play"/>
                <a:ea typeface="Play"/>
                <a:cs typeface="Play"/>
                <a:sym typeface="Play"/>
              </a:rPr>
              <a:t>: coppie o piccoli gruppi (3-4)</a:t>
            </a:r>
            <a:endParaRPr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rPr>
              <a:t>Obiettivi didattici</a:t>
            </a:r>
            <a:endParaRPr b="1"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rPr>
              <a:t>Al termine della sessione, gli e le insegnanti saranno in grado di:</a:t>
            </a:r>
            <a:endParaRPr sz="1200">
              <a:solidFill>
                <a:schemeClr val="dk1"/>
              </a:solidFill>
            </a:endParaRPr>
          </a:p>
          <a:p>
            <a:pPr indent="-292100" lvl="0" marL="457200" rtl="0" algn="l">
              <a:lnSpc>
                <a:spcPct val="100000"/>
              </a:lnSpc>
              <a:spcBef>
                <a:spcPts val="0"/>
              </a:spcBef>
              <a:spcAft>
                <a:spcPts val="0"/>
              </a:spcAft>
              <a:buClr>
                <a:schemeClr val="dk1"/>
              </a:buClr>
              <a:buSzPts val="1000"/>
              <a:buFont typeface="Arial"/>
              <a:buChar char="●"/>
            </a:pPr>
            <a:r>
              <a:rPr lang="en-US" sz="1200">
                <a:solidFill>
                  <a:schemeClr val="dk1"/>
                </a:solidFill>
              </a:rPr>
              <a:t>Identificare in che modo gli strumenti online (quiz, moduli, giochi) raccolgono dati personali, intenzionalmente o meno.</a:t>
            </a:r>
            <a:endParaRPr sz="1200">
              <a:solidFill>
                <a:schemeClr val="dk1"/>
              </a:solidFill>
            </a:endParaRPr>
          </a:p>
          <a:p>
            <a:pPr indent="-292100" lvl="0" marL="457200" rtl="0" algn="l">
              <a:lnSpc>
                <a:spcPct val="100000"/>
              </a:lnSpc>
              <a:spcBef>
                <a:spcPts val="0"/>
              </a:spcBef>
              <a:spcAft>
                <a:spcPts val="0"/>
              </a:spcAft>
              <a:buClr>
                <a:schemeClr val="dk1"/>
              </a:buClr>
              <a:buSzPts val="1000"/>
              <a:buFont typeface="Arial"/>
              <a:buChar char="●"/>
            </a:pPr>
            <a:r>
              <a:rPr lang="en-US" sz="1200">
                <a:solidFill>
                  <a:schemeClr val="dk1"/>
                </a:solidFill>
              </a:rPr>
              <a:t>Riconoscere come tali dati possano essere sfruttati per attacchi di disinformazione o phishing.</a:t>
            </a:r>
            <a:endParaRPr sz="1200">
              <a:solidFill>
                <a:schemeClr val="dk1"/>
              </a:solidFill>
            </a:endParaRPr>
          </a:p>
          <a:p>
            <a:pPr indent="-292100" lvl="0" marL="457200" rtl="0" algn="l">
              <a:lnSpc>
                <a:spcPct val="100000"/>
              </a:lnSpc>
              <a:spcBef>
                <a:spcPts val="0"/>
              </a:spcBef>
              <a:spcAft>
                <a:spcPts val="0"/>
              </a:spcAft>
              <a:buClr>
                <a:schemeClr val="dk1"/>
              </a:buClr>
              <a:buSzPts val="1000"/>
              <a:buFont typeface="Arial"/>
              <a:buChar char="●"/>
            </a:pPr>
            <a:r>
              <a:rPr lang="en-US" sz="1200">
                <a:solidFill>
                  <a:schemeClr val="dk1"/>
                </a:solidFill>
              </a:rPr>
              <a:t>Sviluppare pratiche e strategie didattiche per promuovere un comportamento digitale sicuro.</a:t>
            </a:r>
            <a:endParaRPr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rPr>
              <a:t>Materiali e strumenti</a:t>
            </a:r>
            <a:endParaRPr b="1" sz="1200">
              <a:solidFill>
                <a:schemeClr val="dk1"/>
              </a:solidFill>
            </a:endParaRPr>
          </a:p>
          <a:p>
            <a:pPr indent="-304800" lvl="0" marL="457200" rtl="0" algn="l">
              <a:lnSpc>
                <a:spcPct val="100000"/>
              </a:lnSpc>
              <a:spcBef>
                <a:spcPts val="1400"/>
              </a:spcBef>
              <a:spcAft>
                <a:spcPts val="0"/>
              </a:spcAft>
              <a:buClr>
                <a:schemeClr val="dk1"/>
              </a:buClr>
              <a:buSzPts val="1200"/>
              <a:buChar char="●"/>
            </a:pPr>
            <a:r>
              <a:rPr lang="en-US" sz="1200">
                <a:solidFill>
                  <a:schemeClr val="dk1"/>
                </a:solidFill>
              </a:rPr>
              <a:t>Computer portatili/tablet (1 per coppia o gruppo)</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lang="en-US" sz="1200">
                <a:solidFill>
                  <a:schemeClr val="dk1"/>
                </a:solidFill>
              </a:rPr>
              <a:t>Accesso a: </a:t>
            </a:r>
            <a:r>
              <a:rPr lang="en-US" sz="1200" u="sng">
                <a:solidFill>
                  <a:schemeClr val="dk1"/>
                </a:solidFill>
                <a:hlinkClick r:id="rId2">
                  <a:extLst>
                    <a:ext uri="{A12FA001-AC4F-418D-AE19-62706E023703}">
                      <ahyp:hlinkClr val="tx"/>
                    </a:ext>
                  </a:extLst>
                </a:hlinkClick>
              </a:rPr>
              <a:t> Quizizz </a:t>
            </a:r>
            <a:r>
              <a:rPr lang="en-US" sz="1200">
                <a:solidFill>
                  <a:schemeClr val="dk1"/>
                </a:solidFill>
              </a:rPr>
              <a:t>o </a:t>
            </a:r>
            <a:r>
              <a:rPr lang="en-US" sz="1200" u="sng">
                <a:solidFill>
                  <a:schemeClr val="dk1"/>
                </a:solidFill>
                <a:hlinkClick r:id="rId3">
                  <a:extLst>
                    <a:ext uri="{A12FA001-AC4F-418D-AE19-62706E023703}">
                      <ahyp:hlinkClr val="tx"/>
                    </a:ext>
                  </a:extLst>
                </a:hlinkClick>
              </a:rPr>
              <a:t>Kahoot! </a:t>
            </a:r>
            <a:r>
              <a:rPr lang="en-US" sz="1200">
                <a:solidFill>
                  <a:schemeClr val="dk1"/>
                </a:solidFill>
              </a:rPr>
              <a:t>o Google Forms o </a:t>
            </a:r>
            <a:r>
              <a:rPr lang="en-US" sz="1200" u="sng">
                <a:solidFill>
                  <a:schemeClr val="dk1"/>
                </a:solidFill>
                <a:hlinkClick r:id="rId4">
                  <a:extLst>
                    <a:ext uri="{A12FA001-AC4F-418D-AE19-62706E023703}">
                      <ahyp:hlinkClr val="tx"/>
                    </a:ext>
                  </a:extLst>
                </a:hlinkClick>
              </a:rPr>
              <a:t>Typeform </a:t>
            </a:r>
            <a:r>
              <a:rPr i="1" lang="en-US" sz="1200">
                <a:solidFill>
                  <a:schemeClr val="dk1"/>
                </a:solidFill>
              </a:rPr>
              <a:t>(facoltativo)</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b="1" lang="en-US" sz="1200" u="sng">
                <a:solidFill>
                  <a:srgbClr val="1155CC"/>
                </a:solidFill>
                <a:hlinkClick r:id="rId5">
                  <a:extLst>
                    <a:ext uri="{A12FA001-AC4F-418D-AE19-62706E023703}">
                      <ahyp:hlinkClr val="tx"/>
                    </a:ext>
                  </a:extLst>
                </a:hlinkClick>
              </a:rPr>
              <a:t>III.2.Cosa_condividi_vs_chi_lo_vede.docx</a:t>
            </a:r>
            <a:endParaRPr b="1" sz="1200">
              <a:solidFill>
                <a:schemeClr val="dk1"/>
              </a:solidFill>
            </a:endParaRPr>
          </a:p>
          <a:p>
            <a:pPr indent="-304800" lvl="0" marL="457200" rtl="0" algn="l">
              <a:lnSpc>
                <a:spcPct val="100000"/>
              </a:lnSpc>
              <a:spcBef>
                <a:spcPts val="0"/>
              </a:spcBef>
              <a:spcAft>
                <a:spcPts val="0"/>
              </a:spcAft>
              <a:buClr>
                <a:schemeClr val="dk1"/>
              </a:buClr>
              <a:buSzPts val="1200"/>
              <a:buChar char="●"/>
            </a:pPr>
            <a:r>
              <a:rPr b="1" lang="en-US" sz="1200" u="sng">
                <a:solidFill>
                  <a:srgbClr val="1155CC"/>
                </a:solidFill>
                <a:hlinkClick r:id="rId6">
                  <a:extLst>
                    <a:ext uri="{A12FA001-AC4F-418D-AE19-62706E023703}">
                      <ahyp:hlinkClr val="tx"/>
                    </a:ext>
                  </a:extLst>
                </a:hlinkClick>
              </a:rPr>
              <a:t>III.2.Riflessione_e_scheda_di_azione.docx</a:t>
            </a:r>
            <a:endParaRPr b="1" sz="1200">
              <a:solidFill>
                <a:schemeClr val="dk1"/>
              </a:solidFill>
            </a:endParaRPr>
          </a:p>
          <a:p>
            <a:pPr indent="-304800" lvl="0" marL="457200" rtl="0" algn="l">
              <a:lnSpc>
                <a:spcPct val="100000"/>
              </a:lnSpc>
              <a:spcBef>
                <a:spcPts val="0"/>
              </a:spcBef>
              <a:spcAft>
                <a:spcPts val="0"/>
              </a:spcAft>
              <a:buClr>
                <a:schemeClr val="dk1"/>
              </a:buClr>
              <a:buSzPts val="1200"/>
              <a:buChar char="●"/>
            </a:pPr>
            <a:r>
              <a:rPr lang="en-US" sz="1200">
                <a:solidFill>
                  <a:schemeClr val="dk1"/>
                </a:solidFill>
              </a:rPr>
              <a:t>Proiettore e lavagna per stimolare la discussione</a:t>
            </a:r>
            <a:endParaRPr sz="1200">
              <a:solidFill>
                <a:schemeClr val="dk1"/>
              </a:solidFill>
            </a:endParaRPr>
          </a:p>
          <a:p>
            <a:pPr indent="0" lvl="0" marL="0" rtl="0" algn="l">
              <a:lnSpc>
                <a:spcPct val="100000"/>
              </a:lnSpc>
              <a:spcBef>
                <a:spcPts val="1200"/>
              </a:spcBef>
              <a:spcAft>
                <a:spcPts val="0"/>
              </a:spcAft>
              <a:buSzPts val="1100"/>
              <a:buNone/>
            </a:pPr>
            <a:r>
              <a:rPr lang="en-US"/>
              <a:t>Svolgimento della lezione	</a:t>
            </a:r>
            <a:endParaRPr/>
          </a:p>
          <a:p>
            <a:pPr indent="0" lvl="0" marL="0" rtl="0" algn="l">
              <a:lnSpc>
                <a:spcPct val="100000"/>
              </a:lnSpc>
              <a:spcBef>
                <a:spcPts val="0"/>
              </a:spcBef>
              <a:spcAft>
                <a:spcPts val="0"/>
              </a:spcAft>
              <a:buSzPts val="1100"/>
              <a:buNone/>
            </a:pPr>
            <a:r>
              <a:rPr lang="en-US"/>
              <a:t>Fase                Tempo        Attività</a:t>
            </a:r>
            <a:endParaRPr/>
          </a:p>
          <a:p>
            <a:pPr indent="0" lvl="0" marL="0" rtl="0" algn="l">
              <a:lnSpc>
                <a:spcPct val="100000"/>
              </a:lnSpc>
              <a:spcBef>
                <a:spcPts val="0"/>
              </a:spcBef>
              <a:spcAft>
                <a:spcPts val="0"/>
              </a:spcAft>
              <a:buSzPts val="1100"/>
              <a:buNone/>
            </a:pPr>
            <a:r>
              <a:rPr lang="en-US"/>
              <a:t>1. Esche e consapevolezza        5 min    I    Quiz rompighiaccio su Kahoot (domande di quiz vere o false come "Il tuo animale guida" o "Quale eroe sei?"). Dopo il quiz, chiedi: quali dati personali hai appena condiviso, anche solo ipoteticamente?</a:t>
            </a:r>
            <a:endParaRPr/>
          </a:p>
          <a:p>
            <a:pPr indent="0" lvl="0" marL="0" rtl="0" algn="l">
              <a:lnSpc>
                <a:spcPct val="100000"/>
              </a:lnSpc>
              <a:spcBef>
                <a:spcPts val="0"/>
              </a:spcBef>
              <a:spcAft>
                <a:spcPts val="0"/>
              </a:spcAft>
              <a:buSzPts val="1100"/>
              <a:buNone/>
            </a:pPr>
            <a:r>
              <a:rPr lang="en-US"/>
              <a:t>2. Analisi: "Costruisci una trappola"    10 min        A coppie, gli insegnanti progettano il proprio quiz di 3 domande (ad esempio, "Come si chiama il tuo animale domestico?", "Mese di nascita?", "Prima scuola?"). Registralo sul foglio e analizza quali identificatori personali potrebbero essere dedotti.</a:t>
            </a:r>
            <a:endParaRPr/>
          </a:p>
          <a:p>
            <a:pPr indent="0" lvl="0" marL="0" rtl="0" algn="l">
              <a:lnSpc>
                <a:spcPct val="100000"/>
              </a:lnSpc>
              <a:spcBef>
                <a:spcPts val="0"/>
              </a:spcBef>
              <a:spcAft>
                <a:spcPts val="0"/>
              </a:spcAft>
              <a:buSzPts val="1100"/>
              <a:buNone/>
            </a:pPr>
            <a:r>
              <a:rPr lang="en-US"/>
              <a:t>3. Scambio e simulazione        10 min        I gruppi si scambiano i quiz e li compilano. Quindi analizzano ciò che hanno imparato gli uni sugli altri solo dalle risposte.</a:t>
            </a:r>
            <a:endParaRPr/>
          </a:p>
          <a:p>
            <a:pPr indent="0" lvl="0" marL="0" rtl="0" algn="l">
              <a:lnSpc>
                <a:spcPct val="100000"/>
              </a:lnSpc>
              <a:spcBef>
                <a:spcPts val="0"/>
              </a:spcBef>
              <a:spcAft>
                <a:spcPts val="0"/>
              </a:spcAft>
              <a:buSzPts val="1100"/>
              <a:buNone/>
            </a:pPr>
            <a:r>
              <a:rPr lang="en-US"/>
              <a:t>4. Collegamento alla disinformazione        10 min        Discussione: come potrebbero essere utilizzate queste informazioni per indovinare le password? Per personalizzare un'e-mail di phishing? Introdurre l'idea di campagne di disinformazione micro-mirate basate sui dati trapelati dal quiz.</a:t>
            </a:r>
            <a:endParaRPr/>
          </a:p>
          <a:p>
            <a:pPr indent="0" lvl="0" marL="0" rtl="0" algn="l">
              <a:lnSpc>
                <a:spcPct val="100000"/>
              </a:lnSpc>
              <a:spcBef>
                <a:spcPts val="0"/>
              </a:spcBef>
              <a:spcAft>
                <a:spcPts val="0"/>
              </a:spcAft>
              <a:buSzPts val="1100"/>
              <a:buNone/>
            </a:pPr>
            <a:r>
              <a:rPr lang="en-US"/>
              <a:t>5. Riflessione di gruppo        10 min        Completate insieme la tabella "Cosa condividi vs. Chi lo vede". Classificate quali dati sono stati raccolti e chi potrebbe avervi accesso (ad esempio, piattaforma, inserzionisti, hacker).</a:t>
            </a:r>
            <a:endParaRPr/>
          </a:p>
          <a:p>
            <a:pPr indent="0" lvl="0" marL="0" rtl="0" algn="l">
              <a:lnSpc>
                <a:spcPct val="100000"/>
              </a:lnSpc>
              <a:spcBef>
                <a:spcPts val="0"/>
              </a:spcBef>
              <a:spcAft>
                <a:spcPts val="0"/>
              </a:spcAft>
              <a:buSzPts val="1100"/>
              <a:buNone/>
            </a:pPr>
            <a:r>
              <a:rPr lang="en-US"/>
              <a:t>6. Debriefing con tutto il gruppo    10 min        Cosa ti ha sorpreso? Quali pratiche dovremmo modellare o insegnare? Crea un elenco delle "3 regole d'oro" per la condivisione dei dati online.</a:t>
            </a:r>
            <a:endParaRPr/>
          </a:p>
          <a:p>
            <a:pPr indent="0" lvl="0" marL="0" rtl="0" algn="l">
              <a:lnSpc>
                <a:spcPct val="100000"/>
              </a:lnSpc>
              <a:spcBef>
                <a:spcPts val="0"/>
              </a:spcBef>
              <a:spcAft>
                <a:spcPts val="0"/>
              </a:spcAft>
              <a:buSzPts val="1100"/>
              <a:buNone/>
            </a:pPr>
            <a:r>
              <a:rPr lang="en-US"/>
              <a:t>7. Piano d'azione personale    5 min        Sul foglio di riflessione, ogni insegnante scrive un cambiamento che intende apportare e una cosa che insegnerà agli studenti la settimana successiva.</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br>
              <a:rPr lang="en-US"/>
            </a:br>
            <a:r>
              <a:rPr b="1" lang="en-US" sz="1200">
                <a:solidFill>
                  <a:schemeClr val="dk1"/>
                </a:solidFill>
              </a:rPr>
              <a:t>Suggerimenti per la discussione</a:t>
            </a:r>
            <a:endParaRPr b="1" sz="1200">
              <a:solidFill>
                <a:schemeClr val="dk1"/>
              </a:solidFill>
            </a:endParaRPr>
          </a:p>
          <a:p>
            <a:pPr indent="-304800" lvl="0" marL="457200" rtl="0" algn="l">
              <a:lnSpc>
                <a:spcPct val="100000"/>
              </a:lnSpc>
              <a:spcBef>
                <a:spcPts val="1200"/>
              </a:spcBef>
              <a:spcAft>
                <a:spcPts val="0"/>
              </a:spcAft>
              <a:buClr>
                <a:schemeClr val="dk1"/>
              </a:buClr>
              <a:buSzPts val="1200"/>
              <a:buChar char="●"/>
            </a:pPr>
            <a:r>
              <a:rPr i="1" lang="en-US" sz="1200">
                <a:solidFill>
                  <a:schemeClr val="dk1"/>
                </a:solidFill>
              </a:rPr>
              <a:t>Il tuo quiz rivelerebbe le risposte alle domande comuni per il ripristino della password?</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i="1" lang="en-US" sz="1200">
                <a:solidFill>
                  <a:schemeClr val="dk1"/>
                </a:solidFill>
              </a:rPr>
              <a:t>Perché queste piattaforme raccolgono queste informazioni?</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i="1" lang="en-US" sz="1200">
                <a:solidFill>
                  <a:schemeClr val="dk1"/>
                </a:solidFill>
              </a:rPr>
              <a:t>Qual è il costo reale delle app o dei giochi online "gratuiti"?</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i="1" lang="en-US" sz="1200">
                <a:solidFill>
                  <a:schemeClr val="dk1"/>
                </a:solidFill>
              </a:rPr>
              <a:t>In che modo questo può essere collegato al furto di identità o alla disinformazione?</a:t>
            </a:r>
            <a:br>
              <a:rPr i="1" lang="en-US" sz="1200">
                <a:solidFill>
                  <a:schemeClr val="dk1"/>
                </a:solidFill>
              </a:rPr>
            </a:br>
            <a:endParaRPr sz="1200">
              <a:solidFill>
                <a:schemeClr val="dk1"/>
              </a:solidFill>
            </a:endParaRPr>
          </a:p>
          <a:p>
            <a:pPr indent="0" lvl="0" marL="0" rtl="0" algn="l">
              <a:lnSpc>
                <a:spcPct val="100000"/>
              </a:lnSpc>
              <a:spcBef>
                <a:spcPts val="1200"/>
              </a:spcBef>
              <a:spcAft>
                <a:spcPts val="0"/>
              </a:spcAft>
              <a:buSzPts val="1100"/>
              <a:buNone/>
            </a:pPr>
            <a:r>
              <a:rPr lang="en-US" sz="1200">
                <a:solidFill>
                  <a:schemeClr val="dk1"/>
                </a:solidFill>
              </a:rPr>
              <a:t>Criteri di valutazione: Consapevolezza e applicazione</a:t>
            </a:r>
            <a:endParaRPr sz="1200">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Clr>
                <a:schemeClr val="dk1"/>
              </a:buClr>
              <a:buSzPts val="1100"/>
              <a:buFont typeface="Arial"/>
              <a:buNone/>
            </a:pPr>
            <a:r>
              <a:rPr lang="en-US"/>
              <a:t>Criteri            1 – Principiante                3 – In fase di sviluppo                    5 – Competente</a:t>
            </a:r>
            <a:endParaRPr/>
          </a:p>
          <a:p>
            <a:pPr indent="0" lvl="0" marL="0" rtl="0" algn="l">
              <a:lnSpc>
                <a:spcPct val="100000"/>
              </a:lnSpc>
              <a:spcBef>
                <a:spcPts val="0"/>
              </a:spcBef>
              <a:spcAft>
                <a:spcPts val="0"/>
              </a:spcAft>
              <a:buClr>
                <a:schemeClr val="dk1"/>
              </a:buClr>
              <a:buSzPts val="1100"/>
              <a:buFont typeface="Arial"/>
              <a:buNone/>
            </a:pPr>
            <a:r>
              <a:rPr lang="en-US"/>
              <a:t>Consapevolezza dei dati    Identifica vagamente i dati condivisi    Indica i tipi di dati personali più comuni        Analizza l'intento e il rischio di ciascun dato condiviso</a:t>
            </a:r>
            <a:endParaRPr/>
          </a:p>
          <a:p>
            <a:pPr indent="0" lvl="0" marL="0" rtl="0" algn="l">
              <a:lnSpc>
                <a:spcPct val="100000"/>
              </a:lnSpc>
              <a:spcBef>
                <a:spcPts val="0"/>
              </a:spcBef>
              <a:spcAft>
                <a:spcPts val="0"/>
              </a:spcAft>
              <a:buClr>
                <a:schemeClr val="dk1"/>
              </a:buClr>
              <a:buSzPts val="1100"/>
              <a:buFont typeface="Arial"/>
              <a:buNone/>
            </a:pPr>
            <a:r>
              <a:rPr lang="en-US"/>
              <a:t>Analisi quiz        Crea quiz di base            Include domande con una certa rilevanza personale    Progetta domande che imitano le tecniche di phishing del mondo reale</a:t>
            </a:r>
            <a:endParaRPr/>
          </a:p>
          <a:p>
            <a:pPr indent="0" lvl="0" marL="0" rtl="0" algn="l">
              <a:lnSpc>
                <a:spcPct val="100000"/>
              </a:lnSpc>
              <a:spcBef>
                <a:spcPts val="0"/>
              </a:spcBef>
              <a:spcAft>
                <a:spcPts val="0"/>
              </a:spcAft>
              <a:buClr>
                <a:schemeClr val="dk1"/>
              </a:buClr>
              <a:buSzPts val="1100"/>
              <a:buFont typeface="Arial"/>
              <a:buNone/>
            </a:pPr>
            <a:r>
              <a:rPr lang="en-US"/>
              <a:t>Riflessione sulla sicurezza    Elenca consigli generali            Applica quanto appreso al ruolo di insegnante            Articola i cambiamenti alle politiche di insegnamento o di igiene digitale in classe</a:t>
            </a:r>
            <a:endParaRPr/>
          </a:p>
          <a:p>
            <a:pPr indent="0" lvl="0" marL="0" rtl="0" algn="l">
              <a:lnSpc>
                <a:spcPct val="100000"/>
              </a:lnSpc>
              <a:spcBef>
                <a:spcPts val="0"/>
              </a:spcBef>
              <a:spcAft>
                <a:spcPts val="0"/>
              </a:spcAft>
              <a:buClr>
                <a:schemeClr val="dk1"/>
              </a:buClr>
              <a:buSzPts val="1100"/>
              <a:buFont typeface="Arial"/>
              <a:buNone/>
            </a:pPr>
            <a:r>
              <a:rPr lang="en-US"/>
              <a:t>Collaborazione        Interazione minima con il gruppo        Partecipa alla pianificazione e alla discussione        Contribuisce attivamente, riflette e mette in discussione le ipotesi del gruppo in modo costruttivo</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rPr>
              <a:t>Sommario</a:t>
            </a:r>
            <a:endParaRPr b="1"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rPr>
              <a:t>Questa sessione aiuta gli e le insegnanti </a:t>
            </a:r>
            <a:r>
              <a:rPr b="1" lang="en-US" sz="1200">
                <a:solidFill>
                  <a:schemeClr val="dk1"/>
                </a:solidFill>
              </a:rPr>
              <a:t>a sperimentare i rischi reali </a:t>
            </a:r>
            <a:r>
              <a:rPr lang="en-US" sz="1200">
                <a:solidFill>
                  <a:schemeClr val="dk1"/>
                </a:solidFill>
              </a:rPr>
              <a:t>dell'esposizione dei dati attraverso interazioni online "divertenti" e </a:t>
            </a:r>
            <a:r>
              <a:rPr b="1" lang="en-US" sz="1200">
                <a:solidFill>
                  <a:schemeClr val="dk1"/>
                </a:solidFill>
              </a:rPr>
              <a:t>collega tale consapevolezza al contesto più ampio della sicurezza digitale, della disinformazione e dell'uso etico dell'IA</a:t>
            </a:r>
            <a:r>
              <a:rPr lang="en-US" sz="1200">
                <a:solidFill>
                  <a:schemeClr val="dk1"/>
                </a:solidFill>
              </a:rPr>
              <a:t>. Promuove </a:t>
            </a:r>
            <a:r>
              <a:rPr b="1" lang="en-US" sz="1200">
                <a:solidFill>
                  <a:schemeClr val="dk1"/>
                </a:solidFill>
              </a:rPr>
              <a:t>la collaborazione</a:t>
            </a:r>
            <a:r>
              <a:rPr lang="en-US" sz="1200">
                <a:solidFill>
                  <a:schemeClr val="dk1"/>
                </a:solidFill>
              </a:rPr>
              <a:t>, </a:t>
            </a:r>
            <a:r>
              <a:rPr b="1" lang="en-US" sz="1200">
                <a:solidFill>
                  <a:schemeClr val="dk1"/>
                </a:solidFill>
              </a:rPr>
              <a:t>la riflessione critica </a:t>
            </a:r>
            <a:r>
              <a:rPr lang="en-US" sz="1200">
                <a:solidFill>
                  <a:schemeClr val="dk1"/>
                </a:solidFill>
              </a:rPr>
              <a:t>e </a:t>
            </a:r>
            <a:r>
              <a:rPr b="1" lang="en-US" sz="1200">
                <a:solidFill>
                  <a:schemeClr val="dk1"/>
                </a:solidFill>
              </a:rPr>
              <a:t>strategie pratiche da applicare in classe</a:t>
            </a:r>
            <a:r>
              <a:rPr lang="en-US" sz="1200">
                <a:solidFill>
                  <a:schemeClr val="dk1"/>
                </a:solidFill>
              </a:rPr>
              <a:t>, elementi fondamentali della visione dell'AILit Framework sull'alfabetizzazione all'IA nell'istruzione.</a:t>
            </a:r>
            <a:endParaRPr sz="1200">
              <a:solidFill>
                <a:schemeClr val="dk1"/>
              </a:solidFill>
            </a:endParaRPr>
          </a:p>
          <a:p>
            <a:pPr indent="0" lvl="0" marL="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8" name="Google Shape;548;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3. Padroneggiare le misure di sicurezza della piattaforma per contrastare la disinformazione</a:t>
            </a:r>
            <a:endParaRPr b="1" sz="14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Destinatari: </a:t>
            </a:r>
            <a:r>
              <a:rPr lang="en-US" sz="1200">
                <a:solidFill>
                  <a:schemeClr val="dk1"/>
                </a:solidFill>
                <a:latin typeface="Arial"/>
                <a:ea typeface="Arial"/>
                <a:cs typeface="Arial"/>
                <a:sym typeface="Arial"/>
              </a:rPr>
              <a:t>Insegnanti (Sviluppo professionale)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Durata:</a:t>
            </a:r>
            <a:r>
              <a:rPr lang="en-US" sz="1200">
                <a:solidFill>
                  <a:schemeClr val="dk1"/>
                </a:solidFill>
                <a:latin typeface="Arial"/>
                <a:ea typeface="Arial"/>
                <a:cs typeface="Arial"/>
                <a:sym typeface="Arial"/>
              </a:rPr>
              <a:t> 60 minuti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Dimensione del gruppo:</a:t>
            </a:r>
            <a:r>
              <a:rPr lang="en-US" sz="1200">
                <a:solidFill>
                  <a:schemeClr val="dk1"/>
                </a:solidFill>
                <a:latin typeface="Arial"/>
                <a:ea typeface="Arial"/>
                <a:cs typeface="Arial"/>
                <a:sym typeface="Arial"/>
              </a:rPr>
              <a:t> 3-5 insegnanti per gruppo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Ambiente: </a:t>
            </a:r>
            <a:r>
              <a:rPr lang="en-US" sz="1200">
                <a:solidFill>
                  <a:schemeClr val="dk1"/>
                </a:solidFill>
                <a:latin typeface="Arial"/>
                <a:ea typeface="Arial"/>
                <a:cs typeface="Arial"/>
                <a:sym typeface="Arial"/>
              </a:rPr>
              <a:t>workshop in presenza o ibrido con accesso a computer/tablet</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Obiettivi</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Comprendere come </a:t>
            </a:r>
            <a:r>
              <a:rPr b="1" lang="en-US" sz="1200">
                <a:solidFill>
                  <a:schemeClr val="dk1"/>
                </a:solidFill>
                <a:latin typeface="Arial"/>
                <a:ea typeface="Arial"/>
                <a:cs typeface="Arial"/>
                <a:sym typeface="Arial"/>
              </a:rPr>
              <a:t>identificare e rispondere </a:t>
            </a:r>
            <a:r>
              <a:rPr lang="en-US" sz="1200">
                <a:solidFill>
                  <a:schemeClr val="dk1"/>
                </a:solidFill>
                <a:latin typeface="Arial"/>
                <a:ea typeface="Arial"/>
                <a:cs typeface="Arial"/>
                <a:sym typeface="Arial"/>
              </a:rPr>
              <a:t>alle informazioni errate/disinformazione sui social media e sulle piattaforme di messaggistica.</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Imparare a utilizzare </a:t>
            </a:r>
            <a:r>
              <a:rPr b="1" lang="en-US" sz="1200">
                <a:solidFill>
                  <a:schemeClr val="dk1"/>
                </a:solidFill>
                <a:latin typeface="Arial"/>
                <a:ea typeface="Arial"/>
                <a:cs typeface="Arial"/>
                <a:sym typeface="Arial"/>
              </a:rPr>
              <a:t>le misure di sicurezza delle piattaforme </a:t>
            </a:r>
            <a:r>
              <a:rPr lang="en-US" sz="1200">
                <a:solidFill>
                  <a:schemeClr val="dk1"/>
                </a:solidFill>
                <a:latin typeface="Arial"/>
                <a:ea typeface="Arial"/>
                <a:cs typeface="Arial"/>
                <a:sym typeface="Arial"/>
              </a:rPr>
              <a:t>(ad esempio, segnalazione, blocco, segnalazione).</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Esercitarsi a integrare </a:t>
            </a:r>
            <a:r>
              <a:rPr b="1" lang="en-US" sz="1200">
                <a:solidFill>
                  <a:schemeClr val="dk1"/>
                </a:solidFill>
                <a:latin typeface="Arial"/>
                <a:ea typeface="Arial"/>
                <a:cs typeface="Arial"/>
                <a:sym typeface="Arial"/>
              </a:rPr>
              <a:t>questi strumenti nell'insegnamento dell'alfabetizzazione digitale </a:t>
            </a:r>
            <a:r>
              <a:rPr lang="en-US" sz="1200">
                <a:solidFill>
                  <a:schemeClr val="dk1"/>
                </a:solidFill>
                <a:latin typeface="Arial"/>
                <a:ea typeface="Arial"/>
                <a:cs typeface="Arial"/>
                <a:sym typeface="Arial"/>
              </a:rPr>
              <a:t>con gli studenti.</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Materiali e strumenti</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Dispositivi con accesso a Internet (1 per gruppo)</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III.3.Platform_Safeguard_Cheatsheet.docx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III.3.Schede_scenario_disinformazione.docx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Proiettore/schermo per le presentazioni della piattaforma</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Opzionale: account demo o screenshot delle procedure di segnalazione/blocco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Svolgimento della lezione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Fase            Tempo            Descrizione dell'attività</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1. Hook &amp; poll    5 min            Iniziare con un sondaggio dal vivo (ad es. Mentimeter): "Hai mai segnalato qualcosa online? Cosa ti ha impedito di farlo, se non l'hai fatto?" Discutere gli ostacoli (confusione, dubbi, paura).</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2. Mini-demo        10 min        Il facilitatore mostra le funzioni di segnalazione/blocco su 2-3 piattaforme utilizzando guide/screenshot.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3. Sfida scenario 15 min        I gruppi ricevono le schede scenario: ad esempio, uno studente vede un video cospirazionista; un compagno di classe condivide un giveaway falso; messaggio a catena su WhatsApp. Identificare la piattaforma, gli strumenti.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4. Pianificazione e pratica    15 min        Quale strumento utilizzare? Cosa insegneremmo a uno studente in questo caso? Quali sono i rischi?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5. Visita alla galleria    10 min        I gruppi espongono i loro fogli. Gli altri lasciano dei feedback su post-it: "Funzionerebbe nella tua classe?" "Cosa potrebbe mancare?"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6. Riflessione e azione 5 min Concludere con una discussione: "Cosa ti ha sorpreso?" "In che modo potresti integrare questo nella tua didattica?"</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Suggerimenti per la discussione</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"Perché gli studenti potrebbero esitare a segnalare contenuti dannosi?"</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"Quali sono i rischi di ignorare un'affermazione falsa?"</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"Come possiamo aiutare gli studenti a pensare in modo critico ai feedback loop delle piattaforme?"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Foglio di lavoro: Pianificatore della strategia di salvaguardia</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Descrizione dello scenario        Funzionalità della piattaforma utilizzata    Misure adottate        Risultato atteso        Suggerimento didattico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Ad esempio, phishing tramite messaggio diretto Segnalare e bloccare Cliccare su "Segnala messaggio"; bloccare il mittente Riduce il rischio e avvisa la piattaforma Insegnare agli studenti a fare screenshot e segnalare con l'aiuto di un adulto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Ad esempio, commento offensivo        Segnala + filtra le parole        Segnala il commento, silenzia le parole offensive    Contenuto nascosto; moderatore avvisato    Utilizza la funzione "nascondi parola" per insegnare la cura di sé online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Rubrica di valutazione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Criterio            1 – Emergente                    3 – In fase di sviluppo                    5 – Competente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Identificazione degli strumenti        Non è chiaro quale piattaforma o strumento utilizzare    Riconosce la piattaforma corretta, con qualche incertezza    Abbina accuratamente le caratteristiche della piattaforma alle situazioni di disinformazione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Applicazione pedagogica    Strategie di studenti e studentesse vaghe o mancanti    Propone un approccio didattico di base        Delinea un'integrazione in classe chiara e adeguata all'età</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Analisi dello scenario        Semplifica eccessivamente o trascura i rischi        Identifica uno o due rischi chiave            Considera attentamente l'impatto, le questioni etiche e i risultati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Collaborazione            Partecipazione minima al gruppo            Partecipa, alcuni contributi condivisi            Pienamente coinvolto, co-crea soluzioni, feedback costruttivo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Componenti aggiuntivi opzionali</a:t>
            </a:r>
            <a:endParaRPr b="1" sz="13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Creare una </a:t>
            </a:r>
            <a:r>
              <a:rPr b="1" lang="en-US" sz="1200">
                <a:solidFill>
                  <a:schemeClr val="dk1"/>
                </a:solidFill>
                <a:latin typeface="Arial"/>
                <a:ea typeface="Arial"/>
                <a:cs typeface="Arial"/>
                <a:sym typeface="Arial"/>
              </a:rPr>
              <a:t>versione </a:t>
            </a:r>
            <a:r>
              <a:rPr lang="en-US" sz="1200">
                <a:solidFill>
                  <a:schemeClr val="dk1"/>
                </a:solidFill>
                <a:latin typeface="Arial"/>
                <a:ea typeface="Arial"/>
                <a:cs typeface="Arial"/>
                <a:sym typeface="Arial"/>
              </a:rPr>
              <a:t>del modello di risposta </a:t>
            </a:r>
            <a:r>
              <a:rPr b="1" lang="en-US" sz="1200">
                <a:solidFill>
                  <a:schemeClr val="dk1"/>
                </a:solidFill>
                <a:latin typeface="Arial"/>
                <a:ea typeface="Arial"/>
                <a:cs typeface="Arial"/>
                <a:sym typeface="Arial"/>
              </a:rPr>
              <a:t>destinata agli studenti</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Organizza un "laboratorio di simulazione della piattaforma" con contenuti di disinformazione fittizi.</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Invitare un ospite (ad esempio, un esperto di sicurezza delle piattaforme o un giornalista).</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800"/>
              </a:spcBef>
              <a:spcAft>
                <a:spcPts val="0"/>
              </a:spcAft>
              <a:buSzPts val="1100"/>
              <a:buNone/>
            </a:pPr>
            <a:r>
              <a:rPr b="1" lang="en-US" sz="1400">
                <a:solidFill>
                  <a:schemeClr val="dk1"/>
                </a:solidFill>
                <a:latin typeface="Arial"/>
                <a:ea typeface="Arial"/>
                <a:cs typeface="Arial"/>
                <a:sym typeface="Arial"/>
              </a:rPr>
              <a:t>Punti chiave</a:t>
            </a:r>
            <a:endParaRPr b="1" sz="14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Gli insegnanti acquisiscono </a:t>
            </a:r>
            <a:r>
              <a:rPr b="1" lang="en-US" sz="1200">
                <a:solidFill>
                  <a:schemeClr val="dk1"/>
                </a:solidFill>
                <a:latin typeface="Arial"/>
                <a:ea typeface="Arial"/>
                <a:cs typeface="Arial"/>
                <a:sym typeface="Arial"/>
              </a:rPr>
              <a:t>esperienza pratica </a:t>
            </a:r>
            <a:r>
              <a:rPr lang="en-US" sz="1200">
                <a:solidFill>
                  <a:schemeClr val="dk1"/>
                </a:solidFill>
                <a:latin typeface="Arial"/>
                <a:ea typeface="Arial"/>
                <a:cs typeface="Arial"/>
                <a:sym typeface="Arial"/>
              </a:rPr>
              <a:t>nell'uso delle misure di sicurezza della piattaforma, come la segnalazione, il blocco, la segnalazione e il filtraggio.</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Comprendono </a:t>
            </a:r>
            <a:r>
              <a:rPr b="1" lang="en-US" sz="1200">
                <a:solidFill>
                  <a:schemeClr val="dk1"/>
                </a:solidFill>
                <a:latin typeface="Arial"/>
                <a:ea typeface="Arial"/>
                <a:cs typeface="Arial"/>
                <a:sym typeface="Arial"/>
              </a:rPr>
              <a:t>perché e come </a:t>
            </a:r>
            <a:r>
              <a:rPr lang="en-US" sz="1200">
                <a:solidFill>
                  <a:schemeClr val="dk1"/>
                </a:solidFill>
                <a:latin typeface="Arial"/>
                <a:ea typeface="Arial"/>
                <a:cs typeface="Arial"/>
                <a:sym typeface="Arial"/>
              </a:rPr>
              <a:t>questi strumenti limitano la disinformazione e i danni.</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Le funzionalità integrate riflettono il ruolo degli educatori nel modellare </a:t>
            </a:r>
            <a:r>
              <a:rPr b="1" lang="en-US" sz="1200">
                <a:solidFill>
                  <a:schemeClr val="dk1"/>
                </a:solidFill>
                <a:latin typeface="Arial"/>
                <a:ea typeface="Arial"/>
                <a:cs typeface="Arial"/>
                <a:sym typeface="Arial"/>
              </a:rPr>
              <a:t>una cittadinanza digitale responsabile </a:t>
            </a:r>
            <a:r>
              <a:rPr lang="en-US" sz="1200">
                <a:solidFill>
                  <a:schemeClr val="dk1"/>
                </a:solidFill>
                <a:latin typeface="Arial"/>
                <a:ea typeface="Arial"/>
                <a:cs typeface="Arial"/>
                <a:sym typeface="Arial"/>
              </a:rPr>
              <a:t>con autonomia, in linea con i principi AI CFT dell'UNESCO.</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Imparare ad applicarli in classe fornisce agli studenti le competenze essenziali per un impegno online etico e consapevole.</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5" name="Google Shape;565;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Verifica dell'origine delle e-mail (phishing e disinformazione) - "Inbox detective: alla ricerca della verità"</a:t>
            </a:r>
            <a:endParaRPr b="1"/>
          </a:p>
          <a:p>
            <a:pPr indent="0" lvl="0" marL="158750" rtl="0" algn="l">
              <a:lnSpc>
                <a:spcPct val="100000"/>
              </a:lnSpc>
              <a:spcBef>
                <a:spcPts val="0"/>
              </a:spcBef>
              <a:spcAft>
                <a:spcPts val="0"/>
              </a:spcAft>
              <a:buSzPts val="1100"/>
              <a:buNone/>
            </a:pPr>
            <a:br>
              <a:rPr b="0" lang="en-US"/>
            </a:br>
            <a:r>
              <a:rPr b="1" lang="en-US" sz="1200">
                <a:solidFill>
                  <a:schemeClr val="dk1"/>
                </a:solidFill>
                <a:latin typeface="Arial"/>
                <a:ea typeface="Arial"/>
                <a:cs typeface="Arial"/>
                <a:sym typeface="Arial"/>
              </a:rPr>
              <a:t>Durata:</a:t>
            </a:r>
            <a:r>
              <a:rPr lang="en-US" sz="1200">
                <a:solidFill>
                  <a:schemeClr val="dk1"/>
                </a:solidFill>
                <a:latin typeface="Arial"/>
                <a:ea typeface="Arial"/>
                <a:cs typeface="Arial"/>
                <a:sym typeface="Arial"/>
              </a:rPr>
              <a:t> 60 minuti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Destinatari: </a:t>
            </a:r>
            <a:r>
              <a:rPr lang="en-US" sz="1200">
                <a:solidFill>
                  <a:schemeClr val="dk1"/>
                </a:solidFill>
                <a:latin typeface="Arial"/>
                <a:ea typeface="Arial"/>
                <a:cs typeface="Arial"/>
                <a:sym typeface="Arial"/>
              </a:rPr>
              <a:t>Insegnanti (tutti i livelli)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Obiettivo</a:t>
            </a:r>
            <a:endParaRPr b="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Gli insegnanti:</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Comprendere la struttura delle e-mail di phishing</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Identificare i segni chiave della disinformazione e della manipolazione nelle e-mail</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Esercitarsi a rintracciare le fonti delle e-mail e gli URL</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Impareranno strategie per insegnare agli studenti abitudini sicure e scettiche nell'uso delle e-mail</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Materiali necessari:</a:t>
            </a:r>
            <a:endParaRPr b="1" sz="13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III.4.Email_Red_Flags_Checklist.docx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III.4.Inbox_Detective_Email_Pack.docx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Dispositivi con accesso a Internet (1 per coppia)</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Strumento opzionale: </a:t>
            </a:r>
            <a:r>
              <a:rPr lang="en-US" sz="1200" u="sng">
                <a:solidFill>
                  <a:srgbClr val="1155CC"/>
                </a:solidFill>
                <a:latin typeface="Arial"/>
                <a:ea typeface="Arial"/>
                <a:cs typeface="Arial"/>
                <a:sym typeface="Arial"/>
                <a:hlinkClick r:id="rId4">
                  <a:extLst>
                    <a:ext uri="{A12FA001-AC4F-418D-AE19-62706E023703}">
                      <ahyp:hlinkClr val="tx"/>
                    </a:ext>
                  </a:extLst>
                </a:hlinkClick>
              </a:rPr>
              <a:t>Quiz sul phishing di Google</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Lavagna bianca o lavagna digitale collaborativa (Jamboard, Padlet)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Svolgimento della lezione</a:t>
            </a:r>
            <a:endParaRPr b="1" sz="1300">
              <a:solidFill>
                <a:schemeClr val="dk1"/>
              </a:solidFill>
              <a:latin typeface="Arial"/>
              <a:ea typeface="Arial"/>
              <a:cs typeface="Arial"/>
              <a:sym typeface="Arial"/>
            </a:endParaRPr>
          </a:p>
          <a:p>
            <a:pPr indent="0" lvl="0" marL="0" rtl="0" algn="l">
              <a:lnSpc>
                <a:spcPct val="100000"/>
              </a:lnSpc>
              <a:spcBef>
                <a:spcPts val="400"/>
              </a:spcBef>
              <a:spcAft>
                <a:spcPts val="0"/>
              </a:spcAft>
              <a:buSzPts val="1100"/>
              <a:buNone/>
            </a:pPr>
            <a:r>
              <a:rPr b="1" lang="en-US" sz="1200">
                <a:latin typeface="Arial"/>
                <a:ea typeface="Arial"/>
                <a:cs typeface="Arial"/>
                <a:sym typeface="Arial"/>
              </a:rPr>
              <a:t>Fase                        Tempo                Attività</a:t>
            </a:r>
            <a:endParaRPr b="1"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1. Aggancio – e-mail da un "principe" </a:t>
            </a:r>
            <a:r>
              <a:rPr lang="en-US" sz="1200">
                <a:latin typeface="Arial"/>
                <a:ea typeface="Arial"/>
                <a:cs typeface="Arial"/>
                <a:sym typeface="Arial"/>
              </a:rPr>
              <a:t>       10 min            Proiettare una divertente e-mail di phishing vecchio stile (ad esempio, "principe nigeriano"). Chiedere: </a:t>
            </a:r>
            <a:r>
              <a:rPr i="1" lang="en-US" sz="1200">
                <a:latin typeface="Arial"/>
                <a:ea typeface="Arial"/>
                <a:cs typeface="Arial"/>
                <a:sym typeface="Arial"/>
              </a:rPr>
              <a:t>"Perché è sospetta? Cosa è cambiato oggi?"</a:t>
            </a:r>
            <a:endParaRPr i="1"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2. Mini lezione – anatomia di un phishing </a:t>
            </a:r>
            <a:r>
              <a:rPr lang="en-US" sz="1200">
                <a:latin typeface="Arial"/>
                <a:ea typeface="Arial"/>
                <a:cs typeface="Arial"/>
                <a:sym typeface="Arial"/>
              </a:rPr>
              <a:t>   10 min            Esamina: domini mittenti sospetti, linguaggio urgente, loghi falsi, link contraffatti. Introduci il concetto di </a:t>
            </a:r>
            <a:r>
              <a:rPr i="1" lang="en-US" sz="1200">
                <a:latin typeface="Arial"/>
                <a:ea typeface="Arial"/>
                <a:cs typeface="Arial"/>
                <a:sym typeface="Arial"/>
              </a:rPr>
              <a:t>disinformazione tramite e-mail </a:t>
            </a:r>
            <a:r>
              <a:rPr lang="en-US" sz="1200">
                <a:latin typeface="Arial"/>
                <a:ea typeface="Arial"/>
                <a:cs typeface="Arial"/>
                <a:sym typeface="Arial"/>
              </a:rPr>
              <a:t>(ad es. allegati con informazioni false, petizioni false).</a:t>
            </a:r>
            <a:endParaRPr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3. Lavoro di gruppo – laboratorio di analisi delle e-mail </a:t>
            </a:r>
            <a:r>
              <a:rPr lang="en-US" sz="1200">
                <a:latin typeface="Arial"/>
                <a:ea typeface="Arial"/>
                <a:cs typeface="Arial"/>
                <a:sym typeface="Arial"/>
              </a:rPr>
              <a:t>   15 min            In coppie o terzetti, gli insegnanti analizzano 3 e-mail di esempio (un mix di e-mail reali, di phishing e di zona grigia). Compilano una checklist: mittente, grammatica, link, emozioni, affermazioni disinformative. Condividono una scoperta per gruppo.</a:t>
            </a:r>
            <a:endParaRPr sz="1200">
              <a:latin typeface="Arial"/>
              <a:ea typeface="Arial"/>
              <a:cs typeface="Arial"/>
              <a:sym typeface="Arial"/>
            </a:endParaRPr>
          </a:p>
          <a:p>
            <a:pPr indent="0" lvl="0" marL="0" rtl="0" algn="l">
              <a:lnSpc>
                <a:spcPct val="100000"/>
              </a:lnSpc>
              <a:spcBef>
                <a:spcPts val="0"/>
              </a:spcBef>
              <a:spcAft>
                <a:spcPts val="0"/>
              </a:spcAft>
              <a:buSzPts val="1100"/>
              <a:buNone/>
            </a:pPr>
            <a:r>
              <a:t/>
            </a:r>
            <a:endParaRPr b="1"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4. Attività – "link It back" </a:t>
            </a:r>
            <a:r>
              <a:rPr lang="en-US" sz="1200">
                <a:latin typeface="Arial"/>
                <a:ea typeface="Arial"/>
                <a:cs typeface="Arial"/>
                <a:sym typeface="Arial"/>
              </a:rPr>
              <a:t>       10 min            I gruppi si esercitano a cliccare con il tasto destro del mouse/controllare l'indirizzo e-mail del mittente, passare il mouse sui link e controllare i domini sospetti utilizzando strumenti come </a:t>
            </a:r>
            <a:r>
              <a:rPr lang="en-US" sz="1200" u="sng">
                <a:solidFill>
                  <a:srgbClr val="1155CC"/>
                </a:solidFill>
                <a:latin typeface="Arial"/>
                <a:ea typeface="Arial"/>
                <a:cs typeface="Arial"/>
                <a:sym typeface="Arial"/>
                <a:hlinkClick r:id="rId5">
                  <a:extLst>
                    <a:ext uri="{A12FA001-AC4F-418D-AE19-62706E023703}">
                      <ahyp:hlinkClr val="tx"/>
                    </a:ext>
                  </a:extLst>
                </a:hlinkClick>
              </a:rPr>
              <a:t>whois.domaintools.com</a:t>
            </a:r>
            <a:r>
              <a:rPr lang="en-US" sz="1200">
                <a:latin typeface="Arial"/>
                <a:ea typeface="Arial"/>
                <a:cs typeface="Arial"/>
                <a:sym typeface="Arial"/>
              </a:rPr>
              <a:t>.</a:t>
            </a:r>
            <a:endParaRPr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5. Discussione di gruppo – Cosa insegnereste?</a:t>
            </a:r>
            <a:r>
              <a:rPr lang="en-US" sz="1200">
                <a:latin typeface="Arial"/>
                <a:ea typeface="Arial"/>
                <a:cs typeface="Arial"/>
                <a:sym typeface="Arial"/>
              </a:rPr>
              <a:t> 10 min        I gruppi riflettono su 3 modi per insegnare agli studenti come controllare un messaggio o un link sospetto.</a:t>
            </a:r>
            <a:endParaRPr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6. Riepilogo e riflessione </a:t>
            </a:r>
            <a:r>
              <a:rPr lang="en-US" sz="1200">
                <a:latin typeface="Arial"/>
                <a:ea typeface="Arial"/>
                <a:cs typeface="Arial"/>
                <a:sym typeface="Arial"/>
              </a:rPr>
              <a:t>           5 min                Condividete una sorpresa + una strategia didattica da ciascun gruppo. Incoraggiate la condivisione tra pari in futuro.</a:t>
            </a:r>
            <a:endParaRPr sz="1200">
              <a:latin typeface="Arial"/>
              <a:ea typeface="Arial"/>
              <a:cs typeface="Arial"/>
              <a:sym typeface="Arial"/>
            </a:endParaRPr>
          </a:p>
          <a:p>
            <a:pPr indent="0" lvl="0" marL="158750" rtl="0" algn="l">
              <a:lnSpc>
                <a:spcPct val="100000"/>
              </a:lnSpc>
              <a:spcBef>
                <a:spcPts val="0"/>
              </a:spcBef>
              <a:spcAft>
                <a:spcPts val="0"/>
              </a:spcAft>
              <a:buSzPts val="1100"/>
              <a:buNone/>
            </a:pPr>
            <a:r>
              <a:t/>
            </a:r>
            <a:endParaRPr b="1"/>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Suggerimenti per la discussione:</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Quali trucchi emotivi utilizzano queste e-mail per indurti a cliccare?</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In che modo un messaggio di phishing potrebbe diffondere disinformazione?</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Perché gli studenti potrebbero essere particolarmente vulnerabili agli attacchi basati sui link?</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In che modo verificare l'origine promuove una cittadinanza digitale critica?</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Rubrica di valutazione</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Criteri            1 – Emergente                    3 – In fase di sviluppo                5 – Competente</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Indizi identificati nelle e-mail    Pochi segni vaghi notati            Alcuni indizi rilevanti individuati        Molteplici segnali di allarme accurati con ragionamenti chiari</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Utilizzo degli strumenti            Difficoltà nel tracciare URL o domini    Prova gli strumenti con successo parziale    Utilizza con sicurezza tecniche di tracciamento dei link e di identificazione del mittente</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Collaborazione di gruppo    Interazione minima                Alcuni lavori condivisi            Partecipazione attiva, conclusioni collettive</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Applicazione in classe    Idee vaghe                    1–2 idee per la classe            Strategie didattiche chiare e pertinenti per gli studenti</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t/>
            </a:r>
            <a:endParaRPr b="1" sz="1300">
              <a:solidFill>
                <a:schemeClr val="dk1"/>
              </a:solidFill>
              <a:latin typeface="Arial"/>
              <a:ea typeface="Arial"/>
              <a:cs typeface="Arial"/>
              <a:sym typeface="Arial"/>
            </a:endParaRPr>
          </a:p>
          <a:p>
            <a:pPr indent="0" lvl="0" marL="158750" rtl="0" algn="l">
              <a:lnSpc>
                <a:spcPct val="100000"/>
              </a:lnSpc>
              <a:spcBef>
                <a:spcPts val="40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b="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 name="Google Shape;126;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0" name="Shape 580"/>
        <p:cNvGrpSpPr/>
        <p:nvPr/>
      </p:nvGrpSpPr>
      <p:grpSpPr>
        <a:xfrm>
          <a:off x="0" y="0"/>
          <a:ext cx="0" cy="0"/>
          <a:chOff x="0" y="0"/>
          <a:chExt cx="0" cy="0"/>
        </a:xfrm>
      </p:grpSpPr>
      <p:sp>
        <p:nvSpPr>
          <p:cNvPr id="581" name="Google Shape;581;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2" name="Google Shape;582;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Clr>
                <a:schemeClr val="dk1"/>
              </a:buClr>
              <a:buSzPts val="1100"/>
              <a:buFont typeface="Arial"/>
              <a:buNone/>
            </a:pPr>
            <a:r>
              <a:rPr lang="en-US" sz="1600">
                <a:solidFill>
                  <a:srgbClr val="0F4761"/>
                </a:solidFill>
                <a:latin typeface="Play"/>
                <a:ea typeface="Play"/>
                <a:cs typeface="Play"/>
                <a:sym typeface="Play"/>
              </a:rPr>
              <a:t>5. Riconoscere la manipolazione emotiva</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Obiettivo</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Gli insegnanti sperimentano come i contenuti emotivi amplificati dall'intelligenza artificiale sfruttino i pregiudizi e discutono su come insegnare questo concetto ai giovani studenti.</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Materiali</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Esempi di "contenuti emotivi" stampati o digitali (titoli, meme, post)</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Poster con scala emotiva (da bassa ad alta intensità emotiva)</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b="1" lang="en-US" sz="1200" u="sng">
                <a:solidFill>
                  <a:srgbClr val="1155CC"/>
                </a:solidFill>
                <a:latin typeface="Arial"/>
                <a:ea typeface="Arial"/>
                <a:cs typeface="Arial"/>
                <a:sym typeface="Arial"/>
                <a:hlinkClick r:id="rId2">
                  <a:extLst>
                    <a:ext uri="{A12FA001-AC4F-418D-AE19-62706E023703}">
                      <ahyp:hlinkClr val="tx"/>
                    </a:ext>
                  </a:extLst>
                </a:hlinkClick>
              </a:rPr>
              <a:t>III.5.Emotional_Manipulation_StudentHandout.docx</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Pennarelli, post-it</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Accesso a titoli generati dall'intelligenza artificiale (ad esempio tramite ChatGPT o strumenti simili)</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a:t>Svolgimento della lezione (60 minuti)</a:t>
            </a:r>
            <a:endParaRPr b="1"/>
          </a:p>
          <a:p>
            <a:pPr indent="0" lvl="0" marL="0" rtl="0" algn="l">
              <a:lnSpc>
                <a:spcPct val="100000"/>
              </a:lnSpc>
              <a:spcBef>
                <a:spcPts val="0"/>
              </a:spcBef>
              <a:spcAft>
                <a:spcPts val="0"/>
              </a:spcAft>
              <a:buClr>
                <a:schemeClr val="dk1"/>
              </a:buClr>
              <a:buSzPts val="1100"/>
              <a:buFont typeface="Arial"/>
              <a:buNone/>
            </a:pPr>
            <a:r>
              <a:rPr b="1" lang="en-US"/>
              <a:t>Fase                Tempo            Attività</a:t>
            </a:r>
            <a:endParaRPr b="1"/>
          </a:p>
          <a:p>
            <a:pPr indent="0" lvl="0" marL="0" rtl="0" algn="l">
              <a:lnSpc>
                <a:spcPct val="100000"/>
              </a:lnSpc>
              <a:spcBef>
                <a:spcPts val="0"/>
              </a:spcBef>
              <a:spcAft>
                <a:spcPts val="0"/>
              </a:spcAft>
              <a:buClr>
                <a:schemeClr val="dk1"/>
              </a:buClr>
              <a:buSzPts val="1100"/>
              <a:buFont typeface="Arial"/>
              <a:buNone/>
            </a:pPr>
            <a:r>
              <a:rPr b="1" lang="en-US"/>
              <a:t>Riscaldamento            10 min            Mostrare titoli emotivi o meme. Chiedere: "Cosa provate? Perché?"</a:t>
            </a:r>
            <a:endParaRPr b="1"/>
          </a:p>
          <a:p>
            <a:pPr indent="0" lvl="0" marL="0" rtl="0" algn="l">
              <a:lnSpc>
                <a:spcPct val="100000"/>
              </a:lnSpc>
              <a:spcBef>
                <a:spcPts val="0"/>
              </a:spcBef>
              <a:spcAft>
                <a:spcPts val="0"/>
              </a:spcAft>
              <a:buClr>
                <a:schemeClr val="dk1"/>
              </a:buClr>
              <a:buSzPts val="1100"/>
              <a:buFont typeface="Arial"/>
              <a:buNone/>
            </a:pPr>
            <a:r>
              <a:rPr b="1" lang="en-US"/>
              <a:t>Esplorazione della manipolazione    10 min            Presentare titoli generati dall'intelligenza artificiale, alcuni neutri, altri esagerati. I gruppi li ordinano in base all'intensità emotiva.</a:t>
            </a:r>
            <a:endParaRPr b="1"/>
          </a:p>
          <a:p>
            <a:pPr indent="0" lvl="0" marL="0" rtl="0" algn="l">
              <a:lnSpc>
                <a:spcPct val="100000"/>
              </a:lnSpc>
              <a:spcBef>
                <a:spcPts val="0"/>
              </a:spcBef>
              <a:spcAft>
                <a:spcPts val="0"/>
              </a:spcAft>
              <a:buClr>
                <a:schemeClr val="dk1"/>
              </a:buClr>
              <a:buSzPts val="1100"/>
              <a:buFont typeface="Arial"/>
              <a:buNone/>
            </a:pPr>
            <a:r>
              <a:rPr b="1" lang="en-US"/>
              <a:t>Discussione            10 min            Ogni gruppo sceglie 1-2 esempi emotivamente intensi. Chiedere: "Cosa rende questi titoli manipolatori?"</a:t>
            </a:r>
            <a:endParaRPr b="1"/>
          </a:p>
          <a:p>
            <a:pPr indent="0" lvl="0" marL="0" rtl="0" algn="l">
              <a:lnSpc>
                <a:spcPct val="100000"/>
              </a:lnSpc>
              <a:spcBef>
                <a:spcPts val="0"/>
              </a:spcBef>
              <a:spcAft>
                <a:spcPts val="0"/>
              </a:spcAft>
              <a:buClr>
                <a:schemeClr val="dk1"/>
              </a:buClr>
              <a:buSzPts val="1100"/>
              <a:buFont typeface="Arial"/>
              <a:buNone/>
            </a:pPr>
            <a:r>
              <a:rPr b="1" lang="en-US"/>
              <a:t>Collegamento con la classe        10 min            In gruppo, pianificate come guidare gli studenti a riconoscere i fattori emotivi scatenanti nei contenuti online.</a:t>
            </a:r>
            <a:endParaRPr b="1"/>
          </a:p>
          <a:p>
            <a:pPr indent="0" lvl="0" marL="0" rtl="0" algn="l">
              <a:lnSpc>
                <a:spcPct val="100000"/>
              </a:lnSpc>
              <a:spcBef>
                <a:spcPts val="0"/>
              </a:spcBef>
              <a:spcAft>
                <a:spcPts val="0"/>
              </a:spcAft>
              <a:buClr>
                <a:schemeClr val="dk1"/>
              </a:buClr>
              <a:buSzPts val="1100"/>
              <a:buFont typeface="Arial"/>
              <a:buNone/>
            </a:pPr>
            <a:r>
              <a:rPr b="1" lang="en-US"/>
              <a:t>Riflessione e conclusione        10 min            Ogni insegnante condivide una nuova strategia che utilizzerà con gli studenti.</a:t>
            </a:r>
            <a:endParaRPr b="1"/>
          </a:p>
          <a:p>
            <a:pPr indent="0" lvl="0" marL="0" rtl="0" algn="l">
              <a:lnSpc>
                <a:spcPct val="100000"/>
              </a:lnSpc>
              <a:spcBef>
                <a:spcPts val="0"/>
              </a:spcBef>
              <a:spcAft>
                <a:spcPts val="0"/>
              </a:spcAft>
              <a:buClr>
                <a:schemeClr val="dk1"/>
              </a:buClr>
              <a:buSzPts val="1100"/>
              <a:buFont typeface="Arial"/>
              <a:buNone/>
            </a:pPr>
            <a:r>
              <a:t/>
            </a:r>
            <a:endParaRPr b="1"/>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Suggerimenti per la discussione</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In che modo i contenuti emotivi si diffondono più rapidamente online?</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L'intelligenza artificiale può amplificare questo effetto? In che modo?</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Quali esempi adeguati all'età possono aiutare studenti e studentesse a individuare la manipolazione?</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a:t>Criteri di valutazione</a:t>
            </a:r>
            <a:endParaRPr b="1"/>
          </a:p>
          <a:p>
            <a:pPr indent="0" lvl="0" marL="0" rtl="0" algn="l">
              <a:lnSpc>
                <a:spcPct val="100000"/>
              </a:lnSpc>
              <a:spcBef>
                <a:spcPts val="0"/>
              </a:spcBef>
              <a:spcAft>
                <a:spcPts val="0"/>
              </a:spcAft>
              <a:buClr>
                <a:schemeClr val="dk1"/>
              </a:buClr>
              <a:buSzPts val="1100"/>
              <a:buFont typeface="Arial"/>
              <a:buNone/>
            </a:pPr>
            <a:r>
              <a:rPr b="1" lang="en-US"/>
              <a:t>Criteri            Emergente (1)                                In fase di sviluppo (3)                        Competente (5)</a:t>
            </a:r>
            <a:endParaRPr b="1"/>
          </a:p>
          <a:p>
            <a:pPr indent="0" lvl="0" marL="0" rtl="0" algn="l">
              <a:lnSpc>
                <a:spcPct val="100000"/>
              </a:lnSpc>
              <a:spcBef>
                <a:spcPts val="0"/>
              </a:spcBef>
              <a:spcAft>
                <a:spcPts val="0"/>
              </a:spcAft>
              <a:buSzPts val="1100"/>
              <a:buNone/>
            </a:pPr>
            <a:r>
              <a:rPr b="1" lang="en-US"/>
              <a:t>Identificazione delle emozioni    Difficoltà nell'identificare il tono emotivo o scelta imprecisa.    Riconosce l'emozione generale ma manca di dettagli o sicurezza. Identifica accuratamente l'emozione mirata con una spiegazione chiara. </a:t>
            </a:r>
            <a:endParaRPr b="1"/>
          </a:p>
          <a:p>
            <a:pPr indent="0" lvl="0" marL="0" rtl="0" algn="l">
              <a:lnSpc>
                <a:spcPct val="100000"/>
              </a:lnSpc>
              <a:spcBef>
                <a:spcPts val="0"/>
              </a:spcBef>
              <a:spcAft>
                <a:spcPts val="0"/>
              </a:spcAft>
              <a:buClr>
                <a:schemeClr val="dk1"/>
              </a:buClr>
              <a:buSzPts val="1100"/>
              <a:buFont typeface="Arial"/>
              <a:buNone/>
            </a:pPr>
            <a:r>
              <a:rPr b="1" lang="en-US"/>
              <a:t>Riconoscimento delle tecniche manipolative    Riconoscimento minimo delle tecniche linguistiche o del loro impatto.    Identifica in parte le esagerazioni o le parole cariche di significato.    Identifica chiaramente le caratteristiche manipolative con esempi.</a:t>
            </a:r>
            <a:endParaRPr b="1"/>
          </a:p>
          <a:p>
            <a:pPr indent="0" lvl="0" marL="0" rtl="0" algn="l">
              <a:lnSpc>
                <a:spcPct val="100000"/>
              </a:lnSpc>
              <a:spcBef>
                <a:spcPts val="0"/>
              </a:spcBef>
              <a:spcAft>
                <a:spcPts val="0"/>
              </a:spcAft>
              <a:buClr>
                <a:schemeClr val="dk1"/>
              </a:buClr>
              <a:buSzPts val="1100"/>
              <a:buFont typeface="Arial"/>
              <a:buNone/>
            </a:pPr>
            <a:r>
              <a:rPr b="1" lang="en-US"/>
              <a:t>Discussione di gruppo e approfondimento        Partecipazione minima o contributi poco chiari.    Condivide idee di base o ascolta attivamente.    Partecipa a discussioni ponderate e sviluppa le idee dei compagni.</a:t>
            </a:r>
            <a:endParaRPr b="1"/>
          </a:p>
          <a:p>
            <a:pPr indent="0" lvl="0" marL="0" rtl="0" algn="l">
              <a:lnSpc>
                <a:spcPct val="100000"/>
              </a:lnSpc>
              <a:spcBef>
                <a:spcPts val="0"/>
              </a:spcBef>
              <a:spcAft>
                <a:spcPts val="0"/>
              </a:spcAft>
              <a:buClr>
                <a:schemeClr val="dk1"/>
              </a:buClr>
              <a:buSzPts val="1100"/>
              <a:buFont typeface="Arial"/>
              <a:buNone/>
            </a:pPr>
            <a:r>
              <a:rPr b="1" lang="en-US"/>
              <a:t>Suggerimenti sulla strategia didattica    Idee poco chiare o poco pratiche.    Strategie di base che necessitano di sviluppo.    Strategia forte, pratica e a misura di studente articolata.</a:t>
            </a:r>
            <a:endParaRPr b="1"/>
          </a:p>
          <a:p>
            <a:pPr indent="0" lvl="0" marL="0" rtl="0" algn="l">
              <a:lnSpc>
                <a:spcPct val="100000"/>
              </a:lnSpc>
              <a:spcBef>
                <a:spcPts val="0"/>
              </a:spcBef>
              <a:spcAft>
                <a:spcPts val="0"/>
              </a:spcAft>
              <a:buClr>
                <a:schemeClr val="dk1"/>
              </a:buClr>
              <a:buSzPts val="1100"/>
              <a:buFont typeface="Arial"/>
              <a:buNone/>
            </a:pPr>
            <a:r>
              <a:t/>
            </a:r>
            <a:endParaRPr b="1"/>
          </a:p>
          <a:p>
            <a:pPr indent="0" lvl="0" marL="0" rtl="0" algn="l">
              <a:lnSpc>
                <a:spcPct val="100000"/>
              </a:lnSpc>
              <a:spcBef>
                <a:spcPts val="0"/>
              </a:spcBef>
              <a:spcAft>
                <a:spcPts val="0"/>
              </a:spcAft>
              <a:buSzPts val="1100"/>
              <a:buNone/>
            </a:pPr>
            <a:r>
              <a:t/>
            </a:r>
            <a:endParaRPr b="1"/>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9" name="Google Shape;599;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6. Identificazione dei bot</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Obiettivi:</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Comprendere come funzionano i bot e come diffondono o amplificano la disinformazione.</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Apprendere tecniche pratiche per identificare i bot sui social media.</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Sviluppare strategie didattiche per aiutare gli studenti a riconoscere e mettere in discussione i contenuti dei bot.</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Materiali e strumenti:</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Computer portatili o tablet con accesso a Internet</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Esempi di post sui social media (stampati o digitali)</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b="1" lang="en-US" sz="1200" u="sng">
                <a:solidFill>
                  <a:srgbClr val="1155CC"/>
                </a:solidFill>
                <a:latin typeface="Arial"/>
                <a:ea typeface="Arial"/>
                <a:cs typeface="Arial"/>
                <a:sym typeface="Arial"/>
                <a:hlinkClick r:id="rId2">
                  <a:extLst>
                    <a:ext uri="{A12FA001-AC4F-418D-AE19-62706E023703}">
                      <ahyp:hlinkClr val="tx"/>
                    </a:ext>
                  </a:extLst>
                </a:hlinkClick>
              </a:rPr>
              <a:t>III.6.Bot_Recognition_ClassroomHandout.docx</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Accesso agli strumenti: Botometer (</a:t>
            </a:r>
            <a:r>
              <a:rPr lang="en-US" sz="1200" u="sng">
                <a:solidFill>
                  <a:srgbClr val="1155CC"/>
                </a:solidFill>
                <a:latin typeface="Arial"/>
                <a:ea typeface="Arial"/>
                <a:cs typeface="Arial"/>
                <a:sym typeface="Arial"/>
                <a:hlinkClick r:id="rId3">
                  <a:extLst>
                    <a:ext uri="{A12FA001-AC4F-418D-AE19-62706E023703}">
                      <ahyp:hlinkClr val="tx"/>
                    </a:ext>
                  </a:extLst>
                </a:hlinkClick>
              </a:rPr>
              <a:t>https://botometer.osome.iu.edu/</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228600" lvl="0" marL="228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Analizzare tweet reali e decidere quali potrebbero essere stati generati da bot utilizzando </a:t>
            </a:r>
            <a:r>
              <a:rPr lang="en-US" sz="1200" u="sng">
                <a:solidFill>
                  <a:schemeClr val="dk1"/>
                </a:solidFill>
                <a:latin typeface="Arial"/>
                <a:ea typeface="Arial"/>
                <a:cs typeface="Arial"/>
                <a:sym typeface="Arial"/>
                <a:hlinkClick r:id="rId4">
                  <a:extLst>
                    <a:ext uri="{A12FA001-AC4F-418D-AE19-62706E023703}">
                      <ahyp:hlinkClr val="tx"/>
                    </a:ext>
                  </a:extLst>
                </a:hlinkClick>
              </a:rPr>
              <a:t>Bot Sentinel</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Svolgimento della lezione (60 minuti):</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1. Introduzione e riscaldamento (10 minuti):</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Domanda: avete mai sospettato che un post fosse stato pubblicato da un bot? Cosa ve lo ha fatto pensare?</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Spiegare brevemente come funzionano i bot (account automatizzati, contenuti orientati agli obiettivi).</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2. Analisi di casi di studio (10 minuti):</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Le coppie esaminano 2-3 profili social utilizzando esempi stampati o online.</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Utilizzate la checklist per decidere: bot o umano?</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Discutete gli indicatori: frequenza dei post, mancanza di contenuti personali, comportamento copia-incolla.</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3.  Indagine con Botometer (10 minuti):</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Gli insegnanti esplorano Botometer o strumenti simili in piccoli gruppi.</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Inserire gli handle (pre-approvati) per analizzare la probabilità che si tratti di bot.</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Riflettete sull'affidabilità e la trasparenza degli strumenti di rilevamento.</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4. Mappatura dell'impatto (15 minuti):</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I gruppi discutono e tracciano un grafico: in che modo i bot potrebbero influenzare il pensiero degli studenti?</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Mappare i fattori scatenanti emotivi, le camere dell'eco, il targeting politico.</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5. Creare linee guida per la classe (15 minuti):</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Ogni gruppo redige 3 consigli per gli studenti su come individuare e gestire i bot.</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Condividere con l'intero gruppo per perfezionarle.</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Suggerimenti per la discussione:</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Quali sono i segni rivelatori di un account bot?</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In che modo i bot manipolano emotivamente o fuorviano?</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Quali sono le questioni etiche relative all'individuazione e alla segnalazione dei bot?</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Come insegniamo agli studenti a evitare di cadere nelle camere dell'eco generate dai bot?</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a:t>Criteri di valutazione: Individuare l'attività dei bot</a:t>
            </a:r>
            <a:endParaRPr b="1"/>
          </a:p>
          <a:p>
            <a:pPr indent="0" lvl="0" marL="0" rtl="0" algn="l">
              <a:lnSpc>
                <a:spcPct val="100000"/>
              </a:lnSpc>
              <a:spcBef>
                <a:spcPts val="0"/>
              </a:spcBef>
              <a:spcAft>
                <a:spcPts val="0"/>
              </a:spcAft>
              <a:buSzPts val="1100"/>
              <a:buNone/>
            </a:pPr>
            <a:r>
              <a:rPr b="1" lang="en-US"/>
              <a:t>Criteri        1 – Principiante        3 – In fase di sviluppo        5 – Competente			</a:t>
            </a:r>
            <a:endParaRPr b="1"/>
          </a:p>
          <a:p>
            <a:pPr indent="0" lvl="0" marL="0" rtl="0" algn="l">
              <a:lnSpc>
                <a:spcPct val="100000"/>
              </a:lnSpc>
              <a:spcBef>
                <a:spcPts val="0"/>
              </a:spcBef>
              <a:spcAft>
                <a:spcPts val="0"/>
              </a:spcAft>
              <a:buClr>
                <a:schemeClr val="dk1"/>
              </a:buClr>
              <a:buSzPts val="1100"/>
              <a:buFont typeface="Arial"/>
              <a:buNone/>
            </a:pPr>
            <a:r>
              <a:rPr b="1" lang="en-US"/>
              <a:t>Identificazione dei bot    Ipotesi senza prove    Identifica i segni fondamentali    Utilizza accuratamente più indicatori</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Pensiero critico Ragionamento limitato Alcune giustificazioni Giustificazioni chiare e logiche per le conclusioni</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Collaborazione        Scarsa partecipazione        Qualche interazione di gruppo    Discussione attiva e lavoro di squadra</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Comunicazione    Spiegazioni poco chiare    Una certa chiarezza            Ragionamento chiaro e strutturato condiviso</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Riflessione        Nessuna intuizione            Un'intuizione superficiale        Profonda comprensione dell'influenza e dell'individuazione</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SzPts val="1100"/>
              <a:buNone/>
            </a:pPr>
            <a:r>
              <a:t/>
            </a:r>
            <a:endParaRPr b="1"/>
          </a:p>
          <a:p>
            <a:pPr indent="0" lvl="0" marL="0" rtl="0" algn="l">
              <a:lnSpc>
                <a:spcPct val="100000"/>
              </a:lnSpc>
              <a:spcBef>
                <a:spcPts val="0"/>
              </a:spcBef>
              <a:spcAft>
                <a:spcPts val="0"/>
              </a:spcAft>
              <a:buSzPts val="1100"/>
              <a:buNone/>
            </a:pPr>
            <a:r>
              <a:rPr b="1" lang="en-US" sz="1200">
                <a:solidFill>
                  <a:schemeClr val="dk1"/>
                </a:solidFill>
                <a:latin typeface="Arial"/>
                <a:ea typeface="Arial"/>
                <a:cs typeface="Arial"/>
                <a:sym typeface="Arial"/>
              </a:rPr>
              <a:t>Conclusioni e punti chiave:</a:t>
            </a:r>
            <a:endParaRPr b="1"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rPr lang="en-US" sz="1200">
                <a:solidFill>
                  <a:schemeClr val="dk1"/>
                </a:solidFill>
                <a:latin typeface="Arial"/>
                <a:ea typeface="Arial"/>
                <a:cs typeface="Arial"/>
                <a:sym typeface="Arial"/>
              </a:rPr>
              <a:t>• Condividi una strategia didattica che non vedi l'ora di provare.</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 Rifletti: qual è un mito che avevi sui bot e che oggi è cambiato?</a:t>
            </a:r>
            <a:endParaRPr b="1"/>
          </a:p>
          <a:p>
            <a:pPr indent="0" lvl="0" marL="0" rtl="0" algn="l">
              <a:lnSpc>
                <a:spcPct val="100000"/>
              </a:lnSpc>
              <a:spcBef>
                <a:spcPts val="0"/>
              </a:spcBef>
              <a:spcAft>
                <a:spcPts val="0"/>
              </a:spcAft>
              <a:buSzPts val="1100"/>
              <a:buNone/>
            </a:pPr>
            <a:r>
              <a:t/>
            </a:r>
            <a:endParaRPr b="1"/>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Attività proposta: </a:t>
            </a:r>
            <a:r>
              <a:rPr lang="en-US" sz="1400">
                <a:solidFill>
                  <a:schemeClr val="dk1"/>
                </a:solidFill>
                <a:latin typeface="Arial"/>
                <a:ea typeface="Arial"/>
                <a:cs typeface="Arial"/>
                <a:sym typeface="Arial"/>
              </a:rPr>
              <a:t>dividere la classe in sei gruppi e lasciare che ciascuno esplori un'attività proposta per 10-15 minuti, quindi riflettere su di essa affinché gli altri possano comprenderne gli obiettivi e le finalità principali, richiamando l'attenzione degli altri partecipanti.</a:t>
            </a:r>
            <a:endParaRPr sz="14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2000">
                <a:solidFill>
                  <a:schemeClr val="accent3"/>
                </a:solidFill>
              </a:rPr>
              <a:t>Nel caso di un corso asincrono, è possibile ottenere 5 punti partecipando attivamente.</a:t>
            </a:r>
            <a:endParaRPr b="1" sz="2000">
              <a:solidFill>
                <a:schemeClr val="accent3"/>
              </a:solidFill>
            </a:endParaRPr>
          </a:p>
          <a:p>
            <a:pPr indent="0" lvl="0" marL="0" rtl="0" algn="l">
              <a:lnSpc>
                <a:spcPct val="100000"/>
              </a:lnSpc>
              <a:spcBef>
                <a:spcPts val="0"/>
              </a:spcBef>
              <a:spcAft>
                <a:spcPts val="0"/>
              </a:spcAft>
              <a:buClr>
                <a:schemeClr val="dk1"/>
              </a:buClr>
              <a:buSzPts val="1100"/>
              <a:buFont typeface="Arial"/>
              <a:buNone/>
            </a:pPr>
            <a:r>
              <a:rPr b="1" lang="en-US" sz="2000">
                <a:solidFill>
                  <a:schemeClr val="accent3"/>
                </a:solidFill>
              </a:rPr>
              <a:t>DISCUSSIONE: </a:t>
            </a:r>
            <a:r>
              <a:rPr lang="en-US" sz="2000">
                <a:solidFill>
                  <a:schemeClr val="accent3"/>
                </a:solidFill>
              </a:rPr>
              <a:t>Scrivere una riflessione di mezza pagina su una delle attività scelte.</a:t>
            </a:r>
            <a:endParaRPr sz="1800">
              <a:solidFill>
                <a:schemeClr val="accent3"/>
              </a:solidFill>
              <a:latin typeface="Arial"/>
              <a:ea typeface="Arial"/>
              <a:cs typeface="Arial"/>
              <a:sym typeface="Arial"/>
            </a:endParaRPr>
          </a:p>
        </p:txBody>
      </p:sp>
      <p:sp>
        <p:nvSpPr>
          <p:cNvPr id="616" name="Google Shape;616;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4" name="Google Shape;634;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Pensare prima di condividere</a:t>
            </a:r>
            <a:endParaRPr b="1" sz="1300">
              <a:solidFill>
                <a:schemeClr val="dk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Obiettivi:</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Comprendere i principi di un comportamento digitale responsabile e della condivisione delle informazioni.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Costruire e valutare criticamente il  modello "Pensa prima di condividere" per indirizzare student e studentesse.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Esercitarsi nelle tecniche di "correzione sociale", ovvero modi costruttivi per rispondere alle informazioni errate condivise dai compagni.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Prepararsi a integrare queste strategie nelle lezioni rivolte agli studenti.</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Durata: 45 minuti</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Formato del gruppo: gli insegnanti lavorano in gruppi di 3-5 persone</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Materiali necessari:</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Lavagna a fogli mobili o lavagne bianche, pennarelli e post-it/Miro o Padlet</a:t>
            </a:r>
            <a:endParaRPr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IV.1.Think_Before_Sharing_Handout.docx</a:t>
            </a:r>
            <a:endParaRPr b="1"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IV.1.Social_Correction_Role_Play_Handout.docx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Dispensa con post reali o simulati sui social media (alcuni fuorvianti, altri neutri)</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Svolgimento della lezione:</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1. Benvenuto e riscaldamento (10 min)</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Chiedere agli insegnanti:</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i="1" lang="en-US" sz="1200">
                <a:solidFill>
                  <a:schemeClr val="dk1"/>
                </a:solidFill>
                <a:latin typeface="Arial"/>
                <a:ea typeface="Arial"/>
                <a:cs typeface="Arial"/>
                <a:sym typeface="Arial"/>
              </a:rPr>
              <a:t>"Avete mai condiviso qualcosa che avete visto on line prima di verificarlo?"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Mostrate alcuni esempi rapidi (ad esempio, immagini virali con didascalie fuorvianti, citazioni false).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Breve riflessione sulle abitudini personali di condivisione.</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2. Mini-input: Che cos'è la cittadinanza digitale responsabile? (10 min)</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Il facilitatore presenta le caratteristiche chiave: rispetto, accuratezza, empatia, privacy e responsabilità.</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Evidenzia le ricerche che dimostrano che gli utenti dei social media spesso influenzano il comportamento dei loro coetanei.</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3. Attività: modello "Pensa prima di condividere" (15 min)</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In gruppi, gli insegnanti sviluppano una strategia "Pensa prima di condividere" adatta alla classe utilizzando un semplice mnemonico (ad esempio, </a:t>
            </a:r>
            <a:r>
              <a:rPr b="1" lang="en-US" sz="1200">
                <a:solidFill>
                  <a:schemeClr val="dk1"/>
                </a:solidFill>
                <a:latin typeface="Arial"/>
                <a:ea typeface="Arial"/>
                <a:cs typeface="Arial"/>
                <a:sym typeface="Arial"/>
              </a:rPr>
              <a:t>T.R.U.T.H. (</a:t>
            </a:r>
            <a:r>
              <a:rPr lang="en-US" sz="1200">
                <a:solidFill>
                  <a:schemeClr val="dk1"/>
                </a:solidFill>
                <a:latin typeface="Arial"/>
                <a:ea typeface="Arial"/>
                <a:cs typeface="Arial"/>
                <a:sym typeface="Arial"/>
              </a:rPr>
              <a:t>True, Reliable, Understandable, Timely, Helpful - Vero, Affidabile, Comprensibile, Tempestivo, Utile) in Italiano potrebbe essere: Plausibile, Affidabile, Accurato, Referenziato, Comprensibile, Opportuno, Utile  PAARCOU</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Devono includere:</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5 passaggi/domande che studenti e studentesse devono porsi prima di condividere</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Linguaggio adeguato all'età</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1 esempio di post che supererebbe il controllo e 1 che non lo supererebbe</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4. Gioco di ruolo: esercitarsi nella correzione sociale (15 min)</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Ogni gruppo seleziona un post fuorviante dalla scheda.</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Scenario: </a:t>
            </a:r>
            <a:r>
              <a:rPr i="1" lang="en-US" sz="1200">
                <a:solidFill>
                  <a:schemeClr val="dk1"/>
                </a:solidFill>
                <a:latin typeface="Arial"/>
                <a:ea typeface="Arial"/>
                <a:cs typeface="Arial"/>
                <a:sym typeface="Arial"/>
              </a:rPr>
              <a:t>"Il tuo studente/amico condivide questo post in classe/nella chat di gruppo: come rispondi in modo rispettoso ma fermo?"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 gruppi creano e recitano brevi dialoghi, dimostrando la "correzione sociale" utilizzando frasi non conflittuali come:</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"Ehi, anch'io la pensavo così, poi ho cercato informazioni..."</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“Posso condividere un punto di vista diverso su questo argomento?”</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5. Condivisione e riflessione (10 min)</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Ogni gruppo presenta brevemente il proprio modello.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Riflessione di tutto il gruppo:</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i="1" lang="en-US" sz="1200">
                <a:solidFill>
                  <a:schemeClr val="dk1"/>
                </a:solidFill>
                <a:latin typeface="Arial"/>
                <a:ea typeface="Arial"/>
                <a:cs typeface="Arial"/>
                <a:sym typeface="Arial"/>
              </a:rPr>
              <a:t>"Come possiamo aiutare studenti e studentesse a considerarsi cittadini/e online responsabili e non solo consumatori?"</a:t>
            </a:r>
            <a:br>
              <a:rPr i="1"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i="1" lang="en-US" sz="1200">
                <a:solidFill>
                  <a:schemeClr val="dk1"/>
                </a:solidFill>
                <a:latin typeface="Arial"/>
                <a:ea typeface="Arial"/>
                <a:cs typeface="Arial"/>
                <a:sym typeface="Arial"/>
              </a:rPr>
              <a:t>"Quale linguaggio incoraggia i e le giovani ad autoregolarsi e ad aiutare gli altri?"</a:t>
            </a:r>
            <a:endParaRPr i="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Suggerimenti per la discussione:</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Quali sono le conseguenze reali di una condivisione irresponsabile?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In che modo il potere, la pressione dei coetanei e lo status sociale influenzano ciò che gli studenti pubblicano o correggono?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Come possiamo rendere la cittadinanza digitale </a:t>
            </a:r>
            <a:r>
              <a:rPr i="1" lang="en-US" sz="1200">
                <a:solidFill>
                  <a:schemeClr val="dk1"/>
                </a:solidFill>
                <a:latin typeface="Arial"/>
                <a:ea typeface="Arial"/>
                <a:cs typeface="Arial"/>
                <a:sym typeface="Arial"/>
              </a:rPr>
              <a:t>rilevante </a:t>
            </a:r>
            <a:r>
              <a:rPr lang="en-US" sz="1200">
                <a:solidFill>
                  <a:schemeClr val="dk1"/>
                </a:solidFill>
                <a:latin typeface="Arial"/>
                <a:ea typeface="Arial"/>
                <a:cs typeface="Arial"/>
                <a:sym typeface="Arial"/>
              </a:rPr>
              <a:t>per gli studenti?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 di valutazione: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            Emergente                Competente                    Avanzato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Chiarezza della strategia        Slogan di base o logica poco chiara    Strategia chiara in 3-5 passaggi con esempi    Strategia memorabile e adatta all'età con immagini/strumenti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Linguaggio di correzione sociale    Frasi limitate o giudicanti    Utilizza risposte educate e basate su prove    Modella un dialogo empatico e responsabilizzante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Applicazione in classe    Idee poco chiare o generiche        Discussione sull'uso con gli studenti    Piano di integrazione chiaro per più livelli scolastici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Collaborazione            Contributi di gruppo disomogenei            Sviluppo condiviso delle idee            Forte sintesi di gruppo, coaching tra pari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Riepilogo finale (per tutte le sessioni)</a:t>
            </a:r>
            <a:endParaRPr b="1" sz="14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Al termine della sequenza, gli insegnanti saranno in grado di:</a:t>
            </a:r>
            <a:endParaRPr sz="1200">
              <a:solidFill>
                <a:schemeClr val="dk1"/>
              </a:solidFill>
              <a:latin typeface="Arial"/>
              <a:ea typeface="Arial"/>
              <a:cs typeface="Arial"/>
              <a:sym typeface="Arial"/>
            </a:endParaRPr>
          </a:p>
          <a:p>
            <a:pPr indent="-304800" lvl="0" marL="457200" rtl="0" algn="l">
              <a:lnSpc>
                <a:spcPct val="100000"/>
              </a:lnSpc>
              <a:spcBef>
                <a:spcPts val="140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Spiegare </a:t>
            </a:r>
            <a:r>
              <a:rPr b="1" lang="en-US" sz="1200">
                <a:solidFill>
                  <a:schemeClr val="dk1"/>
                </a:solidFill>
                <a:latin typeface="Arial"/>
                <a:ea typeface="Arial"/>
                <a:cs typeface="Arial"/>
                <a:sym typeface="Arial"/>
              </a:rPr>
              <a:t>come funziona l'IA </a:t>
            </a:r>
            <a:r>
              <a:rPr lang="en-US" sz="1200">
                <a:solidFill>
                  <a:schemeClr val="dk1"/>
                </a:solidFill>
                <a:latin typeface="Arial"/>
                <a:ea typeface="Arial"/>
                <a:cs typeface="Arial"/>
                <a:sym typeface="Arial"/>
              </a:rPr>
              <a:t>e i suoi limiti.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Valutare criticamente </a:t>
            </a:r>
            <a:r>
              <a:rPr lang="en-US" sz="1200">
                <a:solidFill>
                  <a:schemeClr val="dk1"/>
                </a:solidFill>
                <a:latin typeface="Arial"/>
                <a:ea typeface="Arial"/>
                <a:cs typeface="Arial"/>
                <a:sym typeface="Arial"/>
              </a:rPr>
              <a:t>i contenuti generati dall'IA attraverso domande di natura etica.</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Rilevare elaborazioni digitali </a:t>
            </a:r>
            <a:r>
              <a:rPr lang="en-US" sz="1200">
                <a:solidFill>
                  <a:schemeClr val="dk1"/>
                </a:solidFill>
                <a:latin typeface="Arial"/>
                <a:ea typeface="Arial"/>
                <a:cs typeface="Arial"/>
                <a:sym typeface="Arial"/>
              </a:rPr>
              <a:t>utilizzando strumenti e checklist accessibili.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Comprendere e insegnare le tattiche di manipolazione emotiva.</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Implementare routine "Pensa prima di condividere" e modellare la cittadinanza digitale.</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Ogni attività è </a:t>
            </a:r>
            <a:r>
              <a:rPr b="1" lang="en-US" sz="1200">
                <a:solidFill>
                  <a:schemeClr val="dk1"/>
                </a:solidFill>
                <a:latin typeface="Arial"/>
                <a:ea typeface="Arial"/>
                <a:cs typeface="Arial"/>
                <a:sym typeface="Arial"/>
              </a:rPr>
              <a:t>altamente interattiva</a:t>
            </a:r>
            <a:r>
              <a:rPr lang="en-US" sz="1200">
                <a:solidFill>
                  <a:schemeClr val="dk1"/>
                </a:solidFill>
                <a:latin typeface="Arial"/>
                <a:ea typeface="Arial"/>
                <a:cs typeface="Arial"/>
                <a:sym typeface="Arial"/>
              </a:rPr>
              <a:t>, utilizza </a:t>
            </a:r>
            <a:r>
              <a:rPr b="1" lang="en-US" sz="1200">
                <a:solidFill>
                  <a:schemeClr val="dk1"/>
                </a:solidFill>
                <a:latin typeface="Arial"/>
                <a:ea typeface="Arial"/>
                <a:cs typeface="Arial"/>
                <a:sym typeface="Arial"/>
              </a:rPr>
              <a:t>strumenti adeguati all'età </a:t>
            </a:r>
            <a:r>
              <a:rPr lang="en-US" sz="1200">
                <a:solidFill>
                  <a:schemeClr val="dk1"/>
                </a:solidFill>
                <a:latin typeface="Arial"/>
                <a:ea typeface="Arial"/>
                <a:cs typeface="Arial"/>
                <a:sym typeface="Arial"/>
              </a:rPr>
              <a:t>e si allinea ai principi AI-CFT dell'UNESCO: centralità dell'essere umano, etica, alfabetizzazione mediatica, agency e approcci che coinvolgono l'intera comunità. Possono essere integrate nei programmi di formazione degli insegnanti o nelle comunità di apprendimento professionale.</a:t>
            </a:r>
            <a:endParaRPr sz="1200">
              <a:solidFill>
                <a:schemeClr val="dk1"/>
              </a:solidFill>
              <a:latin typeface="Arial"/>
              <a:ea typeface="Arial"/>
              <a:cs typeface="Arial"/>
              <a:sym typeface="Arial"/>
            </a:endParaRPr>
          </a:p>
          <a:p>
            <a:pPr indent="0" lvl="0" marL="0" rtl="0" algn="l">
              <a:lnSpc>
                <a:spcPct val="100000"/>
              </a:lnSpc>
              <a:spcBef>
                <a:spcPts val="14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1" name="Google Shape;651;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SzPts val="1100"/>
              <a:buNone/>
            </a:pPr>
            <a:r>
              <a:rPr lang="en-US" sz="1600">
                <a:solidFill>
                  <a:srgbClr val="0F4761"/>
                </a:solidFill>
                <a:latin typeface="Play"/>
                <a:ea typeface="Play"/>
                <a:cs typeface="Play"/>
                <a:sym typeface="Play"/>
              </a:rPr>
              <a:t>2. Netiquette</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Obiettivo:</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Gli insegnanti:</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Comprendere i principi fondamentali della netiquette (galateo della rete).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Metteranno in pratica la netiquette in scenari reali di classe e di disinformazione.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Rifletteranno su come insegnare agli studenti a promuovere una comunicazione online rispettosa e ponderata.</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Durata: 45 minuti</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Formato del gruppo: piccoli gruppi di 3-4 partecipanti</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Materiali necessari:</a:t>
            </a:r>
            <a:endParaRPr b="1" sz="1300">
              <a:solidFill>
                <a:schemeClr val="dk1"/>
              </a:solidFill>
              <a:latin typeface="Arial"/>
              <a:ea typeface="Arial"/>
              <a:cs typeface="Arial"/>
              <a:sym typeface="Arial"/>
            </a:endParaRPr>
          </a:p>
          <a:p>
            <a:pPr indent="-304800" lvl="0" marL="457200" rtl="0" algn="l">
              <a:lnSpc>
                <a:spcPct val="100000"/>
              </a:lnSpc>
              <a:spcBef>
                <a:spcPts val="40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IV.2.Netiquette_Principles_Handout.docx </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IV.2.Netiquette_Scenario_Cards.docx </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4">
                  <a:extLst>
                    <a:ext uri="{A12FA001-AC4F-418D-AE19-62706E023703}">
                      <ahyp:hlinkClr val="tx"/>
                    </a:ext>
                  </a:extLst>
                </a:hlinkClick>
              </a:rPr>
              <a:t>IV.2.Rispondi_Riscrivi_Foglio di lavoro.docx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Lavagna a fogli mobili, lavagna/Miro, Padlet per condividere le regole del gruppo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Pennarelli o penne</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Svolgimento della lezione:</a:t>
            </a:r>
            <a:endParaRPr b="1" sz="1300">
              <a:solidFill>
                <a:schemeClr val="dk1"/>
              </a:solidFill>
              <a:latin typeface="Arial"/>
              <a:ea typeface="Arial"/>
              <a:cs typeface="Arial"/>
              <a:sym typeface="Arial"/>
            </a:endParaRPr>
          </a:p>
          <a:p>
            <a:pPr indent="0" lvl="0" marL="158750" rtl="0" algn="l">
              <a:lnSpc>
                <a:spcPct val="100000"/>
              </a:lnSpc>
              <a:spcBef>
                <a:spcPts val="400"/>
              </a:spcBef>
              <a:spcAft>
                <a:spcPts val="0"/>
              </a:spcAft>
              <a:buClr>
                <a:schemeClr val="dk1"/>
              </a:buClr>
              <a:buSzPts val="1100"/>
              <a:buFont typeface="Arial"/>
              <a:buNone/>
            </a:pPr>
            <a:r>
              <a:rPr lang="en-US"/>
              <a:t>Fase                Tempo        Attività</a:t>
            </a:r>
            <a:endParaRPr/>
          </a:p>
          <a:p>
            <a:pPr indent="0" lvl="0" marL="158750" rtl="0" algn="l">
              <a:lnSpc>
                <a:spcPct val="100000"/>
              </a:lnSpc>
              <a:spcBef>
                <a:spcPts val="0"/>
              </a:spcBef>
              <a:spcAft>
                <a:spcPts val="0"/>
              </a:spcAft>
              <a:buClr>
                <a:schemeClr val="dk1"/>
              </a:buClr>
              <a:buSzPts val="1100"/>
              <a:buFont typeface="Arial"/>
              <a:buNone/>
            </a:pPr>
            <a:r>
              <a:rPr lang="en-US"/>
              <a:t>1. Aggancio – spirale di mancanza di rispetto        10 min        Leggere ad alta voce un breve post falso (ad esempio, "Se ci credi, sei solo vittima del lavaggio del cervello!"). Chiedere: cosa succederebbe se rispondessimo in modo duro? Introdurre la "netiquette".</a:t>
            </a:r>
            <a:endParaRPr/>
          </a:p>
          <a:p>
            <a:pPr indent="0" lvl="0" marL="158750" rtl="0" algn="l">
              <a:lnSpc>
                <a:spcPct val="100000"/>
              </a:lnSpc>
              <a:spcBef>
                <a:spcPts val="0"/>
              </a:spcBef>
              <a:spcAft>
                <a:spcPts val="0"/>
              </a:spcAft>
              <a:buClr>
                <a:schemeClr val="dk1"/>
              </a:buClr>
              <a:buSzPts val="1100"/>
              <a:buFont typeface="Arial"/>
              <a:buNone/>
            </a:pPr>
            <a:r>
              <a:rPr lang="en-US"/>
              <a:t>2. Approfondimento – Che cos'è la netiquette?    10 min        A coppie, gli insegnanti leggono un foglio informativo che elenca 7 principi di netiquette. Identificano quelli che vengono spesso dimenticati o che sono difficili da applicare.</a:t>
            </a:r>
            <a:endParaRPr/>
          </a:p>
          <a:p>
            <a:pPr indent="0" lvl="0" marL="158750" rtl="0" algn="l">
              <a:lnSpc>
                <a:spcPct val="100000"/>
              </a:lnSpc>
              <a:spcBef>
                <a:spcPts val="0"/>
              </a:spcBef>
              <a:spcAft>
                <a:spcPts val="0"/>
              </a:spcAft>
              <a:buClr>
                <a:schemeClr val="dk1"/>
              </a:buClr>
              <a:buSzPts val="1100"/>
              <a:buFont typeface="Arial"/>
              <a:buNone/>
            </a:pPr>
            <a:r>
              <a:rPr lang="en-US"/>
              <a:t>3. Esercitazione – Riscrittura dello scenario    15 min        Ogni gruppo pesca una carta con uno scenario (ad esempio, trollaggio, thread di commenti accesi, disinformazione). Riscrivono il thread di commenti applicando la netiquette e completano il foglio di lavoro "Riscrittura della risposta".</a:t>
            </a:r>
            <a:endParaRPr/>
          </a:p>
          <a:p>
            <a:pPr indent="0" lvl="0" marL="158750" rtl="0" algn="l">
              <a:lnSpc>
                <a:spcPct val="100000"/>
              </a:lnSpc>
              <a:spcBef>
                <a:spcPts val="0"/>
              </a:spcBef>
              <a:spcAft>
                <a:spcPts val="0"/>
              </a:spcAft>
              <a:buClr>
                <a:schemeClr val="dk1"/>
              </a:buClr>
              <a:buSzPts val="1100"/>
              <a:buFont typeface="Arial"/>
              <a:buNone/>
            </a:pPr>
            <a:r>
              <a:rPr lang="en-US"/>
              <a:t>4. Visita alla galleria – Discussioni "prima e dopo"    10 min    I gruppi pubblicano le loro risposte originali e quelle riscritte. I compagni girano per la galleria e votano con degli adesivi le riscritture più rispettose ed efficaci.</a:t>
            </a:r>
            <a:endParaRPr/>
          </a:p>
          <a:p>
            <a:pPr indent="0" lvl="0" marL="0" rtl="0" algn="l">
              <a:lnSpc>
                <a:spcPct val="100000"/>
              </a:lnSpc>
              <a:spcBef>
                <a:spcPts val="0"/>
              </a:spcBef>
              <a:spcAft>
                <a:spcPts val="0"/>
              </a:spcAft>
              <a:buClr>
                <a:schemeClr val="dk1"/>
              </a:buClr>
              <a:buSzPts val="1100"/>
              <a:buFont typeface="Arial"/>
              <a:buNone/>
            </a:pPr>
            <a:r>
              <a:rPr lang="en-US"/>
              <a:t>   5. Discussione – Fattori scatenanti emotivi e pensiero di gruppo    10 min    Riflettete insieme: perché le discussioni online degenerano? Come possiamo guidare gli studenti a fermarsi, controllare il tono e resistere alle mob online?</a:t>
            </a:r>
            <a:endParaRPr/>
          </a:p>
          <a:p>
            <a:pPr indent="0" lvl="0" marL="158750" rtl="0" algn="l">
              <a:lnSpc>
                <a:spcPct val="100000"/>
              </a:lnSpc>
              <a:spcBef>
                <a:spcPts val="0"/>
              </a:spcBef>
              <a:spcAft>
                <a:spcPts val="0"/>
              </a:spcAft>
              <a:buClr>
                <a:schemeClr val="dk1"/>
              </a:buClr>
              <a:buSzPts val="1100"/>
              <a:buFont typeface="Arial"/>
              <a:buNone/>
            </a:pPr>
            <a:r>
              <a:rPr lang="en-US"/>
              <a:t>6. Piano d'azione – Carta della netiquette della classe    10 min    Ogni gruppo redige 3 regole di netiquette da utilizzare in classe. Un rappresentante le pubblica sulla lavagna a fogli mobili.</a:t>
            </a:r>
            <a:endParaRPr/>
          </a:p>
          <a:p>
            <a:pPr indent="0" lvl="0" marL="15875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Suggerimenti per la discussione:</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"Come cambia il tono quando non siamo d'accordo online?"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"Cosa possono fare gli studenti se gli altri intensificano la rabbia?"</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"In che modo i troll usano le emozioni per manipolare?"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"La netiquette può ridurre la diffusione della disinformazione?"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 di valutazione: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Criterio            1 – Emergente                3 – In via di sviluppo                5 – Competente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Analisi dello scenario        Risposte vaghe o poco chiare    Identifica la questione chiave, ma la riscrittura è limitata    Analizza chiaramente il tono, le emozioni e il rischio di escalation</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Applicazione della netiquette    Riscrittura minima o superficiale    Applica 1-2 principi in modo efficace        Applica più principi con toni sfumati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Collaborazione            Discussione di gruppo limitata        Qualche lavoro di squadra e condivisione di idee    Coinvolgimento attivo, sviluppo dei suggerimenti altrui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Riflessione e trasferimento    Osservazioni semplici        Menziona la rilevanza per gli studenti        Forti intuizioni sull'insegnamento della netiquette nel contesto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158750" rtl="0" algn="l">
              <a:lnSpc>
                <a:spcPct val="100000"/>
              </a:lnSpc>
              <a:spcBef>
                <a:spcPts val="120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8" name="Google Shape;668;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3. Appropriatezza dell'informazione</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Destinatari</a:t>
            </a:r>
            <a:r>
              <a:rPr lang="en-US" sz="1200">
                <a:solidFill>
                  <a:schemeClr val="dk1"/>
                </a:solidFill>
                <a:latin typeface="Arial"/>
                <a:ea typeface="Arial"/>
                <a:cs typeface="Arial"/>
                <a:sym typeface="Arial"/>
              </a:rPr>
              <a:t>: Insegnanti in servizio (tutte le materie)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Durata</a:t>
            </a:r>
            <a:r>
              <a:rPr lang="en-US" sz="1200">
                <a:solidFill>
                  <a:schemeClr val="dk1"/>
                </a:solidFill>
                <a:latin typeface="Arial"/>
                <a:ea typeface="Arial"/>
                <a:cs typeface="Arial"/>
                <a:sym typeface="Arial"/>
              </a:rPr>
              <a:t>: 45 minuti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Tipo di gruppo</a:t>
            </a:r>
            <a:r>
              <a:rPr lang="en-US" sz="1200">
                <a:solidFill>
                  <a:schemeClr val="dk1"/>
                </a:solidFill>
                <a:latin typeface="Arial"/>
                <a:ea typeface="Arial"/>
                <a:cs typeface="Arial"/>
                <a:sym typeface="Arial"/>
              </a:rPr>
              <a:t>: 3-4 insegnanti per gruppo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Obiettivo</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Promuovere un consumo consapevole dei contenuti.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Incoraggiare pratiche di condivisione deliberate e responsabili.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Fornire agli insegnanti gli strumenti per essere un modello di igiene dell'informazione per gli studenti.</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Materiali</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Proiettore e diapositive (facoltativo)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IV.3.5_Punto_Elenco_di_controllo_per_l'igiene_informativa.docx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IV.3.Think_Before_You_Share_Decision_Tree.docx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4">
                  <a:extLst>
                    <a:ext uri="{A12FA001-AC4F-418D-AE19-62706E023703}">
                      <ahyp:hlinkClr val="tx"/>
                    </a:ext>
                  </a:extLst>
                </a:hlinkClick>
              </a:rPr>
              <a:t>IV.3.Digital Citizenship Guidelines Worksheet.docx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Lavagna a fogli mobili e pennarelli/Miro, Padlet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Adesivi colorati per la votazione di gruppo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rPr>
              <a:t>Esplora </a:t>
            </a:r>
            <a:r>
              <a:rPr lang="en-US" sz="1200" u="sng">
                <a:solidFill>
                  <a:schemeClr val="dk1"/>
                </a:solidFill>
                <a:hlinkClick r:id="rId5">
                  <a:extLst>
                    <a:ext uri="{A12FA001-AC4F-418D-AE19-62706E023703}">
                      <ahyp:hlinkClr val="tx"/>
                    </a:ext>
                  </a:extLst>
                </a:hlinkClick>
              </a:rPr>
              <a:t>gli strumenti del progetto </a:t>
            </a:r>
            <a:r>
              <a:rPr lang="en-US" sz="1200" u="sng">
                <a:solidFill>
                  <a:schemeClr val="dk1"/>
                </a:solidFill>
              </a:rPr>
              <a:t>Alfabetizzazione alle notizie</a:t>
            </a:r>
            <a:endParaRPr b="1"/>
          </a:p>
          <a:p>
            <a:pPr indent="0" lvl="0" marL="0" rtl="0" algn="l">
              <a:lnSpc>
                <a:spcPct val="100000"/>
              </a:lnSpc>
              <a:spcBef>
                <a:spcPts val="1200"/>
              </a:spcBef>
              <a:spcAft>
                <a:spcPts val="0"/>
              </a:spcAft>
              <a:buSzPts val="1100"/>
              <a:buNone/>
            </a:pPr>
            <a:r>
              <a:rPr b="1" lang="en-US"/>
              <a:t>Svolgimento della lezione</a:t>
            </a:r>
            <a:endParaRPr b="1"/>
          </a:p>
          <a:p>
            <a:pPr indent="0" lvl="0" marL="0" rtl="0" algn="l">
              <a:lnSpc>
                <a:spcPct val="100000"/>
              </a:lnSpc>
              <a:spcBef>
                <a:spcPts val="1200"/>
              </a:spcBef>
              <a:spcAft>
                <a:spcPts val="0"/>
              </a:spcAft>
              <a:buSzPts val="1100"/>
              <a:buNone/>
            </a:pPr>
            <a:r>
              <a:rPr b="1" lang="en-US"/>
              <a:t>Fase                Tempo        Attività</a:t>
            </a:r>
            <a:endParaRPr b="1"/>
          </a:p>
          <a:p>
            <a:pPr indent="0" lvl="0" marL="0" rtl="0" algn="l">
              <a:lnSpc>
                <a:spcPct val="100000"/>
              </a:lnSpc>
              <a:spcBef>
                <a:spcPts val="1200"/>
              </a:spcBef>
              <a:spcAft>
                <a:spcPts val="0"/>
              </a:spcAft>
              <a:buSzPts val="1100"/>
              <a:buNone/>
            </a:pPr>
            <a:r>
              <a:rPr b="1" lang="en-US"/>
              <a:t>1. Discussione di riscaldamento    10 min        Think-Pair-Share: "Qual è l'ultima cosa che hai condiviso online e l'hai verificata?" Le coppie condividono con il gruppo.</a:t>
            </a:r>
            <a:endParaRPr b="1"/>
          </a:p>
          <a:p>
            <a:pPr indent="0" lvl="0" marL="0" rtl="0" algn="l">
              <a:lnSpc>
                <a:spcPct val="100000"/>
              </a:lnSpc>
              <a:spcBef>
                <a:spcPts val="1200"/>
              </a:spcBef>
              <a:spcAft>
                <a:spcPts val="0"/>
              </a:spcAft>
              <a:buSzPts val="1100"/>
              <a:buNone/>
            </a:pPr>
            <a:r>
              <a:rPr b="1" lang="en-US"/>
              <a:t>2. Mini input            10 min        Il facilitatore condivide la definizione di appropriatezza dell'informazione e i tipi comuni di contenuti non verificati (ad esempio, notizie vecchie ricircolate, post emotivi, satira come fatto). Introdurre la lista di controllo in 5 punti per l'igiene dell'informazione.</a:t>
            </a:r>
            <a:endParaRPr b="1"/>
          </a:p>
          <a:p>
            <a:pPr indent="0" lvl="0" marL="0" rtl="0" algn="l">
              <a:lnSpc>
                <a:spcPct val="100000"/>
              </a:lnSpc>
              <a:spcBef>
                <a:spcPts val="1200"/>
              </a:spcBef>
              <a:spcAft>
                <a:spcPts val="0"/>
              </a:spcAft>
              <a:buSzPts val="1100"/>
              <a:buNone/>
            </a:pPr>
            <a:r>
              <a:rPr b="1" lang="en-US"/>
              <a:t>3. Analisi di gruppo        15 min        Ogni gruppo riceve 2-3 brevi "scenari di igiene dell'informazione" (inoltri WhatsApp discutibili, meme fuorvianti, ecc.). Utilizzano la checklist per valutare ogni elemento. Lavagna a fogli mobili: è condivisibile, necessita di verifica o deve essere scartato?</a:t>
            </a:r>
            <a:endParaRPr b="1"/>
          </a:p>
          <a:p>
            <a:pPr indent="0" lvl="0" marL="0" rtl="0" algn="l">
              <a:lnSpc>
                <a:spcPct val="100000"/>
              </a:lnSpc>
              <a:spcBef>
                <a:spcPts val="1200"/>
              </a:spcBef>
              <a:spcAft>
                <a:spcPts val="0"/>
              </a:spcAft>
              <a:buSzPts val="1100"/>
              <a:buNone/>
            </a:pPr>
            <a:r>
              <a:rPr b="1" lang="en-US"/>
              <a:t>4. Visita alla galleria        10 min        I gruppi espongono le loro decisioni. Gli insegnanti girano tra i gruppi e appongono dei puntini colorati sui poster dei compagni (verde = d'accordo, giallo = incerto, rosso = in disaccordo).</a:t>
            </a:r>
            <a:endParaRPr b="1"/>
          </a:p>
          <a:p>
            <a:pPr indent="0" lvl="0" marL="0" rtl="0" algn="l">
              <a:lnSpc>
                <a:spcPct val="100000"/>
              </a:lnSpc>
              <a:spcBef>
                <a:spcPts val="1200"/>
              </a:spcBef>
              <a:spcAft>
                <a:spcPts val="0"/>
              </a:spcAft>
              <a:buSzPts val="1100"/>
              <a:buNone/>
            </a:pPr>
            <a:r>
              <a:rPr b="1" lang="en-US"/>
              <a:t>5. Discussione: pressione sociale e condivisione    10 min    Riflessione di tutto il gruppo su ciò che spinge alla condivisione irresponsabile (emozioni, pensiero di gruppo, urgenza). Come possiamo rallentare? Quale modello dovremmo dare agli studenti?</a:t>
            </a:r>
            <a:endParaRPr b="1"/>
          </a:p>
          <a:p>
            <a:pPr indent="0" lvl="0" marL="0" rtl="0" algn="l">
              <a:lnSpc>
                <a:spcPct val="100000"/>
              </a:lnSpc>
              <a:spcBef>
                <a:spcPts val="1200"/>
              </a:spcBef>
              <a:spcAft>
                <a:spcPts val="0"/>
              </a:spcAft>
              <a:buSzPts val="1100"/>
              <a:buNone/>
            </a:pPr>
            <a:r>
              <a:rPr b="1" lang="en-US"/>
              <a:t>6. Conclusioni e punti chiave    10 min        Ogni insegnante scrive su un post-it il proprio "Impegno per l'igiene dell'informazione": un'abitudine da cambiare o adottare. Facoltativo: creare un poster intitolato "Pensa prima di condividere" da utilizzare in classe.</a:t>
            </a:r>
            <a:endParaRPr b="1"/>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Suggerimenti per la discussione</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"Cosa spinge le persone a inoltrare o ripubblicare contenuti falsi senza verificarli?"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"Perché cancellare qualcosa dopo aver capito che è falso non è sufficiente?"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"Come possiamo dare il buon esempio a studenti e studentesse?"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 di valutazione (riflessione collaborativa)</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        1 – Emergente                    3 – In via di sviluppo                    5 – Competente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Uso della checklist        Trascura controlli fondamentali o motivazioni poco chiare    Applica la checklist in modo parziale con una certa logica    Applica la checklist completa con motivazioni chiare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Collaborazione di gruppo    Una persona domina, gli altri sono passivi    Partecipazione moderata da parte di tutti i membri        Contributi equi, analisi di squadra costruttiva</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Profondità di riflessione    Risposte vaghe o scaricabarile    Riconoscimento parziale di abitudini e pregiudizi    Intuizioni ponderate e consapevoli e conclusioni attuabili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Analisi dello scenario    Classifica erroneamente la maggior parte degli elementi            Classifica con una certa accuratezza            Classificazione e discussione accurate e sfumate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1200"/>
              </a:spcAft>
              <a:buSzPts val="1100"/>
              <a:buNone/>
            </a:pPr>
            <a:r>
              <a:t/>
            </a:r>
            <a:endParaRPr b="1"/>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5" name="Google Shape;685;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4. Camera dell'eco</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“Camera dell'eco: guardare oltre i nostri muri digitali”</a:t>
            </a:r>
            <a:endParaRPr sz="1400">
              <a:solidFill>
                <a:srgbClr val="0F476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Obiettivo</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Gli e le insegnanti comprendono come si formano le camere dell'eco digitali, ne riconoscono l'influenza sulle convinzioni e esplorano modi per insegnare agli studenti la navigazione critica dei contenuti attraverso diverse prospettive.</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Durata:</a:t>
            </a:r>
            <a:r>
              <a:rPr lang="en-US" sz="1400">
                <a:solidFill>
                  <a:srgbClr val="0F4761"/>
                </a:solidFill>
                <a:latin typeface="Arial"/>
                <a:ea typeface="Arial"/>
                <a:cs typeface="Arial"/>
                <a:sym typeface="Arial"/>
              </a:rPr>
              <a:t> 45 minuti</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Materiali necessari</a:t>
            </a:r>
            <a:endParaRPr b="1" sz="1300">
              <a:solidFill>
                <a:schemeClr val="dk1"/>
              </a:solidFill>
              <a:latin typeface="Arial"/>
              <a:ea typeface="Arial"/>
              <a:cs typeface="Arial"/>
              <a:sym typeface="Arial"/>
            </a:endParaRPr>
          </a:p>
          <a:p>
            <a:pPr indent="-304800" lvl="0" marL="457200" rtl="0" algn="l">
              <a:lnSpc>
                <a:spcPct val="100000"/>
              </a:lnSpc>
              <a:spcBef>
                <a:spcPts val="4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Carta millimetrata o lavagna collaborativa digitale (ad es. Jamboard, Miro)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IV.4.Signs_of_an_Echo_Chamber.docx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IV.4.Echo_Chamber_Simulation_Cards.docx </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Penne colorate o evidenziatori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rPr>
              <a:t>Guarda </a:t>
            </a:r>
            <a:r>
              <a:rPr lang="en-US" sz="1200" u="sng">
                <a:solidFill>
                  <a:schemeClr val="dk1"/>
                </a:solidFill>
                <a:hlinkClick r:id="rId4">
                  <a:extLst>
                    <a:ext uri="{A12FA001-AC4F-418D-AE19-62706E023703}">
                      <ahyp:hlinkClr val="tx"/>
                    </a:ext>
                  </a:extLst>
                </a:hlinkClick>
              </a:rPr>
              <a:t>TED Ed: Come i social media filtrano la tua visione del mondo</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158750" rtl="0" algn="l">
              <a:lnSpc>
                <a:spcPct val="100000"/>
              </a:lnSpc>
              <a:spcBef>
                <a:spcPts val="1200"/>
              </a:spcBef>
              <a:spcAft>
                <a:spcPts val="0"/>
              </a:spcAft>
              <a:buSzPts val="1100"/>
              <a:buNone/>
            </a:pPr>
            <a:r>
              <a:rPr b="1" lang="en-US"/>
              <a:t>Svolgimento della lezione</a:t>
            </a:r>
            <a:endParaRPr b="1"/>
          </a:p>
          <a:p>
            <a:pPr indent="0" lvl="0" marL="158750" rtl="0" algn="l">
              <a:lnSpc>
                <a:spcPct val="100000"/>
              </a:lnSpc>
              <a:spcBef>
                <a:spcPts val="0"/>
              </a:spcBef>
              <a:spcAft>
                <a:spcPts val="0"/>
              </a:spcAft>
              <a:buSzPts val="1100"/>
              <a:buNone/>
            </a:pPr>
            <a:r>
              <a:rPr b="1" lang="en-US"/>
              <a:t>Fase            Tempo        Attività</a:t>
            </a:r>
            <a:endParaRPr b="1"/>
          </a:p>
          <a:p>
            <a:pPr indent="0" lvl="0" marL="158750" rtl="0" algn="l">
              <a:lnSpc>
                <a:spcPct val="100000"/>
              </a:lnSpc>
              <a:spcBef>
                <a:spcPts val="0"/>
              </a:spcBef>
              <a:spcAft>
                <a:spcPts val="0"/>
              </a:spcAft>
              <a:buSzPts val="1100"/>
              <a:buNone/>
            </a:pPr>
            <a:r>
              <a:rPr b="1" lang="en-US"/>
              <a:t>1. Scenario di riscaldamento    10 min        Leggi ad alta voce una dichiarazione fittizia ma realistica di uno studente: "Tutti concordano che questo è vero, è ovunque sul mio feed". Chiedi: "Perché pensi che lo credano?" Fai un brainstorming delle prime idee.</a:t>
            </a:r>
            <a:endParaRPr b="1"/>
          </a:p>
          <a:p>
            <a:pPr indent="0" lvl="0" marL="158750" rtl="0" algn="l">
              <a:lnSpc>
                <a:spcPct val="100000"/>
              </a:lnSpc>
              <a:spcBef>
                <a:spcPts val="0"/>
              </a:spcBef>
              <a:spcAft>
                <a:spcPts val="0"/>
              </a:spcAft>
              <a:buSzPts val="1100"/>
              <a:buNone/>
            </a:pPr>
            <a:r>
              <a:rPr b="1" lang="en-US"/>
              <a:t>2. Simulazione della camera dell'eco    20 min    In gruppi di 4, gli e le insegnanti disegnano 6-8 "schede informative" che rappresentano delle affermazioni (alcune di sostegno, altre di dissenso). Ordinano ciò che "condividerebbero", "ignorerebbero" e "non condividerebbero". Rimuovono gradualmente quelle di dissenso. Riflettono su come questo influenzi la percezione.</a:t>
            </a:r>
            <a:endParaRPr b="1"/>
          </a:p>
          <a:p>
            <a:pPr indent="0" lvl="0" marL="158750" rtl="0" algn="l">
              <a:lnSpc>
                <a:spcPct val="100000"/>
              </a:lnSpc>
              <a:spcBef>
                <a:spcPts val="0"/>
              </a:spcBef>
              <a:spcAft>
                <a:spcPts val="0"/>
              </a:spcAft>
              <a:buSzPts val="1100"/>
              <a:buNone/>
            </a:pPr>
            <a:r>
              <a:rPr b="1" lang="en-US"/>
              <a:t>3. Mappatura del pensiero di gruppo    10 min        Su un foglio di carta, ogni gruppo mappa come la propria selezione ha influenzato le proprie convinzioni collettive. Confrontate i risultati dei diversi gruppi: qualcuno ha finito per vedere prevalentemente un unico punto di vista?</a:t>
            </a:r>
            <a:endParaRPr b="1"/>
          </a:p>
          <a:p>
            <a:pPr indent="0" lvl="0" marL="158750" rtl="0" algn="l">
              <a:lnSpc>
                <a:spcPct val="100000"/>
              </a:lnSpc>
              <a:spcBef>
                <a:spcPts val="0"/>
              </a:spcBef>
              <a:spcAft>
                <a:spcPts val="0"/>
              </a:spcAft>
              <a:buSzPts val="1100"/>
              <a:buNone/>
            </a:pPr>
            <a:r>
              <a:rPr b="1" lang="en-US"/>
              <a:t>4. Brainstorming sulla strategia    15 min        Presentare la scheda"Segni di una camera di eco". I gruppi elencano le strategie da adottare in classe per:</a:t>
            </a:r>
            <a:endParaRPr b="1"/>
          </a:p>
          <a:p>
            <a:pPr indent="0" lvl="0" marL="158750" rtl="0" algn="l">
              <a:lnSpc>
                <a:spcPct val="100000"/>
              </a:lnSpc>
              <a:spcBef>
                <a:spcPts val="0"/>
              </a:spcBef>
              <a:spcAft>
                <a:spcPts val="0"/>
              </a:spcAft>
              <a:buSzPts val="1100"/>
              <a:buNone/>
            </a:pPr>
            <a:r>
              <a:t/>
            </a:r>
            <a:endParaRPr b="1"/>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Suggerimenti per la discussione</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"Quali tipi di contenuti sono stati filtrati nel vostro gruppo?"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"In che modo gli algoritmi possono rafforzare queste bolle?"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"Come possiamo modellare l'"ampliamento della prospettiva" con gli studenti?"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Quali conseguenze globali possono derivare dalle camere dell'eco?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Scheda di valutazione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                1 – Emergente            3 – In via di sviluppo            5 – Competente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Comprensione delle camere dell'eco    Riconoscimento limitato        In grado di definire e fornire 1-2 esempi    Comprensione chiara, con implicazioni per la classe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Collaborazione nella simulazione        Passivo o disinteressato    Qualche contributo            Pienamente coinvolto con ruolo attivo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Sviluppo di strategie        Suggerimenti generici    Alcune idee mirate        Applicazioni pratiche e adeguate all'età in classe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Qualità della riflessione            Vaga o fuori tema        Identifica 1 intuizione chiave        Collegamento ponderato tra attività e pratica didattica</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2" name="Google Shape;702;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SzPts val="1100"/>
              <a:buNone/>
            </a:pPr>
            <a:r>
              <a:rPr lang="en-US" sz="1600">
                <a:solidFill>
                  <a:srgbClr val="0F4761"/>
                </a:solidFill>
                <a:latin typeface="Play"/>
                <a:ea typeface="Play"/>
                <a:cs typeface="Play"/>
                <a:sym typeface="Play"/>
              </a:rPr>
              <a:t>5. Comprendere e gestire la propria impronta digitale</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Destinatari: </a:t>
            </a:r>
            <a:r>
              <a:rPr lang="en-US" sz="1200">
                <a:solidFill>
                  <a:schemeClr val="dk1"/>
                </a:solidFill>
                <a:latin typeface="Arial"/>
                <a:ea typeface="Arial"/>
                <a:cs typeface="Arial"/>
                <a:sym typeface="Arial"/>
              </a:rPr>
              <a:t>Educatori (Workshop di sviluppo professionale)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Durata:</a:t>
            </a:r>
            <a:r>
              <a:rPr lang="en-US" sz="1200">
                <a:solidFill>
                  <a:schemeClr val="dk1"/>
                </a:solidFill>
                <a:latin typeface="Arial"/>
                <a:ea typeface="Arial"/>
                <a:cs typeface="Arial"/>
                <a:sym typeface="Arial"/>
              </a:rPr>
              <a:t> 45 minuti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Obiettivo:</a:t>
            </a:r>
            <a:endParaRPr b="1"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Gli insegnanti esplorano le modalità di raccolta dei dati personali sulle diverse piattaforme.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Identificare le implicazioni a lungo termine delle impronte digitali.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Mettono in pratica tecniche per insegnare agli studenti a gestire in modo responsabile la propria identità digitale.</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Materiali e strumenti:</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Proiettore o schermo con accesso a Internet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Accesso a strumenti di analisi delle impronte digitali online (ad es. </a:t>
            </a:r>
            <a:r>
              <a:rPr lang="en-US" sz="1200" u="sng">
                <a:solidFill>
                  <a:srgbClr val="1155CC"/>
                </a:solidFill>
                <a:latin typeface="Arial"/>
                <a:ea typeface="Arial"/>
                <a:cs typeface="Arial"/>
                <a:sym typeface="Arial"/>
                <a:hlinkClick r:id="rId2">
                  <a:extLst>
                    <a:ext uri="{A12FA001-AC4F-418D-AE19-62706E023703}">
                      <ahyp:hlinkClr val="tx"/>
                    </a:ext>
                  </a:extLst>
                </a:hlinkClick>
              </a:rPr>
              <a:t>Trace My Shadow</a:t>
            </a:r>
            <a:r>
              <a:rPr lang="en-US" sz="1200">
                <a:solidFill>
                  <a:schemeClr val="dk1"/>
                </a:solidFill>
                <a:latin typeface="Arial"/>
                <a:ea typeface="Arial"/>
                <a:cs typeface="Arial"/>
                <a:sym typeface="Arial"/>
              </a:rPr>
              <a:t>, </a:t>
            </a:r>
            <a:r>
              <a:rPr lang="en-US" sz="1200" u="sng">
                <a:solidFill>
                  <a:srgbClr val="1155CC"/>
                </a:solidFill>
                <a:latin typeface="Arial"/>
                <a:ea typeface="Arial"/>
                <a:cs typeface="Arial"/>
                <a:sym typeface="Arial"/>
                <a:hlinkClick r:id="rId3">
                  <a:extLst>
                    <a:ext uri="{A12FA001-AC4F-418D-AE19-62706E023703}">
                      <ahyp:hlinkClr val="tx"/>
                    </a:ext>
                  </a:extLst>
                </a:hlinkClick>
              </a:rPr>
              <a:t>Google Activity</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Carta millimetrata / post-it / pennarelli / Padlet, Miro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4">
                  <a:extLst>
                    <a:ext uri="{A12FA001-AC4F-418D-AE19-62706E023703}">
                      <ahyp:hlinkClr val="tx"/>
                    </a:ext>
                  </a:extLst>
                </a:hlinkClick>
              </a:rPr>
              <a:t>IV.5.Footprint_Check_Student_Exercise.docx </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5">
                  <a:extLst>
                    <a:ext uri="{A12FA001-AC4F-418D-AE19-62706E023703}">
                      <ahyp:hlinkClr val="tx"/>
                    </a:ext>
                  </a:extLst>
                </a:hlinkClick>
              </a:rPr>
              <a:t>IV.5.Footprint_Mapping_Template.docx</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Strumento interattivo (10 min)</a:t>
            </a:r>
            <a:r>
              <a:rPr lang="en-US" sz="1200">
                <a:solidFill>
                  <a:schemeClr val="dk1"/>
                </a:solidFill>
                <a:latin typeface="Arial"/>
                <a:ea typeface="Arial"/>
                <a:cs typeface="Arial"/>
                <a:sym typeface="Arial"/>
              </a:rPr>
              <a:t>: visitare</a:t>
            </a:r>
            <a:r>
              <a:rPr lang="en-US" sz="1200" u="sng">
                <a:solidFill>
                  <a:srgbClr val="1155CC"/>
                </a:solidFill>
                <a:latin typeface="Arial"/>
                <a:ea typeface="Arial"/>
                <a:cs typeface="Arial"/>
                <a:sym typeface="Arial"/>
                <a:hlinkClick r:id="rId6">
                  <a:extLst>
                    <a:ext uri="{A12FA001-AC4F-418D-AE19-62706E023703}">
                      <ahyp:hlinkClr val="tx"/>
                    </a:ext>
                  </a:extLst>
                </a:hlinkClick>
              </a:rPr>
              <a:t> https://www.digitalfootprintcheck.com </a:t>
            </a:r>
            <a:r>
              <a:rPr lang="en-US" sz="1200">
                <a:solidFill>
                  <a:schemeClr val="dk1"/>
                </a:solidFill>
                <a:latin typeface="Arial"/>
                <a:ea typeface="Arial"/>
                <a:cs typeface="Arial"/>
                <a:sym typeface="Arial"/>
              </a:rPr>
              <a:t>(sito demo)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Simulazione di gruppo (10 min)</a:t>
            </a:r>
            <a:r>
              <a:rPr lang="en-US" sz="1200">
                <a:solidFill>
                  <a:schemeClr val="dk1"/>
                </a:solidFill>
                <a:latin typeface="Arial"/>
                <a:ea typeface="Arial"/>
                <a:cs typeface="Arial"/>
                <a:sym typeface="Arial"/>
              </a:rPr>
              <a:t>: creare un personaggio immaginario e tracciare la sua impronta digitale nell'arco di una settimana.</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Discussione (5 min)</a:t>
            </a:r>
            <a:r>
              <a:rPr lang="en-US" sz="1200">
                <a:solidFill>
                  <a:schemeClr val="dk1"/>
                </a:solidFill>
                <a:latin typeface="Arial"/>
                <a:ea typeface="Arial"/>
                <a:cs typeface="Arial"/>
                <a:sym typeface="Arial"/>
              </a:rPr>
              <a:t>: in che modo gli studenti possono proteggere la propria identità?</a:t>
            </a:r>
            <a:endParaRPr i="1"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Svolgimento delle attività:</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Fase                Tempo        Attività</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1. Introduzione        10 min    Rompighiaccio: "Qual è l'ultima traccia digitale che hai lasciato?" Discussione: Che cos'è un'impronta digitale? Tracce di dati visibili e invisibili.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2. Mappatura personale    10 min    A coppie, gli insegnanti elencano tutte le piattaforme/i servizi che utilizzano. Utilizzando il modello di mappatura dell'impronta digitale, scrivono quali dati ritengono che ciascuno di essi raccolga.</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3. Presentazione dello strumento        10 min    Piccoli gruppi provano Trace My Shadow o controllano la loro attività su Google. Aggiungono sorprese o nuove scoperte alla loro mappa.</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4. Simulazione della catena di dati    10 min    Ogni gruppo riceve uno scenario (ad esempio, condivisione della posizione, registrazione a un'app di quiz). Tracciano il percorso che i dati potrebbero seguire tra le piattaforme/aziende.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5. Brainstorming sulle strategie    10 min    Discutete le strategie da insegnare agli studenti: impostazioni sulla privacy, limitazione della condivisione eccessiva, riflessione digitale.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6. Riepilogo e impegni 10 min    Condividete un'abitudine digitale che ogni insegnante cambierà o modellerà in classe. Distribuite il foglio informativo Footprint Check da adattare agli studenti.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Suggerimenti per la discussione:</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"Quanto controllo abbiamo sulla nostra impronta digitale?"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"Quali tracce di dati sono intenzionali e quali passive?"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"Come lo spieghereste a dei bambini di 10 anni? E agli adolescenti?"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"Dovremmo mai 'spaventare' gli studenti riguardo alla loro impronta digitale o semplicemente responsabilizzarli?"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 di valutazione per la partecipazione degli insegnanti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            1 – Emergente                3 – In fase di sviluppo                    5 – Competente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Consapevolezza dell'impronta ecologica    Elenca pochi dati o dati vaghi    Identifica diversi dati specifici della piattaforma    Mappatura completa e riflessiva con approfondimenti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Esplorazione degli strumenti        Impegno minimo con gli strumenti    Utilizza gli strumenti, annota i dati chiave                Esplorazione approfondita, confronta gli strumenti, condivide scoperte sorprendenti</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Applicazione dello scenario    Trascura alcune fasi del percorso dei dati    Identifica il flusso di dati di base                Mappa chiaramente le implicazioni della catena di dati complessa</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Collaborazione            Contributo o coinvolgimento limitati    Contribuisce con idee, partecipa alla discussione    Facilita la discussione, aiuta gli altri a riflettere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9" name="Google Shape;719;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6. La rete della disinformazione</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Obiettivo:</a:t>
            </a:r>
            <a:endParaRPr b="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Simulare come si diffonde la disinformazione e scoprire come un'azione coordinata tra scuole, genitori, media locali e partner della comunità possa rallentarne o arrestarne la diffusione.</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Durata:</a:t>
            </a:r>
            <a:r>
              <a:rPr lang="en-US" sz="1200">
                <a:solidFill>
                  <a:schemeClr val="dk1"/>
                </a:solidFill>
                <a:latin typeface="Arial"/>
                <a:ea typeface="Arial"/>
                <a:cs typeface="Arial"/>
                <a:sym typeface="Arial"/>
              </a:rPr>
              <a:t> 45 minuti</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Materiali necessari:</a:t>
            </a:r>
            <a:endParaRPr sz="1200">
              <a:solidFill>
                <a:schemeClr val="dk1"/>
              </a:solidFill>
              <a:latin typeface="Arial"/>
              <a:ea typeface="Arial"/>
              <a:cs typeface="Arial"/>
              <a:sym typeface="Arial"/>
            </a:endParaRPr>
          </a:p>
          <a:p>
            <a:pPr indent="-304800" lvl="0" marL="457200" rtl="0" algn="l">
              <a:lnSpc>
                <a:spcPct val="100000"/>
              </a:lnSpc>
              <a:spcBef>
                <a:spcPts val="14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Schede o foglietti di carta</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Pennarelli o penne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Filato o spago (per la simulazione della rete)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Lavagna a fogli mobili o lavagna bianca</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Istruzioni dettagliate:</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1. Introduzione (5 minuti):</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Presentare brevemente uno </a:t>
            </a:r>
            <a:r>
              <a:rPr i="1" lang="en-US" sz="1200">
                <a:solidFill>
                  <a:schemeClr val="dk1"/>
                </a:solidFill>
                <a:latin typeface="Arial"/>
                <a:ea typeface="Arial"/>
                <a:cs typeface="Arial"/>
                <a:sym typeface="Arial"/>
              </a:rPr>
              <a:t>scenario fittizio di disinformazione</a:t>
            </a:r>
            <a:r>
              <a:rPr lang="en-US" sz="1200">
                <a:solidFill>
                  <a:schemeClr val="dk1"/>
                </a:solidFill>
                <a:latin typeface="Arial"/>
                <a:ea typeface="Arial"/>
                <a:cs typeface="Arial"/>
                <a:sym typeface="Arial"/>
              </a:rPr>
              <a:t>. Esempio:</a:t>
            </a:r>
            <a:endParaRPr sz="1200">
              <a:solidFill>
                <a:schemeClr val="dk1"/>
              </a:solidFill>
              <a:latin typeface="Arial"/>
              <a:ea typeface="Arial"/>
              <a:cs typeface="Arial"/>
              <a:sym typeface="Arial"/>
            </a:endParaRPr>
          </a:p>
          <a:p>
            <a:pPr indent="0" lvl="0" marL="139700" rtl="0" algn="l">
              <a:lnSpc>
                <a:spcPct val="115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Online è circolata la voce che la tua scuola stia installando telecamere nascoste negli armadietti degli studenti. La notizia è stata condivisa nei gruppi WhatsApp dei genitori e su un blog locale.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Spiega che i e le partecipanti interpreteranno diversi ruoli in una comunità simulata colpita dalla voce.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2. Assegnazione dei ruoli (5 minuti):</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Assegnate in modo casuale i ruoli ai partecipanti, ad esempio:</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Insegnante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Dirigente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Genitore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Studente/Studentessa</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Giornalista locale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Responsabile IT e digitalizzazione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Attivista della comunità</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Membro del consiglio scolastico</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Consegnate a ciascun partecipante un biglietto con il proprio ruolo e alcune informazioni di base (ad esempio, "Hai appena sentito la voce da un genitore").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b="1" lang="en-US" sz="1200">
                <a:solidFill>
                  <a:schemeClr val="dk1"/>
                </a:solidFill>
                <a:latin typeface="Arial"/>
                <a:ea typeface="Arial"/>
                <a:cs typeface="Arial"/>
                <a:sym typeface="Arial"/>
              </a:rPr>
              <a:t>3. Simulazione: diffondere la voce (10 minuti):</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lang="en-US" sz="1200">
                <a:solidFill>
                  <a:schemeClr val="dk1"/>
                </a:solidFill>
                <a:latin typeface="Arial"/>
                <a:ea typeface="Arial"/>
                <a:cs typeface="Arial"/>
                <a:sym typeface="Arial"/>
              </a:rPr>
              <a:t>Utilizza del filo per rappresentare visivamente il flusso di informazioni: ogni partecipante che sente la voce passa il filo alla persona successiva a cui la racconta. In breve tempo si forma una rete.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Fermatevi quando la voce si è diffusa in modo significativo. Chiedete:</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"Come si sarebbe potuto fermare prima?"</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"Chi avrebbe potuto intervenire?"</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"Quali erano i punti di fiducia o di autorità?"</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b="1" lang="en-US" sz="1200">
                <a:solidFill>
                  <a:schemeClr val="dk1"/>
                </a:solidFill>
                <a:latin typeface="Arial"/>
                <a:ea typeface="Arial"/>
                <a:cs typeface="Arial"/>
                <a:sym typeface="Arial"/>
              </a:rPr>
              <a:t>4. Riflessione di gruppo e debriefing (15 minuti):</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lang="en-US" sz="1200">
                <a:solidFill>
                  <a:schemeClr val="dk1"/>
                </a:solidFill>
                <a:latin typeface="Arial"/>
                <a:ea typeface="Arial"/>
                <a:cs typeface="Arial"/>
                <a:sym typeface="Arial"/>
              </a:rPr>
              <a:t>Come gruppo, rispondete:</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Quali </a:t>
            </a:r>
            <a:r>
              <a:rPr i="1" lang="en-US" sz="1200">
                <a:solidFill>
                  <a:schemeClr val="dk1"/>
                </a:solidFill>
                <a:latin typeface="Arial"/>
                <a:ea typeface="Arial"/>
                <a:cs typeface="Arial"/>
                <a:sym typeface="Arial"/>
              </a:rPr>
              <a:t>sistemi </a:t>
            </a:r>
            <a:r>
              <a:rPr lang="en-US" sz="1200">
                <a:solidFill>
                  <a:schemeClr val="dk1"/>
                </a:solidFill>
                <a:latin typeface="Arial"/>
                <a:ea typeface="Arial"/>
                <a:cs typeface="Arial"/>
                <a:sym typeface="Arial"/>
              </a:rPr>
              <a:t>(ad esempio, alfabetizzazione mediatica, comunicazione scuola-genitori) avrebbero potuto essere d'aiuto?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In che modo migliori relazioni con la comunità (ad esempio, media locali, associazioni genitori-insegnanti, centri giovanili) potrebbero ridurre i danni?</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Qual è il ruolo della scuola </a:t>
            </a:r>
            <a:r>
              <a:rPr i="1" lang="en-US" sz="1200">
                <a:solidFill>
                  <a:schemeClr val="dk1"/>
                </a:solidFill>
                <a:latin typeface="Arial"/>
                <a:ea typeface="Arial"/>
                <a:cs typeface="Arial"/>
                <a:sym typeface="Arial"/>
              </a:rPr>
              <a:t>al di là dell'aula </a:t>
            </a:r>
            <a:r>
              <a:rPr lang="en-US" sz="1200">
                <a:solidFill>
                  <a:schemeClr val="dk1"/>
                </a:solidFill>
                <a:latin typeface="Arial"/>
                <a:ea typeface="Arial"/>
                <a:cs typeface="Arial"/>
                <a:sym typeface="Arial"/>
              </a:rPr>
              <a:t>nella lotta alla disinformazione?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Scrivi le tue riflessioni alla lavagna. Identifica 3-4 </a:t>
            </a:r>
            <a:r>
              <a:rPr b="1" lang="en-US" sz="1200">
                <a:solidFill>
                  <a:schemeClr val="dk1"/>
                </a:solidFill>
                <a:latin typeface="Arial"/>
                <a:ea typeface="Arial"/>
                <a:cs typeface="Arial"/>
                <a:sym typeface="Arial"/>
              </a:rPr>
              <a:t>azioni strategiche che </a:t>
            </a:r>
            <a:r>
              <a:rPr lang="en-US" sz="1200">
                <a:solidFill>
                  <a:schemeClr val="dk1"/>
                </a:solidFill>
                <a:latin typeface="Arial"/>
                <a:ea typeface="Arial"/>
                <a:cs typeface="Arial"/>
                <a:sym typeface="Arial"/>
              </a:rPr>
              <a:t>le scuole possono intraprendere per costruire partnership più solide con la comunità.</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Rubrica sulla collaborazione tra insegnanti e la risposta alla disinformazione</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Rubrica sulla collaborazione tra insegnanti e risposta alla disinformazione</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Criteri                    Eccellente (4)            Buono (3)        Soddisfacente (2)        Da migliorare (1)</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Comprensione della disinformazione Dimostra una comprensione approfondita dei tipi, delle fonti e degli impatti della disinformazione. Comprende la maggior parte delle forme di disinformazione e le implicazioni generali. Mostra una consapevolezza di base, ma persistono alcune idee errate. Manca di una comprensione chiara o confonde termini come disinformazione, disinformazione e malinformazione.</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Coinvolgimento della comunità            Collabora in modo proattivo con i genitori, i media locali e le ONG; avvia progetti comunitari.    Partecipa alle attività pianificate dalla scuola e dalla comunità e incoraggia la collaborazione.    Supporta la collaborazione quando guidato, ma non prende iniziative.    Evita o trascura la collaborazione con la comunità.</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Integrazione in classe    Integra perfettamente l'alfabetizzazione digitale/mediatica nelle lezioni con rilevanza nel mondo reale.    Integra occasionalmente l'alfabetizzazione mediatica o la consapevolezza della disinformazione nell'insegnamento.    Raramente collega il programma di studi alla disinformazione o ai rischi digitali.    Nessuna prova di integrazione.</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Uso della politica scolastica    Modella o promuove attivamente politiche e linee guida per rispondere alla disinformazione.    Comprende e aderisce alla politica scolastica e alle aspettative di comportamento digitale.    È consapevole della politica scolastica, ma la applica in modo incoerente.    Non è a conoscenza o ignora le politiche relative alla disinformazione.</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Collaborazione con i colleghi    Guida o fa da mentore al personale nelle iniziative di alfabetizzazione digitale basate sulla comunità.    Collabora con i colleghi nella formazione o nei workshop.    Partecipa occasionalmente a iniziative congiunte.    Lavora in modo isolato senza collaborare con i colleghi.</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Modello di comportamento digitale etico Modella costantemente un comportamento etico e insegna tecniche di verifica. Dimostra spesso un uso responsabile degli strumenti digitali. Dimostra un comportamento etico, ma non lo sottolinea nell'insegnamento. Dimostra o discute raramente l'etica digitale.</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Guida alla valutazione:</a:t>
            </a:r>
            <a:endParaRPr b="1" sz="1200">
              <a:solidFill>
                <a:schemeClr val="dk1"/>
              </a:solidFill>
              <a:latin typeface="Arial"/>
              <a:ea typeface="Arial"/>
              <a:cs typeface="Arial"/>
              <a:sym typeface="Arial"/>
            </a:endParaRPr>
          </a:p>
          <a:p>
            <a:pPr indent="-304800" lvl="0" marL="457200" rtl="0" algn="l">
              <a:lnSpc>
                <a:spcPct val="100000"/>
              </a:lnSpc>
              <a:spcBef>
                <a:spcPts val="140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21-24</a:t>
            </a:r>
            <a:r>
              <a:rPr lang="en-US" sz="1200">
                <a:solidFill>
                  <a:schemeClr val="dk1"/>
                </a:solidFill>
                <a:latin typeface="Arial"/>
                <a:ea typeface="Arial"/>
                <a:cs typeface="Arial"/>
                <a:sym typeface="Arial"/>
              </a:rPr>
              <a:t>: Esemplare – L'insegnante è un leader nella lotta alla disinformazione attraverso la collaborazione tra scuola e comunità.</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16-20</a:t>
            </a:r>
            <a:r>
              <a:rPr lang="en-US" sz="1200">
                <a:solidFill>
                  <a:schemeClr val="dk1"/>
                </a:solidFill>
                <a:latin typeface="Arial"/>
                <a:ea typeface="Arial"/>
                <a:cs typeface="Arial"/>
                <a:sym typeface="Arial"/>
              </a:rPr>
              <a:t>: Competente – L'insegnante applica le conoscenze e promuove pratiche responsabili con moderata iniziativa.</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10-15</a:t>
            </a:r>
            <a:r>
              <a:rPr lang="en-US" sz="1200">
                <a:solidFill>
                  <a:schemeClr val="dk1"/>
                </a:solidFill>
                <a:latin typeface="Arial"/>
                <a:ea typeface="Arial"/>
                <a:cs typeface="Arial"/>
                <a:sym typeface="Arial"/>
              </a:rPr>
              <a:t>: In fase di sviluppo – L'insegnante mostra un certo impegno, ma ha bisogno di sostegno per approfondire la comprensione e la collaborazione.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Meno di 10</a:t>
            </a:r>
            <a:r>
              <a:rPr lang="en-US" sz="1200">
                <a:solidFill>
                  <a:schemeClr val="dk1"/>
                </a:solidFill>
                <a:latin typeface="Arial"/>
                <a:ea typeface="Arial"/>
                <a:cs typeface="Arial"/>
                <a:sym typeface="Arial"/>
              </a:rPr>
              <a:t>: Iniziale – L'insegnante necessita di un significativo sviluppo sia nella comprensione che nella pratica.</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Conclusione:</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lang="en-US" sz="1200">
                <a:solidFill>
                  <a:schemeClr val="dk1"/>
                </a:solidFill>
                <a:latin typeface="Arial"/>
                <a:ea typeface="Arial"/>
                <a:cs typeface="Arial"/>
                <a:sym typeface="Arial"/>
              </a:rPr>
              <a:t>Concludi sottolineando:</a:t>
            </a:r>
            <a:endParaRPr sz="1200">
              <a:solidFill>
                <a:schemeClr val="dk1"/>
              </a:solidFill>
              <a:latin typeface="Arial"/>
              <a:ea typeface="Arial"/>
              <a:cs typeface="Arial"/>
              <a:sym typeface="Arial"/>
            </a:endParaRPr>
          </a:p>
          <a:p>
            <a:pPr indent="0" lvl="0" marL="139700" rtl="0" algn="l">
              <a:lnSpc>
                <a:spcPct val="115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"Combattere la disinformazione non significa solo individuare le falsità, ma anche costruire fiducia e comunicazione chiara. La collaborazione tra le scuole e la comunità trasforma una voce in un'occasione di insegnamento invece che in un rischio di crisi".</a:t>
            </a:r>
            <a:endParaRPr b="1" sz="1200">
              <a:solidFill>
                <a:schemeClr val="dk1"/>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4" name="Shape 734"/>
        <p:cNvGrpSpPr/>
        <p:nvPr/>
      </p:nvGrpSpPr>
      <p:grpSpPr>
        <a:xfrm>
          <a:off x="0" y="0"/>
          <a:ext cx="0" cy="0"/>
          <a:chOff x="0" y="0"/>
          <a:chExt cx="0" cy="0"/>
        </a:xfrm>
      </p:grpSpPr>
      <p:sp>
        <p:nvSpPr>
          <p:cNvPr id="735" name="Google Shape;735;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a:p>
          <a:p>
            <a:pPr indent="0" lvl="0" marL="0" rtl="0" algn="l">
              <a:lnSpc>
                <a:spcPct val="100000"/>
              </a:lnSpc>
              <a:spcBef>
                <a:spcPts val="0"/>
              </a:spcBef>
              <a:spcAft>
                <a:spcPts val="0"/>
              </a:spcAft>
              <a:buSzPts val="1100"/>
              <a:buNone/>
            </a:pPr>
            <a:r>
              <a:t/>
            </a:r>
            <a:endParaRPr/>
          </a:p>
        </p:txBody>
      </p:sp>
      <p:sp>
        <p:nvSpPr>
          <p:cNvPr id="736" name="Google Shape;736;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2" name="Google Shape;142;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4" name="Google Shape;754;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US"/>
              <a:t>Nel caso in cui non tutte le espressioni chiave siano familiari a tutti, è opportuno discuterne per favorirne la comprensione.</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 name="Shape 769"/>
        <p:cNvGrpSpPr/>
        <p:nvPr/>
      </p:nvGrpSpPr>
      <p:grpSpPr>
        <a:xfrm>
          <a:off x="0" y="0"/>
          <a:ext cx="0" cy="0"/>
          <a:chOff x="0" y="0"/>
          <a:chExt cx="0" cy="0"/>
        </a:xfrm>
      </p:grpSpPr>
      <p:sp>
        <p:nvSpPr>
          <p:cNvPr id="770" name="Google Shape;770;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Si potrebbe dedicare più tempo ai test.</a:t>
            </a:r>
            <a:endParaRPr/>
          </a:p>
        </p:txBody>
      </p:sp>
      <p:sp>
        <p:nvSpPr>
          <p:cNvPr id="771" name="Google Shape;771;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5" name="Shape 795"/>
        <p:cNvGrpSpPr/>
        <p:nvPr/>
      </p:nvGrpSpPr>
      <p:grpSpPr>
        <a:xfrm>
          <a:off x="0" y="0"/>
          <a:ext cx="0" cy="0"/>
          <a:chOff x="0" y="0"/>
          <a:chExt cx="0" cy="0"/>
        </a:xfrm>
      </p:grpSpPr>
      <p:sp>
        <p:nvSpPr>
          <p:cNvPr id="796" name="Google Shape;796;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sz="2000">
                <a:solidFill>
                  <a:schemeClr val="accent3"/>
                </a:solidFill>
              </a:rPr>
              <a:t>È possibile ottenere 20 punti partecipando attivamente.</a:t>
            </a:r>
            <a:endParaRPr i="1" sz="2000">
              <a:solidFill>
                <a:schemeClr val="accent3"/>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i="1" lang="en-US" sz="2000">
                <a:solidFill>
                  <a:schemeClr val="accent3"/>
                </a:solidFill>
                <a:latin typeface="Arial"/>
                <a:ea typeface="Arial"/>
                <a:cs typeface="Arial"/>
                <a:sym typeface="Arial"/>
              </a:rPr>
              <a:t>Compito a casa: Leggi il file: </a:t>
            </a:r>
            <a:r>
              <a:rPr b="1" lang="en-US" sz="2000" u="sng">
                <a:solidFill>
                  <a:schemeClr val="accent3"/>
                </a:solidFill>
                <a:latin typeface="Arial"/>
                <a:ea typeface="Arial"/>
                <a:cs typeface="Arial"/>
                <a:sym typeface="Arial"/>
                <a:hlinkClick r:id="rId2">
                  <a:extLst>
                    <a:ext uri="{A12FA001-AC4F-418D-AE19-62706E023703}">
                      <ahyp:hlinkClr val="tx"/>
                    </a:ext>
                  </a:extLst>
                </a:hlinkClick>
              </a:rPr>
              <a:t>FurtherAgeAppropriateActivities.pdf </a:t>
            </a:r>
            <a:r>
              <a:rPr i="1" lang="en-US" sz="2000">
                <a:solidFill>
                  <a:schemeClr val="accent3"/>
                </a:solidFill>
                <a:latin typeface="Arial"/>
                <a:ea typeface="Arial"/>
                <a:cs typeface="Arial"/>
                <a:sym typeface="Arial"/>
              </a:rPr>
              <a:t>e scrivi una pagina che descriva la situazione problematica e il contesto della tua classe e definisci un'attività che meglio si adatta alla classe come soluzione per la loro età. Invia il file in formato Word</a:t>
            </a:r>
            <a:r>
              <a:rPr i="1" lang="en-US" sz="2000">
                <a:solidFill>
                  <a:schemeClr val="dk1"/>
                </a:solidFill>
                <a:latin typeface="Arial"/>
                <a:ea typeface="Arial"/>
                <a:cs typeface="Arial"/>
                <a:sym typeface="Arial"/>
              </a:rPr>
              <a:t>.</a:t>
            </a:r>
            <a:endParaRPr sz="1900"/>
          </a:p>
        </p:txBody>
      </p:sp>
      <p:sp>
        <p:nvSpPr>
          <p:cNvPr id="797" name="Google Shape;797;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2000">
                <a:solidFill>
                  <a:schemeClr val="accent3"/>
                </a:solidFill>
              </a:rPr>
              <a:t>È possibile ottenere un totale di 100 punti.</a:t>
            </a:r>
            <a:endParaRPr sz="1700">
              <a:solidFill>
                <a:schemeClr val="accent3"/>
              </a:solidFill>
            </a:endParaRPr>
          </a:p>
        </p:txBody>
      </p:sp>
      <p:sp>
        <p:nvSpPr>
          <p:cNvPr id="815" name="Google Shape;815;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b00194a890_0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8" name="Google Shape;158;g3b00194a890_0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sz="2000">
                <a:solidFill>
                  <a:schemeClr val="accent3"/>
                </a:solidFill>
              </a:rPr>
              <a:t>Nel caso delle </a:t>
            </a:r>
            <a:r>
              <a:rPr b="1" lang="en-US" sz="2000">
                <a:solidFill>
                  <a:schemeClr val="accent3"/>
                </a:solidFill>
              </a:rPr>
              <a:t>microcredenziali: è necessario superare l'80% del test prima dell'inizio del corso per poterlo saltare e ottenere comunque le credenziali.</a:t>
            </a:r>
            <a:endParaRPr b="1" sz="2000">
              <a:solidFill>
                <a:schemeClr val="accent3"/>
              </a:solidFill>
            </a:endParaRPr>
          </a:p>
          <a:p>
            <a:pPr indent="0" lvl="0" marL="0" rtl="0" algn="l">
              <a:lnSpc>
                <a:spcPct val="100000"/>
              </a:lnSpc>
              <a:spcBef>
                <a:spcPts val="0"/>
              </a:spcBef>
              <a:spcAft>
                <a:spcPts val="0"/>
              </a:spcAft>
              <a:buClr>
                <a:schemeClr val="dk1"/>
              </a:buClr>
              <a:buSzPts val="1100"/>
              <a:buFont typeface="Arial"/>
              <a:buNone/>
            </a:pPr>
            <a:r>
              <a:rPr b="1" lang="en-US" sz="2000" u="sng">
                <a:solidFill>
                  <a:schemeClr val="accent3"/>
                </a:solidFill>
                <a:hlinkClick r:id="rId2">
                  <a:extLst>
                    <a:ext uri="{A12FA001-AC4F-418D-AE19-62706E023703}">
                      <ahyp:hlinkClr val="tx"/>
                    </a:ext>
                  </a:extLst>
                </a:hlinkClick>
              </a:rPr>
              <a:t>Microcredenziale PRE-TEST4Teachers.doc</a:t>
            </a:r>
            <a:endParaRPr sz="2000">
              <a:solidFill>
                <a:schemeClr val="accent3"/>
              </a:solidFill>
            </a:endParaRPr>
          </a:p>
        </p:txBody>
      </p:sp>
      <p:sp>
        <p:nvSpPr>
          <p:cNvPr id="174" name="Google Shape;174;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2000">
                <a:solidFill>
                  <a:schemeClr val="accent3"/>
                </a:solidFill>
              </a:rPr>
              <a:t>È possibile ottenere 5 punti compilando l'autovalutazione.</a:t>
            </a:r>
            <a:endParaRPr sz="1700">
              <a:solidFill>
                <a:schemeClr val="accent3"/>
              </a:solidFill>
            </a:endParaRPr>
          </a:p>
        </p:txBody>
      </p:sp>
      <p:sp>
        <p:nvSpPr>
          <p:cNvPr id="192" name="Google Shape;192;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sz="2000">
                <a:solidFill>
                  <a:schemeClr val="accent3"/>
                </a:solidFill>
              </a:rPr>
              <a:t>Nel caso di corsi asincroni è possibile ottenere 5 punti partecipando attivamente.</a:t>
            </a:r>
            <a:endParaRPr b="1" sz="2000">
              <a:solidFill>
                <a:schemeClr val="accent3"/>
              </a:solidFill>
            </a:endParaRPr>
          </a:p>
          <a:p>
            <a:pPr indent="0" lvl="0" marL="0" rtl="0" algn="l">
              <a:lnSpc>
                <a:spcPct val="100000"/>
              </a:lnSpc>
              <a:spcBef>
                <a:spcPts val="0"/>
              </a:spcBef>
              <a:spcAft>
                <a:spcPts val="0"/>
              </a:spcAft>
              <a:buSzPts val="1100"/>
              <a:buNone/>
            </a:pPr>
            <a:r>
              <a:rPr b="1" lang="en-US" sz="2000">
                <a:solidFill>
                  <a:schemeClr val="accent3"/>
                </a:solidFill>
              </a:rPr>
              <a:t>DISCUSSIONE: </a:t>
            </a:r>
            <a:r>
              <a:rPr lang="en-US" sz="2000">
                <a:solidFill>
                  <a:schemeClr val="accent3"/>
                </a:solidFill>
              </a:rPr>
              <a:t>"Quale ti ha sorpreso di più nel test?"</a:t>
            </a:r>
            <a:endParaRPr sz="2000">
              <a:solidFill>
                <a:schemeClr val="accent3"/>
              </a:solidFill>
            </a:endParaRPr>
          </a:p>
        </p:txBody>
      </p:sp>
      <p:sp>
        <p:nvSpPr>
          <p:cNvPr id="211" name="Google Shape;211;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b="0" i="0" sz="1100" u="none" cap="none" strike="noStrike">
              <a:solidFill>
                <a:schemeClr val="accent3"/>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Attività dell'insegnante</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Fornire esempi per ciascuna di esse.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Discussione di gruppo: "Ti è mai capitato di essere stato fuorviato da una notizia online?"</a:t>
            </a:r>
            <a:endParaRPr/>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Tipi moderni</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Deepfake (immagini/video generati dall'intelligenza artificiale)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Troll farm e campagne coordinate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Account social media falsi e bot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Testi sintetici (articoli/commenti generati dall'intelligenza artificiale)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Disinformazione sul vaccino contro il COVID-19</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Truffe finanziarie che utilizzano voci generate dall'intelligenza artificiale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Interferenze elettorali tramite i social media</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227" name="Google Shape;227;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image" Target="../media/image12.png"/><Relationship Id="rId5" Type="http://schemas.openxmlformats.org/officeDocument/2006/relationships/image" Target="../media/image11.png"/><Relationship Id="rId6" Type="http://schemas.openxmlformats.org/officeDocument/2006/relationships/image" Target="../media/image18.png"/><Relationship Id="rId7" Type="http://schemas.openxmlformats.org/officeDocument/2006/relationships/image" Target="../media/image22.png"/><Relationship Id="rId8"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s://www.detecting-ai.com/" TargetMode="External"/><Relationship Id="rId4" Type="http://schemas.openxmlformats.org/officeDocument/2006/relationships/hyperlink" Target="https://www.originality.ai/"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image" Target="../media/image3.png"/><Relationship Id="rId8" Type="http://schemas.openxmlformats.org/officeDocument/2006/relationships/image" Target="../media/image2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png"/><Relationship Id="rId4" Type="http://schemas.openxmlformats.org/officeDocument/2006/relationships/image" Target="../media/image3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png"/><Relationship Id="rId4" Type="http://schemas.openxmlformats.org/officeDocument/2006/relationships/image" Target="../media/image2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png"/><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png"/><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png"/><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pn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pn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png"/><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png"/><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png"/><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11" Type="http://schemas.openxmlformats.org/officeDocument/2006/relationships/hyperlink" Target="https://thehive.ai/deepfake-detection" TargetMode="External"/><Relationship Id="rId10" Type="http://schemas.openxmlformats.org/officeDocument/2006/relationships/hyperlink" Target="https://newslit.org/" TargetMode="External"/><Relationship Id="rId13" Type="http://schemas.openxmlformats.org/officeDocument/2006/relationships/image" Target="../media/image33.jpg"/><Relationship Id="rId12" Type="http://schemas.openxmlformats.org/officeDocument/2006/relationships/hyperlink" Target="https://www.sensity.ai/" TargetMode="External"/><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png"/><Relationship Id="rId4" Type="http://schemas.openxmlformats.org/officeDocument/2006/relationships/hyperlink" Target="https://www.factcheck.org/" TargetMode="External"/><Relationship Id="rId9" Type="http://schemas.openxmlformats.org/officeDocument/2006/relationships/hyperlink" Target="https://www.poynter.org/mediawise/" TargetMode="External"/><Relationship Id="rId15" Type="http://schemas.openxmlformats.org/officeDocument/2006/relationships/hyperlink" Target="https://detecting-ai.com/" TargetMode="External"/><Relationship Id="rId14"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7" Type="http://schemas.openxmlformats.org/officeDocument/2006/relationships/image" Target="../media/image40.gif"/><Relationship Id="rId16" Type="http://schemas.openxmlformats.org/officeDocument/2006/relationships/hyperlink" Target="https://images.google.com/" TargetMode="External"/><Relationship Id="rId5" Type="http://schemas.openxmlformats.org/officeDocument/2006/relationships/hyperlink" Target="https://www.snopes.com/" TargetMode="External"/><Relationship Id="rId6" Type="http://schemas.openxmlformats.org/officeDocument/2006/relationships/hyperlink" Target="https://www.politifact.com/" TargetMode="External"/><Relationship Id="rId7" Type="http://schemas.openxmlformats.org/officeDocument/2006/relationships/hyperlink" Target="https://originality.ai/" TargetMode="External"/><Relationship Id="rId8" Type="http://schemas.openxmlformats.org/officeDocument/2006/relationships/image" Target="../media/image35.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hyperlink" Target="https://docs.google.com/document/d/1KYUlmg6wWho9rU4MO5jAhm-9kjr2dOX_/edit?usp=drive_link&amp;ouid=115439136638467000550&amp;rtpof=true&amp;sd=true"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9.png"/><Relationship Id="rId5"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1"/>
          <p:cNvGrpSpPr/>
          <p:nvPr/>
        </p:nvGrpSpPr>
        <p:grpSpPr>
          <a:xfrm>
            <a:off x="4039980" y="9219726"/>
            <a:ext cx="4764861" cy="861879"/>
            <a:chOff x="0" y="-47625"/>
            <a:chExt cx="1381800" cy="240312"/>
          </a:xfrm>
        </p:grpSpPr>
        <p:sp>
          <p:nvSpPr>
            <p:cNvPr id="85" name="Google Shape;85;p1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 name="Google Shape;86;p11"/>
            <p:cNvSpPr txBox="1"/>
            <p:nvPr/>
          </p:nvSpPr>
          <p:spPr>
            <a:xfrm>
              <a:off x="0" y="-47625"/>
              <a:ext cx="1381800" cy="240300"/>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7" name="Google Shape;87;p11"/>
          <p:cNvGrpSpPr/>
          <p:nvPr/>
        </p:nvGrpSpPr>
        <p:grpSpPr>
          <a:xfrm>
            <a:off x="8842655" y="9221169"/>
            <a:ext cx="3927506" cy="860838"/>
            <a:chOff x="0" y="-47625"/>
            <a:chExt cx="1063500" cy="233100"/>
          </a:xfrm>
        </p:grpSpPr>
        <p:sp>
          <p:nvSpPr>
            <p:cNvPr id="88" name="Google Shape;88;p1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 name="Google Shape;89;p11"/>
            <p:cNvSpPr txBox="1"/>
            <p:nvPr/>
          </p:nvSpPr>
          <p:spPr>
            <a:xfrm>
              <a:off x="0" y="-47625"/>
              <a:ext cx="1063500" cy="233100"/>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0" name="Google Shape;90;p11"/>
          <p:cNvSpPr/>
          <p:nvPr/>
        </p:nvSpPr>
        <p:spPr>
          <a:xfrm>
            <a:off x="0" y="9186896"/>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11"/>
          <p:cNvSpPr/>
          <p:nvPr/>
        </p:nvSpPr>
        <p:spPr>
          <a:xfrm>
            <a:off x="13152084" y="9398643"/>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4">
              <a:alphaModFix/>
            </a:blip>
            <a:stretch>
              <a:fillRect b="0" l="0" r="-1007"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 name="Google Shape;92;p11"/>
          <p:cNvSpPr txBox="1"/>
          <p:nvPr/>
        </p:nvSpPr>
        <p:spPr>
          <a:xfrm>
            <a:off x="4148308" y="9530216"/>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1 gennaio 2024-31 dicembre 2026</a:t>
            </a:r>
            <a:endParaRPr b="0" i="0" sz="1400" u="none" cap="none" strike="noStrike">
              <a:solidFill>
                <a:srgbClr val="000000"/>
              </a:solidFill>
              <a:latin typeface="Arial"/>
              <a:ea typeface="Arial"/>
              <a:cs typeface="Arial"/>
              <a:sym typeface="Arial"/>
            </a:endParaRPr>
          </a:p>
        </p:txBody>
      </p:sp>
      <p:sp>
        <p:nvSpPr>
          <p:cNvPr id="93" name="Google Shape;93;p11"/>
          <p:cNvSpPr txBox="1"/>
          <p:nvPr/>
        </p:nvSpPr>
        <p:spPr>
          <a:xfrm>
            <a:off x="9045476" y="9600933"/>
            <a:ext cx="3872700" cy="2775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1802" u="none" cap="none" strike="noStrike">
                <a:solidFill>
                  <a:srgbClr val="0C4DA2"/>
                </a:solidFill>
                <a:latin typeface="Bricolage Grotesque"/>
                <a:ea typeface="Bricolage Grotesque"/>
                <a:cs typeface="Bricolage Grotesque"/>
                <a:sym typeface="Bricolage Grotesque"/>
              </a:rPr>
              <a:t>Finanziamento: € 1 499 351,00 </a:t>
            </a:r>
            <a:endParaRPr b="0" i="0" sz="1000" u="none" cap="none" strike="noStrike">
              <a:solidFill>
                <a:srgbClr val="000000"/>
              </a:solidFill>
              <a:latin typeface="Arial"/>
              <a:ea typeface="Arial"/>
              <a:cs typeface="Arial"/>
              <a:sym typeface="Arial"/>
            </a:endParaRPr>
          </a:p>
        </p:txBody>
      </p:sp>
      <p:pic>
        <p:nvPicPr>
          <p:cNvPr id="94" name="Google Shape;94;p11"/>
          <p:cNvPicPr preferRelativeResize="0"/>
          <p:nvPr/>
        </p:nvPicPr>
        <p:blipFill rotWithShape="1">
          <a:blip r:embed="rId5">
            <a:alphaModFix/>
          </a:blip>
          <a:srcRect b="0" l="0" r="0" t="0"/>
          <a:stretch/>
        </p:blipFill>
        <p:spPr>
          <a:xfrm>
            <a:off x="0" y="5"/>
            <a:ext cx="3266025" cy="1307550"/>
          </a:xfrm>
          <a:prstGeom prst="rect">
            <a:avLst/>
          </a:prstGeom>
          <a:noFill/>
          <a:ln>
            <a:noFill/>
          </a:ln>
        </p:spPr>
      </p:pic>
      <p:pic>
        <p:nvPicPr>
          <p:cNvPr id="95" name="Google Shape;95;p11"/>
          <p:cNvPicPr preferRelativeResize="0"/>
          <p:nvPr/>
        </p:nvPicPr>
        <p:blipFill rotWithShape="1">
          <a:blip r:embed="rId6">
            <a:alphaModFix/>
          </a:blip>
          <a:srcRect b="0" l="0" r="0" t="0"/>
          <a:stretch/>
        </p:blipFill>
        <p:spPr>
          <a:xfrm>
            <a:off x="12266447" y="-260350"/>
            <a:ext cx="5002175" cy="6020277"/>
          </a:xfrm>
          <a:prstGeom prst="rect">
            <a:avLst/>
          </a:prstGeom>
          <a:noFill/>
          <a:ln>
            <a:noFill/>
          </a:ln>
        </p:spPr>
      </p:pic>
      <p:pic>
        <p:nvPicPr>
          <p:cNvPr id="96" name="Google Shape;96;p11"/>
          <p:cNvPicPr preferRelativeResize="0"/>
          <p:nvPr/>
        </p:nvPicPr>
        <p:blipFill rotWithShape="1">
          <a:blip r:embed="rId7">
            <a:alphaModFix/>
          </a:blip>
          <a:srcRect b="0" l="0" r="0" t="0"/>
          <a:stretch/>
        </p:blipFill>
        <p:spPr>
          <a:xfrm>
            <a:off x="14123025" y="920752"/>
            <a:ext cx="4133228" cy="1307550"/>
          </a:xfrm>
          <a:prstGeom prst="rect">
            <a:avLst/>
          </a:prstGeom>
          <a:noFill/>
          <a:ln>
            <a:noFill/>
          </a:ln>
        </p:spPr>
      </p:pic>
      <p:sp>
        <p:nvSpPr>
          <p:cNvPr id="97" name="Google Shape;97;p11"/>
          <p:cNvSpPr txBox="1"/>
          <p:nvPr/>
        </p:nvSpPr>
        <p:spPr>
          <a:xfrm>
            <a:off x="0" y="1956062"/>
            <a:ext cx="15832800" cy="1111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800"/>
              <a:buFont typeface="Arial"/>
              <a:buNone/>
            </a:pPr>
            <a:r>
              <a:rPr b="1" i="0" lang="en-US" sz="2800" u="none" cap="none" strike="noStrike">
                <a:solidFill>
                  <a:srgbClr val="0C4DA2"/>
                </a:solidFill>
                <a:latin typeface="Bricolage Grotesque"/>
                <a:ea typeface="Bricolage Grotesque"/>
                <a:cs typeface="Bricolage Grotesque"/>
                <a:sym typeface="Bricolage Grotesque"/>
              </a:rPr>
              <a:t>H</a:t>
            </a:r>
            <a:r>
              <a:rPr b="0" i="0" lang="en-US" sz="2800" u="none" cap="none" strike="noStrike">
                <a:solidFill>
                  <a:srgbClr val="2A2828"/>
                </a:solidFill>
                <a:latin typeface="Bricolage Grotesque"/>
                <a:ea typeface="Bricolage Grotesque"/>
                <a:cs typeface="Bricolage Grotesque"/>
                <a:sym typeface="Bricolage Grotesque"/>
              </a:rPr>
              <a:t>andling </a:t>
            </a:r>
            <a:r>
              <a:rPr b="1" i="0" lang="en-US" sz="2800" u="none" cap="none" strike="noStrike">
                <a:solidFill>
                  <a:srgbClr val="0C4DA2"/>
                </a:solidFill>
                <a:latin typeface="Bricolage Grotesque"/>
                <a:ea typeface="Bricolage Grotesque"/>
                <a:cs typeface="Bricolage Grotesque"/>
                <a:sym typeface="Bricolage Grotesque"/>
              </a:rPr>
              <a:t>I</a:t>
            </a:r>
            <a:r>
              <a:rPr b="0" i="0" lang="en-US" sz="2800" u="none" cap="none" strike="noStrike">
                <a:solidFill>
                  <a:srgbClr val="2A2828"/>
                </a:solidFill>
                <a:latin typeface="Bricolage Grotesque"/>
                <a:ea typeface="Bricolage Grotesque"/>
                <a:cs typeface="Bricolage Grotesque"/>
                <a:sym typeface="Bricolage Grotesque"/>
              </a:rPr>
              <a:t>nformation and Media </a:t>
            </a:r>
            <a:r>
              <a:rPr b="1" i="0" lang="en-US" sz="2800" u="none" cap="none" strike="noStrike">
                <a:solidFill>
                  <a:srgbClr val="0C4DA2"/>
                </a:solidFill>
                <a:latin typeface="Bricolage Grotesque"/>
                <a:ea typeface="Bricolage Grotesque"/>
                <a:cs typeface="Bricolage Grotesque"/>
                <a:sym typeface="Bricolage Grotesque"/>
              </a:rPr>
              <a:t>L</a:t>
            </a:r>
            <a:r>
              <a:rPr b="0" i="0" lang="en-US" sz="2800" u="none" cap="none" strike="noStrike">
                <a:solidFill>
                  <a:srgbClr val="2A2828"/>
                </a:solidFill>
                <a:latin typeface="Bricolage Grotesque"/>
                <a:ea typeface="Bricolage Grotesque"/>
                <a:cs typeface="Bricolage Grotesque"/>
                <a:sym typeface="Bricolage Grotesque"/>
              </a:rPr>
              <a:t>iteracy in the </a:t>
            </a:r>
            <a:r>
              <a:rPr b="1" i="0" lang="en-US" sz="2800" u="none" cap="none" strike="noStrike">
                <a:solidFill>
                  <a:srgbClr val="0C4DA2"/>
                </a:solidFill>
                <a:latin typeface="Bricolage Grotesque"/>
                <a:ea typeface="Bricolage Grotesque"/>
                <a:cs typeface="Bricolage Grotesque"/>
                <a:sym typeface="Bricolage Grotesque"/>
              </a:rPr>
              <a:t>D</a:t>
            </a:r>
            <a:r>
              <a:rPr b="0" i="0" lang="en-US" sz="2800" u="none" cap="none" strike="noStrike">
                <a:solidFill>
                  <a:srgbClr val="2A2828"/>
                </a:solidFill>
                <a:latin typeface="Bricolage Grotesque"/>
                <a:ea typeface="Bricolage Grotesque"/>
                <a:cs typeface="Bricolage Grotesque"/>
                <a:sym typeface="Bricolage Grotesque"/>
              </a:rPr>
              <a:t>igital </a:t>
            </a:r>
            <a:r>
              <a:rPr b="1" i="0" lang="en-US" sz="2800" u="none" cap="none" strike="noStrike">
                <a:solidFill>
                  <a:srgbClr val="0C4DA2"/>
                </a:solidFill>
                <a:latin typeface="Bricolage Grotesque"/>
                <a:ea typeface="Bricolage Grotesque"/>
                <a:cs typeface="Bricolage Grotesque"/>
                <a:sym typeface="Bricolage Grotesque"/>
              </a:rPr>
              <a:t>A</a:t>
            </a:r>
            <a:r>
              <a:rPr b="0" i="0" lang="en-US" sz="2800" u="none" cap="none" strike="noStrike">
                <a:solidFill>
                  <a:srgbClr val="2A2828"/>
                </a:solidFill>
                <a:latin typeface="Bricolage Grotesque"/>
                <a:ea typeface="Bricolage Grotesque"/>
                <a:cs typeface="Bricolage Grotesque"/>
                <a:sym typeface="Bricolage Grotesque"/>
              </a:rPr>
              <a:t>ge</a:t>
            </a:r>
            <a:endParaRPr b="0" i="0" sz="2800" u="none" cap="none" strike="noStrike">
              <a:solidFill>
                <a:srgbClr val="2A2828"/>
              </a:solidFill>
              <a:latin typeface="Bricolage Grotesque"/>
              <a:ea typeface="Bricolage Grotesque"/>
              <a:cs typeface="Bricolage Grotesque"/>
              <a:sym typeface="Bricolage Grotesque"/>
            </a:endParaRPr>
          </a:p>
          <a:p>
            <a:pPr indent="0" lvl="0" marL="0" marR="0" rtl="0" algn="l">
              <a:lnSpc>
                <a:spcPct val="115000"/>
              </a:lnSpc>
              <a:spcBef>
                <a:spcPts val="0"/>
              </a:spcBef>
              <a:spcAft>
                <a:spcPts val="0"/>
              </a:spcAft>
              <a:buClr>
                <a:srgbClr val="000000"/>
              </a:buClr>
              <a:buSzPts val="2800"/>
              <a:buFont typeface="Arial"/>
              <a:buNone/>
            </a:pPr>
            <a:r>
              <a:rPr b="1" i="0" lang="en-US" sz="2800" u="none" cap="none" strike="noStrike">
                <a:solidFill>
                  <a:srgbClr val="0C4DA2"/>
                </a:solidFill>
                <a:latin typeface="Bricolage Grotesque"/>
                <a:ea typeface="Bricolage Grotesque"/>
                <a:cs typeface="Bricolage Grotesque"/>
                <a:sym typeface="Bricolage Grotesque"/>
              </a:rPr>
              <a:t>A</a:t>
            </a:r>
            <a:r>
              <a:rPr b="0" i="0" lang="en-US" sz="2800" u="none" cap="none" strike="noStrike">
                <a:solidFill>
                  <a:srgbClr val="2A2828"/>
                </a:solidFill>
                <a:latin typeface="Bricolage Grotesque"/>
                <a:ea typeface="Bricolage Grotesque"/>
                <a:cs typeface="Bricolage Grotesque"/>
                <a:sym typeface="Bricolage Grotesque"/>
              </a:rPr>
              <a:t>lfabetizzazione </a:t>
            </a:r>
            <a:r>
              <a:rPr b="1" i="0" lang="en-US" sz="2800" u="none" cap="none" strike="noStrike">
                <a:solidFill>
                  <a:srgbClr val="0C4DA2"/>
                </a:solidFill>
                <a:latin typeface="Bricolage Grotesque"/>
                <a:ea typeface="Bricolage Grotesque"/>
                <a:cs typeface="Bricolage Grotesque"/>
                <a:sym typeface="Bricolage Grotesque"/>
              </a:rPr>
              <a:t>I</a:t>
            </a:r>
            <a:r>
              <a:rPr b="0" i="0" lang="en-US" sz="2800" u="none" cap="none" strike="noStrike">
                <a:solidFill>
                  <a:srgbClr val="2A2828"/>
                </a:solidFill>
                <a:latin typeface="Bricolage Grotesque"/>
                <a:ea typeface="Bricolage Grotesque"/>
                <a:cs typeface="Bricolage Grotesque"/>
                <a:sym typeface="Bricolage Grotesque"/>
              </a:rPr>
              <a:t>nformativa e </a:t>
            </a:r>
            <a:r>
              <a:rPr b="1" i="0" lang="en-US" sz="2800" u="none" cap="none" strike="noStrike">
                <a:solidFill>
                  <a:srgbClr val="0C4DA2"/>
                </a:solidFill>
                <a:latin typeface="Bricolage Grotesque"/>
                <a:ea typeface="Bricolage Grotesque"/>
                <a:cs typeface="Bricolage Grotesque"/>
                <a:sym typeface="Bricolage Grotesque"/>
              </a:rPr>
              <a:t>M</a:t>
            </a:r>
            <a:r>
              <a:rPr b="0" i="0" lang="en-US" sz="2800" u="none" cap="none" strike="noStrike">
                <a:solidFill>
                  <a:srgbClr val="2A2828"/>
                </a:solidFill>
                <a:latin typeface="Bricolage Grotesque"/>
                <a:ea typeface="Bricolage Grotesque"/>
                <a:cs typeface="Bricolage Grotesque"/>
                <a:sym typeface="Bricolage Grotesque"/>
              </a:rPr>
              <a:t>ediale nell’</a:t>
            </a:r>
            <a:r>
              <a:rPr b="1" i="0" lang="en-US" sz="2800" u="none" cap="none" strike="noStrike">
                <a:solidFill>
                  <a:srgbClr val="0C4DA2"/>
                </a:solidFill>
                <a:latin typeface="Bricolage Grotesque"/>
                <a:ea typeface="Bricolage Grotesque"/>
                <a:cs typeface="Bricolage Grotesque"/>
                <a:sym typeface="Bricolage Grotesque"/>
              </a:rPr>
              <a:t>E</a:t>
            </a:r>
            <a:r>
              <a:rPr b="0" i="0" lang="en-US" sz="2800" u="none" cap="none" strike="noStrike">
                <a:solidFill>
                  <a:srgbClr val="2A2828"/>
                </a:solidFill>
                <a:latin typeface="Bricolage Grotesque"/>
                <a:ea typeface="Bricolage Grotesque"/>
                <a:cs typeface="Bricolage Grotesque"/>
                <a:sym typeface="Bricolage Grotesque"/>
              </a:rPr>
              <a:t>poca </a:t>
            </a:r>
            <a:r>
              <a:rPr b="1" i="0" lang="en-US" sz="2800" u="none" cap="none" strike="noStrike">
                <a:solidFill>
                  <a:srgbClr val="0C4DA2"/>
                </a:solidFill>
                <a:latin typeface="Bricolage Grotesque"/>
                <a:ea typeface="Bricolage Grotesque"/>
                <a:cs typeface="Bricolage Grotesque"/>
                <a:sym typeface="Bricolage Grotesque"/>
              </a:rPr>
              <a:t>D</a:t>
            </a:r>
            <a:r>
              <a:rPr b="0" i="0" lang="en-US" sz="2800" u="none" cap="none" strike="noStrike">
                <a:solidFill>
                  <a:srgbClr val="2A2828"/>
                </a:solidFill>
                <a:latin typeface="Bricolage Grotesque"/>
                <a:ea typeface="Bricolage Grotesque"/>
                <a:cs typeface="Bricolage Grotesque"/>
                <a:sym typeface="Bricolage Grotesque"/>
              </a:rPr>
              <a:t>igitale</a:t>
            </a:r>
            <a:endParaRPr b="0" i="0" sz="2800" u="none" cap="none" strike="noStrike">
              <a:solidFill>
                <a:srgbClr val="2A2828"/>
              </a:solidFill>
              <a:latin typeface="Bricolage Grotesque"/>
              <a:ea typeface="Bricolage Grotesque"/>
              <a:cs typeface="Bricolage Grotesque"/>
              <a:sym typeface="Bricolage Grotesque"/>
            </a:endParaRPr>
          </a:p>
        </p:txBody>
      </p:sp>
      <p:sp>
        <p:nvSpPr>
          <p:cNvPr id="98" name="Google Shape;98;p11"/>
          <p:cNvSpPr txBox="1"/>
          <p:nvPr/>
        </p:nvSpPr>
        <p:spPr>
          <a:xfrm>
            <a:off x="0" y="1492250"/>
            <a:ext cx="117051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10000"/>
              </a:lnSpc>
              <a:spcBef>
                <a:spcPts val="0"/>
              </a:spcBef>
              <a:spcAft>
                <a:spcPts val="0"/>
              </a:spcAft>
              <a:buClr>
                <a:srgbClr val="000000"/>
              </a:buClr>
              <a:buSzPts val="3200"/>
              <a:buFont typeface="Arial"/>
              <a:buNone/>
            </a:pPr>
            <a:r>
              <a:rPr b="1" i="0" lang="en-US" sz="3200" u="none" cap="none" strike="noStrike">
                <a:solidFill>
                  <a:srgbClr val="0C4DA2"/>
                </a:solidFill>
                <a:latin typeface="Bricolage Grotesque"/>
                <a:ea typeface="Bricolage Grotesque"/>
                <a:cs typeface="Bricolage Grotesque"/>
                <a:sym typeface="Bricolage Grotesque"/>
              </a:rPr>
              <a:t>HILDA - AIMED</a:t>
            </a:r>
            <a:endParaRPr b="1" i="0" sz="3200" u="none" cap="none" strike="noStrike">
              <a:solidFill>
                <a:srgbClr val="0C4DA2"/>
              </a:solidFill>
              <a:latin typeface="Bricolage Grotesque"/>
              <a:ea typeface="Bricolage Grotesque"/>
              <a:cs typeface="Bricolage Grotesque"/>
              <a:sym typeface="Bricolage Grotesque"/>
            </a:endParaRPr>
          </a:p>
        </p:txBody>
      </p:sp>
      <p:pic>
        <p:nvPicPr>
          <p:cNvPr id="99" name="Google Shape;99;p11"/>
          <p:cNvPicPr preferRelativeResize="0"/>
          <p:nvPr/>
        </p:nvPicPr>
        <p:blipFill rotWithShape="1">
          <a:blip r:embed="rId8">
            <a:alphaModFix/>
          </a:blip>
          <a:srcRect b="0" l="0" r="0" t="0"/>
          <a:stretch/>
        </p:blipFill>
        <p:spPr>
          <a:xfrm>
            <a:off x="127000" y="6732026"/>
            <a:ext cx="6790211" cy="1098900"/>
          </a:xfrm>
          <a:prstGeom prst="rect">
            <a:avLst/>
          </a:prstGeom>
          <a:noFill/>
          <a:ln>
            <a:noFill/>
          </a:ln>
        </p:spPr>
      </p:pic>
      <p:sp>
        <p:nvSpPr>
          <p:cNvPr id="100" name="Google Shape;100;p11"/>
          <p:cNvSpPr txBox="1"/>
          <p:nvPr/>
        </p:nvSpPr>
        <p:spPr>
          <a:xfrm>
            <a:off x="378118" y="7122671"/>
            <a:ext cx="73212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rgbClr val="FFFFFF"/>
                </a:solidFill>
                <a:latin typeface="Bricolage Grotesque"/>
                <a:ea typeface="Bricolage Grotesque"/>
                <a:cs typeface="Bricolage Grotesque"/>
                <a:sym typeface="Bricolage Grotesque"/>
              </a:rPr>
              <a:t>HILDA-AMED è un prodotto del progetto DRONE </a:t>
            </a:r>
            <a:endParaRPr b="0" i="0" sz="1400" u="none" cap="none" strike="noStrike">
              <a:solidFill>
                <a:srgbClr val="000000"/>
              </a:solidFill>
              <a:latin typeface="Arial"/>
              <a:ea typeface="Arial"/>
              <a:cs typeface="Arial"/>
              <a:sym typeface="Arial"/>
            </a:endParaRPr>
          </a:p>
        </p:txBody>
      </p:sp>
      <p:pic>
        <p:nvPicPr>
          <p:cNvPr id="101" name="Google Shape;101;p11"/>
          <p:cNvPicPr preferRelativeResize="0"/>
          <p:nvPr/>
        </p:nvPicPr>
        <p:blipFill rotWithShape="1">
          <a:blip r:embed="rId9">
            <a:alphaModFix/>
          </a:blip>
          <a:srcRect b="0" l="0" r="0" t="0"/>
          <a:stretch/>
        </p:blipFill>
        <p:spPr>
          <a:xfrm>
            <a:off x="0" y="7638475"/>
            <a:ext cx="8209400" cy="1307550"/>
          </a:xfrm>
          <a:prstGeom prst="rect">
            <a:avLst/>
          </a:prstGeom>
          <a:noFill/>
          <a:ln>
            <a:noFill/>
          </a:ln>
        </p:spPr>
      </p:pic>
      <p:sp>
        <p:nvSpPr>
          <p:cNvPr id="102" name="Google Shape;102;p11"/>
          <p:cNvSpPr txBox="1"/>
          <p:nvPr/>
        </p:nvSpPr>
        <p:spPr>
          <a:xfrm>
            <a:off x="144525" y="7883875"/>
            <a:ext cx="8417400" cy="1098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Teacher &amp; school leaders training to promote </a:t>
            </a:r>
            <a:r>
              <a:rPr b="1" i="0" lang="en-US" sz="1800" u="none" cap="none" strike="noStrike">
                <a:solidFill>
                  <a:schemeClr val="dk1"/>
                </a:solidFill>
                <a:latin typeface="Arial"/>
                <a:ea typeface="Arial"/>
                <a:cs typeface="Arial"/>
                <a:sym typeface="Arial"/>
              </a:rPr>
              <a:t>D</a:t>
            </a:r>
            <a:r>
              <a:rPr b="0" i="0" lang="en-US" sz="1800" u="none" cap="none" strike="noStrike">
                <a:solidFill>
                  <a:schemeClr val="dk1"/>
                </a:solidFill>
                <a:latin typeface="Arial"/>
                <a:ea typeface="Arial"/>
                <a:cs typeface="Arial"/>
                <a:sym typeface="Arial"/>
              </a:rPr>
              <a:t>igital lite</a:t>
            </a:r>
            <a:r>
              <a:rPr b="1" i="0" lang="en-US" sz="1800" u="none" cap="none" strike="noStrike">
                <a:solidFill>
                  <a:schemeClr val="dk1"/>
                </a:solidFill>
                <a:latin typeface="Arial"/>
                <a:ea typeface="Arial"/>
                <a:cs typeface="Arial"/>
                <a:sym typeface="Arial"/>
              </a:rPr>
              <a:t>R</a:t>
            </a:r>
            <a:r>
              <a:rPr b="0" i="0" lang="en-US" sz="1800" u="none" cap="none" strike="noStrike">
                <a:solidFill>
                  <a:schemeClr val="dk1"/>
                </a:solidFill>
                <a:latin typeface="Arial"/>
                <a:ea typeface="Arial"/>
                <a:cs typeface="Arial"/>
                <a:sym typeface="Arial"/>
              </a:rPr>
              <a:t>acy and combat the spread of disinf</a:t>
            </a:r>
            <a:r>
              <a:rPr b="1" i="0" lang="en-US" sz="1800" u="none" cap="none" strike="noStrike">
                <a:solidFill>
                  <a:schemeClr val="dk1"/>
                </a:solidFill>
                <a:latin typeface="Arial"/>
                <a:ea typeface="Arial"/>
                <a:cs typeface="Arial"/>
                <a:sym typeface="Arial"/>
              </a:rPr>
              <a:t>O</a:t>
            </a:r>
            <a:r>
              <a:rPr b="0" i="0" lang="en-US" sz="1800" u="none" cap="none" strike="noStrike">
                <a:solidFill>
                  <a:schemeClr val="dk1"/>
                </a:solidFill>
                <a:latin typeface="Arial"/>
                <a:ea typeface="Arial"/>
                <a:cs typeface="Arial"/>
                <a:sym typeface="Arial"/>
              </a:rPr>
              <a:t>rmation among vul</a:t>
            </a:r>
            <a:r>
              <a:rPr b="1" i="0" lang="en-US" sz="1800" u="none" cap="none" strike="noStrike">
                <a:solidFill>
                  <a:schemeClr val="dk1"/>
                </a:solidFill>
                <a:latin typeface="Arial"/>
                <a:ea typeface="Arial"/>
                <a:cs typeface="Arial"/>
                <a:sym typeface="Arial"/>
              </a:rPr>
              <a:t>N</a:t>
            </a:r>
            <a:r>
              <a:rPr b="0" i="0" lang="en-US" sz="1800" u="none" cap="none" strike="noStrike">
                <a:solidFill>
                  <a:schemeClr val="dk1"/>
                </a:solidFill>
                <a:latin typeface="Arial"/>
                <a:ea typeface="Arial"/>
                <a:cs typeface="Arial"/>
                <a:sym typeface="Arial"/>
              </a:rPr>
              <a:t>erable groups of adol</a:t>
            </a:r>
            <a:r>
              <a:rPr b="1" i="0" lang="en-US" sz="1800" u="none" cap="none" strike="noStrike">
                <a:solidFill>
                  <a:schemeClr val="dk1"/>
                </a:solidFill>
                <a:latin typeface="Arial"/>
                <a:ea typeface="Arial"/>
                <a:cs typeface="Arial"/>
                <a:sym typeface="Arial"/>
              </a:rPr>
              <a:t>E</a:t>
            </a:r>
            <a:r>
              <a:rPr b="0" i="0" lang="en-US" sz="1800" u="none" cap="none" strike="noStrike">
                <a:solidFill>
                  <a:schemeClr val="dk1"/>
                </a:solidFill>
                <a:latin typeface="Arial"/>
                <a:ea typeface="Arial"/>
                <a:cs typeface="Arial"/>
                <a:sym typeface="Arial"/>
              </a:rPr>
              <a:t>scents</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https://mydroneproject.eu/</a:t>
            </a:r>
            <a:endParaRPr b="0" i="0" sz="1800" u="none" cap="none" strike="noStrike">
              <a:solidFill>
                <a:schemeClr val="dk1"/>
              </a:solidFill>
              <a:latin typeface="Arial"/>
              <a:ea typeface="Arial"/>
              <a:cs typeface="Arial"/>
              <a:sym typeface="Arial"/>
            </a:endParaRPr>
          </a:p>
        </p:txBody>
      </p:sp>
      <p:sp>
        <p:nvSpPr>
          <p:cNvPr id="103" name="Google Shape;103;p11"/>
          <p:cNvSpPr txBox="1"/>
          <p:nvPr/>
        </p:nvSpPr>
        <p:spPr>
          <a:xfrm>
            <a:off x="0" y="3410737"/>
            <a:ext cx="13152084" cy="4518130"/>
          </a:xfrm>
          <a:prstGeom prst="rect">
            <a:avLst/>
          </a:prstGeom>
          <a:noFill/>
          <a:ln>
            <a:noFill/>
          </a:ln>
        </p:spPr>
        <p:txBody>
          <a:bodyPr anchorCtr="0" anchor="t" bIns="91425" lIns="91425" spcFirstLastPara="1" rIns="91425" wrap="square" tIns="91425">
            <a:spAutoFit/>
          </a:bodyPr>
          <a:lstStyle/>
          <a:p>
            <a:pPr indent="0" lvl="0" marL="0" marR="0" rtl="0" algn="l">
              <a:lnSpc>
                <a:spcPct val="110000"/>
              </a:lnSpc>
              <a:spcBef>
                <a:spcPts val="0"/>
              </a:spcBef>
              <a:spcAft>
                <a:spcPts val="0"/>
              </a:spcAft>
              <a:buClr>
                <a:srgbClr val="000000"/>
              </a:buClr>
              <a:buSzPts val="6400"/>
              <a:buFont typeface="Arial"/>
              <a:buNone/>
            </a:pPr>
            <a:r>
              <a:rPr b="1" i="0" lang="en-US" sz="6400" u="none" cap="none" strike="noStrike">
                <a:solidFill>
                  <a:srgbClr val="0C4DA2"/>
                </a:solidFill>
                <a:latin typeface="Bricolage Grotesque"/>
                <a:ea typeface="Bricolage Grotesque"/>
                <a:cs typeface="Bricolage Grotesque"/>
                <a:sym typeface="Bricolage Grotesque"/>
              </a:rPr>
              <a:t>Modulo: </a:t>
            </a:r>
            <a:endParaRPr b="1" i="0" sz="6400" u="none" cap="none" strike="noStrike">
              <a:solidFill>
                <a:srgbClr val="0C4DA2"/>
              </a:solidFill>
              <a:latin typeface="Bricolage Grotesque"/>
              <a:ea typeface="Bricolage Grotesque"/>
              <a:cs typeface="Bricolage Grotesque"/>
              <a:sym typeface="Bricolage Grotesque"/>
            </a:endParaRPr>
          </a:p>
          <a:p>
            <a:pPr indent="0" lvl="0" marL="0" marR="0" rtl="0" algn="l">
              <a:lnSpc>
                <a:spcPct val="110000"/>
              </a:lnSpc>
              <a:spcBef>
                <a:spcPts val="0"/>
              </a:spcBef>
              <a:spcAft>
                <a:spcPts val="0"/>
              </a:spcAft>
              <a:buClr>
                <a:srgbClr val="000000"/>
              </a:buClr>
              <a:buSzPts val="6400"/>
              <a:buFont typeface="Arial"/>
              <a:buNone/>
            </a:pPr>
            <a:r>
              <a:rPr b="1" i="0" lang="en-US" sz="6400" u="none" cap="none" strike="noStrike">
                <a:solidFill>
                  <a:srgbClr val="0C4DA2"/>
                </a:solidFill>
                <a:latin typeface="Bricolage Grotesque"/>
                <a:ea typeface="Bricolage Grotesque"/>
                <a:cs typeface="Bricolage Grotesque"/>
                <a:sym typeface="Bricolage Grotesque"/>
              </a:rPr>
              <a:t>Alfabetizzazione tecnica per combattere la disinformazione </a:t>
            </a:r>
            <a:endParaRPr/>
          </a:p>
          <a:p>
            <a:pPr indent="0" lvl="0" marL="0" marR="0" rtl="0" algn="l">
              <a:lnSpc>
                <a:spcPct val="110000"/>
              </a:lnSpc>
              <a:spcBef>
                <a:spcPts val="0"/>
              </a:spcBef>
              <a:spcAft>
                <a:spcPts val="0"/>
              </a:spcAft>
              <a:buClr>
                <a:srgbClr val="000000"/>
              </a:buClr>
              <a:buSzPts val="6400"/>
              <a:buFont typeface="Arial"/>
              <a:buNone/>
            </a:pPr>
            <a:r>
              <a:t/>
            </a:r>
            <a:endParaRPr b="1" i="0" sz="6400" u="none" cap="none" strike="noStrike">
              <a:solidFill>
                <a:srgbClr val="0C4DA2"/>
              </a:solidFill>
              <a:latin typeface="Bricolage Grotesque"/>
              <a:ea typeface="Bricolage Grotesque"/>
              <a:cs typeface="Bricolage Grotesque"/>
              <a:sym typeface="Bricolage Grotesque"/>
            </a:endParaRPr>
          </a:p>
        </p:txBody>
      </p:sp>
      <p:sp>
        <p:nvSpPr>
          <p:cNvPr id="104" name="Google Shape;104;p11"/>
          <p:cNvSpPr txBox="1"/>
          <p:nvPr/>
        </p:nvSpPr>
        <p:spPr>
          <a:xfrm>
            <a:off x="14425400" y="6280214"/>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Sviluppato da:</a:t>
            </a:r>
            <a:endParaRPr b="0" i="0" sz="1400" u="none" cap="none" strike="noStrike">
              <a:solidFill>
                <a:srgbClr val="000000"/>
              </a:solidFill>
              <a:latin typeface="Arial"/>
              <a:ea typeface="Arial"/>
              <a:cs typeface="Arial"/>
              <a:sym typeface="Arial"/>
            </a:endParaRPr>
          </a:p>
        </p:txBody>
      </p:sp>
      <p:sp>
        <p:nvSpPr>
          <p:cNvPr id="105" name="Google Shape;105;p11"/>
          <p:cNvSpPr txBox="1"/>
          <p:nvPr/>
        </p:nvSpPr>
        <p:spPr>
          <a:xfrm>
            <a:off x="13187836" y="7489686"/>
            <a:ext cx="4829269" cy="1425647"/>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1" lang="en-US" sz="3088" u="none" cap="none" strike="noStrike">
                <a:solidFill>
                  <a:srgbClr val="000000"/>
                </a:solidFill>
                <a:latin typeface="Bricolage Grotesque"/>
                <a:ea typeface="Bricolage Grotesque"/>
                <a:cs typeface="Bricolage Grotesque"/>
                <a:sym typeface="Bricolage Grotesque"/>
              </a:rPr>
              <a:t>Márta Turcsányi-Szabó &amp; Franci Mikófalvy (ELTE)</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Aspetti chiave della disinformazione</a:t>
            </a:r>
            <a:endParaRPr b="1"/>
          </a:p>
        </p:txBody>
      </p:sp>
      <p:sp>
        <p:nvSpPr>
          <p:cNvPr id="248" name="Google Shape;248;p8"/>
          <p:cNvSpPr txBox="1"/>
          <p:nvPr>
            <p:ph idx="1" type="subTitle"/>
          </p:nvPr>
        </p:nvSpPr>
        <p:spPr>
          <a:xfrm>
            <a:off x="5941859" y="3048822"/>
            <a:ext cx="11905200" cy="47511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Natura intenzionale e strategica</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Tattiche e modalità:</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Astroturfing</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Teorie del complotto</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Clickbait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Propaganda computazionale</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Manipolazione di Internet</a:t>
            </a:r>
            <a:endParaRPr/>
          </a:p>
        </p:txBody>
      </p:sp>
      <p:sp>
        <p:nvSpPr>
          <p:cNvPr id="249" name="Google Shape;249;p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50" name="Google Shape;250;p8"/>
          <p:cNvGrpSpPr/>
          <p:nvPr/>
        </p:nvGrpSpPr>
        <p:grpSpPr>
          <a:xfrm>
            <a:off x="790770" y="-112458"/>
            <a:ext cx="1427175" cy="786776"/>
            <a:chOff x="0" y="-38100"/>
            <a:chExt cx="373234" cy="205757"/>
          </a:xfrm>
        </p:grpSpPr>
        <p:sp>
          <p:nvSpPr>
            <p:cNvPr id="251" name="Google Shape;251;p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 name="Google Shape;252;p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3" name="Google Shape;253;p8"/>
          <p:cNvGrpSpPr/>
          <p:nvPr/>
        </p:nvGrpSpPr>
        <p:grpSpPr>
          <a:xfrm>
            <a:off x="0" y="-112458"/>
            <a:ext cx="315272" cy="786776"/>
            <a:chOff x="0" y="-38100"/>
            <a:chExt cx="82450" cy="205757"/>
          </a:xfrm>
        </p:grpSpPr>
        <p:sp>
          <p:nvSpPr>
            <p:cNvPr id="254" name="Google Shape;254;p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 name="Google Shape;255;p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6" name="Google Shape;256;p8"/>
          <p:cNvGrpSpPr/>
          <p:nvPr/>
        </p:nvGrpSpPr>
        <p:grpSpPr>
          <a:xfrm>
            <a:off x="0" y="1116904"/>
            <a:ext cx="503883" cy="1931922"/>
            <a:chOff x="0" y="-38100"/>
            <a:chExt cx="131775" cy="505235"/>
          </a:xfrm>
        </p:grpSpPr>
        <p:sp>
          <p:nvSpPr>
            <p:cNvPr id="257" name="Google Shape;257;p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 name="Google Shape;258;p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59" name="Google Shape;259;p8"/>
          <p:cNvPicPr preferRelativeResize="0"/>
          <p:nvPr/>
        </p:nvPicPr>
        <p:blipFill rotWithShape="1">
          <a:blip r:embed="rId4">
            <a:alphaModFix/>
          </a:blip>
          <a:srcRect b="0" l="0" r="0" t="0"/>
          <a:stretch/>
        </p:blipFill>
        <p:spPr>
          <a:xfrm>
            <a:off x="656274" y="2127674"/>
            <a:ext cx="5148214" cy="772233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La disinformazione nel corso della storia</a:t>
            </a:r>
            <a:endParaRPr b="1"/>
          </a:p>
        </p:txBody>
      </p:sp>
      <p:sp>
        <p:nvSpPr>
          <p:cNvPr id="265" name="Google Shape;265;p9"/>
          <p:cNvSpPr txBox="1"/>
          <p:nvPr>
            <p:ph idx="1" type="subTitle"/>
          </p:nvPr>
        </p:nvSpPr>
        <p:spPr>
          <a:xfrm>
            <a:off x="6206059" y="3048822"/>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Contesto storico:</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L'antica Roma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L'era della stampa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XX secolo</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Pericoli moderni (era digitale):</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Connettività e informatica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Mancanza di filtri</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Erosione della fiducia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Sfide per il rilevamento</a:t>
            </a:r>
            <a:endParaRPr/>
          </a:p>
        </p:txBody>
      </p:sp>
      <p:sp>
        <p:nvSpPr>
          <p:cNvPr id="266" name="Google Shape;266;p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67" name="Google Shape;267;p9"/>
          <p:cNvGrpSpPr/>
          <p:nvPr/>
        </p:nvGrpSpPr>
        <p:grpSpPr>
          <a:xfrm>
            <a:off x="790770" y="-112458"/>
            <a:ext cx="1427175" cy="786776"/>
            <a:chOff x="0" y="-38100"/>
            <a:chExt cx="373234" cy="205757"/>
          </a:xfrm>
        </p:grpSpPr>
        <p:sp>
          <p:nvSpPr>
            <p:cNvPr id="268" name="Google Shape;268;p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 name="Google Shape;269;p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0" name="Google Shape;270;p9"/>
          <p:cNvGrpSpPr/>
          <p:nvPr/>
        </p:nvGrpSpPr>
        <p:grpSpPr>
          <a:xfrm>
            <a:off x="0" y="-112458"/>
            <a:ext cx="315272" cy="786776"/>
            <a:chOff x="0" y="-38100"/>
            <a:chExt cx="82450" cy="205757"/>
          </a:xfrm>
        </p:grpSpPr>
        <p:sp>
          <p:nvSpPr>
            <p:cNvPr id="271" name="Google Shape;271;p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2" name="Google Shape;272;p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3" name="Google Shape;273;p9"/>
          <p:cNvGrpSpPr/>
          <p:nvPr/>
        </p:nvGrpSpPr>
        <p:grpSpPr>
          <a:xfrm>
            <a:off x="0" y="1116904"/>
            <a:ext cx="503883" cy="1931922"/>
            <a:chOff x="0" y="-38100"/>
            <a:chExt cx="131775" cy="505235"/>
          </a:xfrm>
        </p:grpSpPr>
        <p:sp>
          <p:nvSpPr>
            <p:cNvPr id="274" name="Google Shape;274;p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5" name="Google Shape;275;p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76" name="Google Shape;276;p9"/>
          <p:cNvPicPr preferRelativeResize="0"/>
          <p:nvPr/>
        </p:nvPicPr>
        <p:blipFill rotWithShape="1">
          <a:blip r:embed="rId4">
            <a:alphaModFix/>
          </a:blip>
          <a:srcRect b="0" l="0" r="0" t="0"/>
          <a:stretch/>
        </p:blipFill>
        <p:spPr>
          <a:xfrm>
            <a:off x="656274" y="2127674"/>
            <a:ext cx="5180874" cy="77713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1"/>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Disinformazione</a:t>
            </a:r>
            <a:endParaRPr b="1"/>
          </a:p>
        </p:txBody>
      </p:sp>
      <p:sp>
        <p:nvSpPr>
          <p:cNvPr id="282" name="Google Shape;282;p31"/>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Informazioni false create e diffuse deliberatamente per ingannare o fuorviare le persone.</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Esempio: articoli di cronaca falsi creati per manipolare l'opinione pubblica.</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Caratteristiche: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Inganno intenzionale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Contenuto manipolato</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Manipolazione emotiva</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Fonti inventate o nascoste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Diffusione a scopo di lucro</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Spesso mescola verità e menzogne</a:t>
            </a:r>
            <a:endParaRPr/>
          </a:p>
        </p:txBody>
      </p:sp>
      <p:sp>
        <p:nvSpPr>
          <p:cNvPr id="283" name="Google Shape;283;p3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84" name="Google Shape;284;p31"/>
          <p:cNvGrpSpPr/>
          <p:nvPr/>
        </p:nvGrpSpPr>
        <p:grpSpPr>
          <a:xfrm>
            <a:off x="790770" y="-112458"/>
            <a:ext cx="1427175" cy="786776"/>
            <a:chOff x="0" y="-38100"/>
            <a:chExt cx="373234" cy="205757"/>
          </a:xfrm>
        </p:grpSpPr>
        <p:sp>
          <p:nvSpPr>
            <p:cNvPr id="285" name="Google Shape;285;p3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6" name="Google Shape;286;p3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87" name="Google Shape;287;p31"/>
          <p:cNvGrpSpPr/>
          <p:nvPr/>
        </p:nvGrpSpPr>
        <p:grpSpPr>
          <a:xfrm>
            <a:off x="0" y="-112458"/>
            <a:ext cx="315272" cy="786776"/>
            <a:chOff x="0" y="-38100"/>
            <a:chExt cx="82450" cy="205757"/>
          </a:xfrm>
        </p:grpSpPr>
        <p:sp>
          <p:nvSpPr>
            <p:cNvPr id="288" name="Google Shape;288;p3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9" name="Google Shape;289;p3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0" name="Google Shape;290;p31"/>
          <p:cNvGrpSpPr/>
          <p:nvPr/>
        </p:nvGrpSpPr>
        <p:grpSpPr>
          <a:xfrm>
            <a:off x="0" y="1116904"/>
            <a:ext cx="503883" cy="1931922"/>
            <a:chOff x="0" y="-38100"/>
            <a:chExt cx="131775" cy="505235"/>
          </a:xfrm>
        </p:grpSpPr>
        <p:sp>
          <p:nvSpPr>
            <p:cNvPr id="291" name="Google Shape;291;p3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2" name="Google Shape;292;p3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32"/>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M</a:t>
            </a:r>
            <a:r>
              <a:rPr b="1" lang="en-US">
                <a:solidFill>
                  <a:schemeClr val="dk1"/>
                </a:solidFill>
                <a:latin typeface="Bricolage Grotesque"/>
                <a:ea typeface="Bricolage Grotesque"/>
                <a:cs typeface="Bricolage Grotesque"/>
                <a:sym typeface="Bricolage Grotesque"/>
              </a:rPr>
              <a:t>isinformazione</a:t>
            </a:r>
            <a:endParaRPr b="1"/>
          </a:p>
        </p:txBody>
      </p:sp>
      <p:sp>
        <p:nvSpPr>
          <p:cNvPr id="298" name="Google Shape;298;p32"/>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Informazioni false o inaccurate condivise senza l'intenzione di fuorviare.</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Esempio: condividere un'immagine con una didascalia errata credendo che sia vera. </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Caratteristiche: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Non intenzionale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Basata su informazioni false o incomplete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Può sembrare credibile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Può utilizzare fonti reali in modo errato</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Può amplificare il danno</a:t>
            </a:r>
            <a:endParaRPr/>
          </a:p>
        </p:txBody>
      </p:sp>
      <p:sp>
        <p:nvSpPr>
          <p:cNvPr id="299" name="Google Shape;299;p3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00" name="Google Shape;300;p32"/>
          <p:cNvGrpSpPr/>
          <p:nvPr/>
        </p:nvGrpSpPr>
        <p:grpSpPr>
          <a:xfrm>
            <a:off x="790770" y="-112458"/>
            <a:ext cx="1427175" cy="786776"/>
            <a:chOff x="0" y="-38100"/>
            <a:chExt cx="373234" cy="205757"/>
          </a:xfrm>
        </p:grpSpPr>
        <p:sp>
          <p:nvSpPr>
            <p:cNvPr id="301" name="Google Shape;301;p3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2" name="Google Shape;302;p3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03" name="Google Shape;303;p32"/>
          <p:cNvGrpSpPr/>
          <p:nvPr/>
        </p:nvGrpSpPr>
        <p:grpSpPr>
          <a:xfrm>
            <a:off x="0" y="-112458"/>
            <a:ext cx="315272" cy="786776"/>
            <a:chOff x="0" y="-38100"/>
            <a:chExt cx="82450" cy="205757"/>
          </a:xfrm>
        </p:grpSpPr>
        <p:sp>
          <p:nvSpPr>
            <p:cNvPr id="304" name="Google Shape;304;p3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5" name="Google Shape;305;p3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06" name="Google Shape;306;p32"/>
          <p:cNvGrpSpPr/>
          <p:nvPr/>
        </p:nvGrpSpPr>
        <p:grpSpPr>
          <a:xfrm>
            <a:off x="0" y="1116904"/>
            <a:ext cx="503883" cy="1931922"/>
            <a:chOff x="0" y="-38100"/>
            <a:chExt cx="131775" cy="505235"/>
          </a:xfrm>
        </p:grpSpPr>
        <p:sp>
          <p:nvSpPr>
            <p:cNvPr id="307" name="Google Shape;307;p3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8" name="Google Shape;308;p3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3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Mal</a:t>
            </a:r>
            <a:r>
              <a:rPr b="1" lang="en-US">
                <a:solidFill>
                  <a:schemeClr val="dk1"/>
                </a:solidFill>
                <a:latin typeface="Bricolage Grotesque"/>
                <a:ea typeface="Bricolage Grotesque"/>
                <a:cs typeface="Bricolage Grotesque"/>
                <a:sym typeface="Bricolage Grotesque"/>
              </a:rPr>
              <a:t>informazione</a:t>
            </a:r>
            <a:endParaRPr b="1"/>
          </a:p>
        </p:txBody>
      </p:sp>
      <p:sp>
        <p:nvSpPr>
          <p:cNvPr id="314" name="Google Shape;314;p33"/>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Informazioni autentiche utilizzate per danneggiare una persona, un'organizzazione o un Paese.</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Esempio: divulgazione di dati privati per mettere in imbarazzo qualcuno.</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Caratteristiche: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Basate su informazioni autentiche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Intento di danneggiare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Violazione della privacy</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Tempistica studiata per causare il massimo danno</a:t>
            </a:r>
            <a:endParaRPr/>
          </a:p>
        </p:txBody>
      </p:sp>
      <p:sp>
        <p:nvSpPr>
          <p:cNvPr id="315" name="Google Shape;315;p3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16" name="Google Shape;316;p33"/>
          <p:cNvGrpSpPr/>
          <p:nvPr/>
        </p:nvGrpSpPr>
        <p:grpSpPr>
          <a:xfrm>
            <a:off x="790770" y="-112458"/>
            <a:ext cx="1427175" cy="786776"/>
            <a:chOff x="0" y="-38100"/>
            <a:chExt cx="373234" cy="205757"/>
          </a:xfrm>
        </p:grpSpPr>
        <p:sp>
          <p:nvSpPr>
            <p:cNvPr id="317" name="Google Shape;317;p3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8" name="Google Shape;318;p3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19" name="Google Shape;319;p33"/>
          <p:cNvGrpSpPr/>
          <p:nvPr/>
        </p:nvGrpSpPr>
        <p:grpSpPr>
          <a:xfrm>
            <a:off x="0" y="-112458"/>
            <a:ext cx="315272" cy="786776"/>
            <a:chOff x="0" y="-38100"/>
            <a:chExt cx="82450" cy="205757"/>
          </a:xfrm>
        </p:grpSpPr>
        <p:sp>
          <p:nvSpPr>
            <p:cNvPr id="320" name="Google Shape;320;p3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1" name="Google Shape;321;p3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2" name="Google Shape;322;p33"/>
          <p:cNvGrpSpPr/>
          <p:nvPr/>
        </p:nvGrpSpPr>
        <p:grpSpPr>
          <a:xfrm>
            <a:off x="0" y="1116904"/>
            <a:ext cx="503883" cy="1931922"/>
            <a:chOff x="0" y="-38100"/>
            <a:chExt cx="131775" cy="505235"/>
          </a:xfrm>
        </p:grpSpPr>
        <p:sp>
          <p:nvSpPr>
            <p:cNvPr id="323" name="Google Shape;323;p3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4" name="Google Shape;324;p3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3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Fake news</a:t>
            </a:r>
            <a:endParaRPr b="1"/>
          </a:p>
        </p:txBody>
      </p:sp>
      <p:sp>
        <p:nvSpPr>
          <p:cNvPr id="330" name="Google Shape;330;p34"/>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Notizie inventate presentate come giornalismo legittimo, spesso condivise sui social media.</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Esempio: titoli virali che rivendicano false scoperte scientifiche.</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Caratteristiche: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Interamente o parzialmente false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Camuffate da notizie reali</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Cariche di emotività</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Privo di fonti credibili</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Progettate per diventare virali</a:t>
            </a:r>
            <a:endParaRPr/>
          </a:p>
        </p:txBody>
      </p:sp>
      <p:sp>
        <p:nvSpPr>
          <p:cNvPr id="331" name="Google Shape;331;p3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32" name="Google Shape;332;p34"/>
          <p:cNvGrpSpPr/>
          <p:nvPr/>
        </p:nvGrpSpPr>
        <p:grpSpPr>
          <a:xfrm>
            <a:off x="790770" y="-112458"/>
            <a:ext cx="1427175" cy="786776"/>
            <a:chOff x="0" y="-38100"/>
            <a:chExt cx="373234" cy="205757"/>
          </a:xfrm>
        </p:grpSpPr>
        <p:sp>
          <p:nvSpPr>
            <p:cNvPr id="333" name="Google Shape;333;p3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4" name="Google Shape;334;p3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35" name="Google Shape;335;p34"/>
          <p:cNvGrpSpPr/>
          <p:nvPr/>
        </p:nvGrpSpPr>
        <p:grpSpPr>
          <a:xfrm>
            <a:off x="0" y="-112458"/>
            <a:ext cx="315272" cy="786776"/>
            <a:chOff x="0" y="-38100"/>
            <a:chExt cx="82450" cy="205757"/>
          </a:xfrm>
        </p:grpSpPr>
        <p:sp>
          <p:nvSpPr>
            <p:cNvPr id="336" name="Google Shape;336;p3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7" name="Google Shape;337;p3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38" name="Google Shape;338;p34"/>
          <p:cNvGrpSpPr/>
          <p:nvPr/>
        </p:nvGrpSpPr>
        <p:grpSpPr>
          <a:xfrm>
            <a:off x="0" y="1116904"/>
            <a:ext cx="503883" cy="1931922"/>
            <a:chOff x="0" y="-38100"/>
            <a:chExt cx="131775" cy="505235"/>
          </a:xfrm>
        </p:grpSpPr>
        <p:sp>
          <p:nvSpPr>
            <p:cNvPr id="339" name="Google Shape;339;p3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0" name="Google Shape;340;p3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35"/>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Deepfake</a:t>
            </a:r>
            <a:endParaRPr b="1"/>
          </a:p>
        </p:txBody>
      </p:sp>
      <p:sp>
        <p:nvSpPr>
          <p:cNvPr id="346" name="Google Shape;346;p35"/>
          <p:cNvSpPr txBox="1"/>
          <p:nvPr>
            <p:ph idx="1" type="subTitle"/>
          </p:nvPr>
        </p:nvSpPr>
        <p:spPr>
          <a:xfrm>
            <a:off x="2217945" y="2447314"/>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Elaborazioni digitali (di solito video o audio) generati dall'intelligenza artificiale per imitare persone reali, spesso in modo convincente.</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Esempio: un video che mostra un politico mentre dice cose che in realtà non ha mai detto.</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Caratteristiche: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Generati o manipolati dall'intelligenza artificiale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Aspetto iperrealistico</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Scopo ingannevole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Manipolazione audio e video</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Spesso condiviso sui social media</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Alimentano il "dividendo del bugiardo"</a:t>
            </a:r>
            <a:endParaRPr/>
          </a:p>
        </p:txBody>
      </p:sp>
      <p:sp>
        <p:nvSpPr>
          <p:cNvPr id="347" name="Google Shape;347;p3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48" name="Google Shape;348;p35"/>
          <p:cNvGrpSpPr/>
          <p:nvPr/>
        </p:nvGrpSpPr>
        <p:grpSpPr>
          <a:xfrm>
            <a:off x="790770" y="-112458"/>
            <a:ext cx="1427175" cy="786776"/>
            <a:chOff x="0" y="-38100"/>
            <a:chExt cx="373234" cy="205757"/>
          </a:xfrm>
        </p:grpSpPr>
        <p:sp>
          <p:nvSpPr>
            <p:cNvPr id="349" name="Google Shape;349;p3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0" name="Google Shape;350;p3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51" name="Google Shape;351;p35"/>
          <p:cNvGrpSpPr/>
          <p:nvPr/>
        </p:nvGrpSpPr>
        <p:grpSpPr>
          <a:xfrm>
            <a:off x="0" y="-112458"/>
            <a:ext cx="315272" cy="786776"/>
            <a:chOff x="0" y="-38100"/>
            <a:chExt cx="82450" cy="205757"/>
          </a:xfrm>
        </p:grpSpPr>
        <p:sp>
          <p:nvSpPr>
            <p:cNvPr id="352" name="Google Shape;352;p3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3" name="Google Shape;353;p3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54" name="Google Shape;354;p35"/>
          <p:cNvGrpSpPr/>
          <p:nvPr/>
        </p:nvGrpSpPr>
        <p:grpSpPr>
          <a:xfrm>
            <a:off x="0" y="1116904"/>
            <a:ext cx="503883" cy="1931922"/>
            <a:chOff x="0" y="-38100"/>
            <a:chExt cx="131775" cy="505235"/>
          </a:xfrm>
        </p:grpSpPr>
        <p:sp>
          <p:nvSpPr>
            <p:cNvPr id="355" name="Google Shape;355;p3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6" name="Google Shape;356;p3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3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Propaganda</a:t>
            </a:r>
            <a:endParaRPr b="1"/>
          </a:p>
        </p:txBody>
      </p:sp>
      <p:sp>
        <p:nvSpPr>
          <p:cNvPr id="362" name="Google Shape;362;p36"/>
          <p:cNvSpPr txBox="1"/>
          <p:nvPr>
            <p:ph idx="1" type="subTitle"/>
          </p:nvPr>
        </p:nvSpPr>
        <p:spPr>
          <a:xfrm>
            <a:off x="2217945" y="2447314"/>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La propaganda è un'informazione, spesso di parte, fuorviante o emotivamente carica, utilizzata per influenzare le opinioni, le convinzioni o le azioni delle persone a favore di una causa, un programma politico o un'ideologia particolari.</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Esempio: un manifesto governativo che mostra solo gli esiti positivi di uno sforzo bellico ignorando le vittime civili è una forma di propaganda.</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Caratteristiche: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Uso selettivo dei fatti</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Appello emotivo</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Messaggi unilaterali</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Ripetizione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Persuasione mirata</a:t>
            </a:r>
            <a:endParaRPr/>
          </a:p>
        </p:txBody>
      </p:sp>
      <p:sp>
        <p:nvSpPr>
          <p:cNvPr id="363" name="Google Shape;363;p3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64" name="Google Shape;364;p36"/>
          <p:cNvGrpSpPr/>
          <p:nvPr/>
        </p:nvGrpSpPr>
        <p:grpSpPr>
          <a:xfrm>
            <a:off x="790770" y="-112458"/>
            <a:ext cx="1427175" cy="786776"/>
            <a:chOff x="0" y="-38100"/>
            <a:chExt cx="373234" cy="205757"/>
          </a:xfrm>
        </p:grpSpPr>
        <p:sp>
          <p:nvSpPr>
            <p:cNvPr id="365" name="Google Shape;365;p3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6" name="Google Shape;366;p3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67" name="Google Shape;367;p36"/>
          <p:cNvGrpSpPr/>
          <p:nvPr/>
        </p:nvGrpSpPr>
        <p:grpSpPr>
          <a:xfrm>
            <a:off x="0" y="-112458"/>
            <a:ext cx="315272" cy="786776"/>
            <a:chOff x="0" y="-38100"/>
            <a:chExt cx="82450" cy="205757"/>
          </a:xfrm>
        </p:grpSpPr>
        <p:sp>
          <p:nvSpPr>
            <p:cNvPr id="368" name="Google Shape;368;p3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9" name="Google Shape;369;p3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0" name="Google Shape;370;p36"/>
          <p:cNvGrpSpPr/>
          <p:nvPr/>
        </p:nvGrpSpPr>
        <p:grpSpPr>
          <a:xfrm>
            <a:off x="0" y="1116904"/>
            <a:ext cx="503883" cy="1931922"/>
            <a:chOff x="0" y="-38100"/>
            <a:chExt cx="131775" cy="505235"/>
          </a:xfrm>
        </p:grpSpPr>
        <p:sp>
          <p:nvSpPr>
            <p:cNvPr id="371" name="Google Shape;371;p3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2" name="Google Shape;372;p3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3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8" name="Google Shape;378;p37"/>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9" name="Google Shape;379;p37"/>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80" name="Google Shape;380;p37"/>
          <p:cNvGrpSpPr/>
          <p:nvPr/>
        </p:nvGrpSpPr>
        <p:grpSpPr>
          <a:xfrm>
            <a:off x="4620934" y="2064455"/>
            <a:ext cx="11258550" cy="5580710"/>
            <a:chOff x="0" y="-47625"/>
            <a:chExt cx="1484188" cy="418826"/>
          </a:xfrm>
        </p:grpSpPr>
        <p:sp>
          <p:nvSpPr>
            <p:cNvPr id="381" name="Google Shape;381;p3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2" name="Google Shape;382;p37"/>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83" name="Google Shape;383;p37"/>
          <p:cNvGrpSpPr/>
          <p:nvPr/>
        </p:nvGrpSpPr>
        <p:grpSpPr>
          <a:xfrm>
            <a:off x="-696258" y="-1193133"/>
            <a:ext cx="7178388" cy="12095887"/>
            <a:chOff x="0" y="-57150"/>
            <a:chExt cx="1890604" cy="3185748"/>
          </a:xfrm>
        </p:grpSpPr>
        <p:sp>
          <p:nvSpPr>
            <p:cNvPr id="384" name="Google Shape;384;p3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5" name="Google Shape;385;p3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86" name="Google Shape;386;p3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7" name="Google Shape;387;p37"/>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8" name="Google Shape;388;p37"/>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389" name="Google Shape;389;p37"/>
          <p:cNvSpPr txBox="1"/>
          <p:nvPr/>
        </p:nvSpPr>
        <p:spPr>
          <a:xfrm>
            <a:off x="5194248" y="2721631"/>
            <a:ext cx="11258550" cy="5091907"/>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Il ruolo dell'IA nella diffusione e nell'individuazione di disinformazione </a:t>
            </a:r>
            <a:endParaRPr b="0" i="0" sz="8800" u="none" cap="none" strike="noStrike">
              <a:solidFill>
                <a:srgbClr val="000000"/>
              </a:solidFill>
              <a:latin typeface="Arial"/>
              <a:ea typeface="Arial"/>
              <a:cs typeface="Arial"/>
              <a:sym typeface="Arial"/>
            </a:endParaRPr>
          </a:p>
        </p:txBody>
      </p:sp>
      <p:sp>
        <p:nvSpPr>
          <p:cNvPr id="390" name="Google Shape;390;p37"/>
          <p:cNvSpPr txBox="1"/>
          <p:nvPr/>
        </p:nvSpPr>
        <p:spPr>
          <a:xfrm>
            <a:off x="11300255" y="7667753"/>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20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10"/>
          <p:cNvSpPr txBox="1"/>
          <p:nvPr>
            <p:ph type="ctrTitle"/>
          </p:nvPr>
        </p:nvSpPr>
        <p:spPr>
          <a:xfrm>
            <a:off x="3140423" y="52757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Il ruolo dell'IA nella diffusione della disinformazione</a:t>
            </a:r>
            <a:endParaRPr b="1"/>
          </a:p>
        </p:txBody>
      </p:sp>
      <p:sp>
        <p:nvSpPr>
          <p:cNvPr id="396" name="Google Shape;396;p10"/>
          <p:cNvSpPr txBox="1"/>
          <p:nvPr>
            <p:ph idx="1" type="subTitle"/>
          </p:nvPr>
        </p:nvSpPr>
        <p:spPr>
          <a:xfrm>
            <a:off x="5998625" y="3429000"/>
            <a:ext cx="11905200" cy="51387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Velocità e scala della diffusione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Amplificazione algoritmica</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Iperrealismo </a:t>
            </a:r>
            <a:r>
              <a:rPr lang="en-US" sz="4000">
                <a:solidFill>
                  <a:schemeClr val="dk1"/>
                </a:solidFill>
              </a:rPr>
              <a:t>da elaborazioni digitali </a:t>
            </a:r>
            <a:r>
              <a:rPr lang="en-US" sz="4000">
                <a:solidFill>
                  <a:schemeClr val="dk1"/>
                </a:solidFill>
                <a:latin typeface="Calibri"/>
                <a:ea typeface="Calibri"/>
                <a:cs typeface="Calibri"/>
                <a:sym typeface="Calibri"/>
              </a:rPr>
              <a:t>(deepfake)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Personalizzazione e iper-targeting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Anonimato e basso costo</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Troll farm e propaganda computazionale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Sfruttamento delle tecnologie pubblicitarie online</a:t>
            </a:r>
            <a:endParaRPr/>
          </a:p>
        </p:txBody>
      </p:sp>
      <p:sp>
        <p:nvSpPr>
          <p:cNvPr id="397" name="Google Shape;397;p1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98" name="Google Shape;398;p10"/>
          <p:cNvGrpSpPr/>
          <p:nvPr/>
        </p:nvGrpSpPr>
        <p:grpSpPr>
          <a:xfrm>
            <a:off x="790770" y="-112458"/>
            <a:ext cx="1427175" cy="786776"/>
            <a:chOff x="0" y="-38100"/>
            <a:chExt cx="373234" cy="205757"/>
          </a:xfrm>
        </p:grpSpPr>
        <p:sp>
          <p:nvSpPr>
            <p:cNvPr id="399" name="Google Shape;399;p1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0" name="Google Shape;400;p1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1" name="Google Shape;401;p10"/>
          <p:cNvGrpSpPr/>
          <p:nvPr/>
        </p:nvGrpSpPr>
        <p:grpSpPr>
          <a:xfrm>
            <a:off x="0" y="-112458"/>
            <a:ext cx="315272" cy="786776"/>
            <a:chOff x="0" y="-38100"/>
            <a:chExt cx="82450" cy="205757"/>
          </a:xfrm>
        </p:grpSpPr>
        <p:sp>
          <p:nvSpPr>
            <p:cNvPr id="402" name="Google Shape;402;p1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3" name="Google Shape;403;p1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4" name="Google Shape;404;p10"/>
          <p:cNvGrpSpPr/>
          <p:nvPr/>
        </p:nvGrpSpPr>
        <p:grpSpPr>
          <a:xfrm>
            <a:off x="0" y="1116904"/>
            <a:ext cx="503883" cy="1931922"/>
            <a:chOff x="0" y="-38100"/>
            <a:chExt cx="131775" cy="505235"/>
          </a:xfrm>
        </p:grpSpPr>
        <p:sp>
          <p:nvSpPr>
            <p:cNvPr id="405" name="Google Shape;405;p1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6" name="Google Shape;406;p1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07" name="Google Shape;407;p10"/>
          <p:cNvPicPr preferRelativeResize="0"/>
          <p:nvPr/>
        </p:nvPicPr>
        <p:blipFill rotWithShape="1">
          <a:blip r:embed="rId4">
            <a:alphaModFix/>
          </a:blip>
          <a:srcRect b="0" l="0" r="0" t="0"/>
          <a:stretch/>
        </p:blipFill>
        <p:spPr>
          <a:xfrm>
            <a:off x="152400" y="3201225"/>
            <a:ext cx="5225500" cy="5225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4"/>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 name="Google Shape;111;p24"/>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 name="Google Shape;112;p24"/>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3" name="Google Shape;113;p24"/>
          <p:cNvGrpSpPr/>
          <p:nvPr/>
        </p:nvGrpSpPr>
        <p:grpSpPr>
          <a:xfrm>
            <a:off x="6111849" y="2794410"/>
            <a:ext cx="7685891" cy="2168895"/>
            <a:chOff x="0" y="-47625"/>
            <a:chExt cx="1484188" cy="418826"/>
          </a:xfrm>
        </p:grpSpPr>
        <p:sp>
          <p:nvSpPr>
            <p:cNvPr id="114" name="Google Shape;114;p24"/>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p24"/>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6" name="Google Shape;116;p24"/>
          <p:cNvGrpSpPr/>
          <p:nvPr/>
        </p:nvGrpSpPr>
        <p:grpSpPr>
          <a:xfrm>
            <a:off x="-696258" y="-1193133"/>
            <a:ext cx="7178388" cy="12095887"/>
            <a:chOff x="0" y="-57150"/>
            <a:chExt cx="1890604" cy="3185748"/>
          </a:xfrm>
        </p:grpSpPr>
        <p:sp>
          <p:nvSpPr>
            <p:cNvPr id="117" name="Google Shape;117;p24"/>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24"/>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9" name="Google Shape;119;p24"/>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24"/>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 name="Google Shape;121;p24"/>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122" name="Google Shape;122;p24"/>
          <p:cNvSpPr txBox="1"/>
          <p:nvPr/>
        </p:nvSpPr>
        <p:spPr>
          <a:xfrm>
            <a:off x="4759921" y="3423551"/>
            <a:ext cx="11942262"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Introduzione</a:t>
            </a:r>
            <a:endParaRPr b="0" i="0" sz="1050" u="none" cap="none" strike="noStrike">
              <a:solidFill>
                <a:srgbClr val="000000"/>
              </a:solidFill>
              <a:latin typeface="Arial"/>
              <a:ea typeface="Arial"/>
              <a:cs typeface="Arial"/>
              <a:sym typeface="Arial"/>
            </a:endParaRPr>
          </a:p>
        </p:txBody>
      </p:sp>
      <p:sp>
        <p:nvSpPr>
          <p:cNvPr id="123" name="Google Shape;123;p24"/>
          <p:cNvSpPr txBox="1"/>
          <p:nvPr/>
        </p:nvSpPr>
        <p:spPr>
          <a:xfrm>
            <a:off x="7943850" y="5943600"/>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10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3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Il ruolo dell'IA nell'individuazione della disinformazione</a:t>
            </a:r>
            <a:endParaRPr b="1"/>
          </a:p>
        </p:txBody>
      </p:sp>
      <p:sp>
        <p:nvSpPr>
          <p:cNvPr id="413" name="Google Shape;413;p38"/>
          <p:cNvSpPr txBox="1"/>
          <p:nvPr>
            <p:ph idx="1" type="subTitle"/>
          </p:nvPr>
        </p:nvSpPr>
        <p:spPr>
          <a:xfrm>
            <a:off x="6133816" y="3048837"/>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 programmi intelligenti leggono i contenuti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Imparare dagli esempi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Avvisi istantanei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Verifica della provenienza dei contenuti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Esame dei dettagli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Aiutare le piattaforme a reagire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Strumenti per gli utenti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Individuazione dei bot</a:t>
            </a:r>
            <a:endParaRPr/>
          </a:p>
        </p:txBody>
      </p:sp>
      <p:sp>
        <p:nvSpPr>
          <p:cNvPr id="414" name="Google Shape;414;p3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15" name="Google Shape;415;p38"/>
          <p:cNvGrpSpPr/>
          <p:nvPr/>
        </p:nvGrpSpPr>
        <p:grpSpPr>
          <a:xfrm>
            <a:off x="790770" y="-112458"/>
            <a:ext cx="1427175" cy="786776"/>
            <a:chOff x="0" y="-38100"/>
            <a:chExt cx="373234" cy="205757"/>
          </a:xfrm>
        </p:grpSpPr>
        <p:sp>
          <p:nvSpPr>
            <p:cNvPr id="416" name="Google Shape;416;p3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7" name="Google Shape;417;p3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18" name="Google Shape;418;p38"/>
          <p:cNvGrpSpPr/>
          <p:nvPr/>
        </p:nvGrpSpPr>
        <p:grpSpPr>
          <a:xfrm>
            <a:off x="0" y="-112458"/>
            <a:ext cx="315272" cy="786776"/>
            <a:chOff x="0" y="-38100"/>
            <a:chExt cx="82450" cy="205757"/>
          </a:xfrm>
        </p:grpSpPr>
        <p:sp>
          <p:nvSpPr>
            <p:cNvPr id="419" name="Google Shape;419;p3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0" name="Google Shape;420;p3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1" name="Google Shape;421;p38"/>
          <p:cNvGrpSpPr/>
          <p:nvPr/>
        </p:nvGrpSpPr>
        <p:grpSpPr>
          <a:xfrm>
            <a:off x="0" y="1116904"/>
            <a:ext cx="503883" cy="1931922"/>
            <a:chOff x="0" y="-38100"/>
            <a:chExt cx="131775" cy="505235"/>
          </a:xfrm>
        </p:grpSpPr>
        <p:sp>
          <p:nvSpPr>
            <p:cNvPr id="422" name="Google Shape;422;p3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3" name="Google Shape;423;p3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24" name="Google Shape;424;p38"/>
          <p:cNvPicPr preferRelativeResize="0"/>
          <p:nvPr/>
        </p:nvPicPr>
        <p:blipFill rotWithShape="1">
          <a:blip r:embed="rId4">
            <a:alphaModFix/>
          </a:blip>
          <a:srcRect b="0" l="0" r="0" t="0"/>
          <a:stretch/>
        </p:blipFill>
        <p:spPr>
          <a:xfrm>
            <a:off x="152400" y="3201225"/>
            <a:ext cx="5526226" cy="552622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3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Strumenti specifici per il rilevamento dell'IA</a:t>
            </a:r>
            <a:endParaRPr b="1"/>
          </a:p>
        </p:txBody>
      </p:sp>
      <p:sp>
        <p:nvSpPr>
          <p:cNvPr id="430" name="Google Shape;430;p39"/>
          <p:cNvSpPr txBox="1"/>
          <p:nvPr>
            <p:ph idx="1" type="subTitle"/>
          </p:nvPr>
        </p:nvSpPr>
        <p:spPr>
          <a:xfrm>
            <a:off x="6982875" y="4138212"/>
            <a:ext cx="11905200" cy="2796000"/>
          </a:xfrm>
          <a:prstGeom prst="rect">
            <a:avLst/>
          </a:prstGeom>
          <a:noFill/>
          <a:ln>
            <a:noFill/>
          </a:ln>
        </p:spPr>
        <p:txBody>
          <a:bodyPr anchorCtr="0" anchor="t" bIns="45700" lIns="91425" spcFirstLastPara="1" rIns="91425" wrap="square" tIns="45700">
            <a:noAutofit/>
          </a:bodyPr>
          <a:lstStyle/>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3"/>
              </a:rPr>
              <a:t>Detecting-AI.com V2</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4"/>
              </a:rPr>
              <a:t>Originality.AI</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5"/>
              </a:rPr>
              <a:t>Hive AI – Rilevamento deepfake</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6"/>
              </a:rPr>
              <a:t>Sensity AI</a:t>
            </a:r>
            <a:endParaRPr b="1" sz="4000" u="sng"/>
          </a:p>
        </p:txBody>
      </p:sp>
      <p:sp>
        <p:nvSpPr>
          <p:cNvPr id="431" name="Google Shape;431;p3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32" name="Google Shape;432;p39"/>
          <p:cNvGrpSpPr/>
          <p:nvPr/>
        </p:nvGrpSpPr>
        <p:grpSpPr>
          <a:xfrm>
            <a:off x="790770" y="-112458"/>
            <a:ext cx="1427175" cy="786776"/>
            <a:chOff x="0" y="-38100"/>
            <a:chExt cx="373234" cy="205757"/>
          </a:xfrm>
        </p:grpSpPr>
        <p:sp>
          <p:nvSpPr>
            <p:cNvPr id="433" name="Google Shape;433;p3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4" name="Google Shape;434;p3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35" name="Google Shape;435;p39"/>
          <p:cNvGrpSpPr/>
          <p:nvPr/>
        </p:nvGrpSpPr>
        <p:grpSpPr>
          <a:xfrm>
            <a:off x="0" y="-112458"/>
            <a:ext cx="315272" cy="786776"/>
            <a:chOff x="0" y="-38100"/>
            <a:chExt cx="82450" cy="205757"/>
          </a:xfrm>
        </p:grpSpPr>
        <p:sp>
          <p:nvSpPr>
            <p:cNvPr id="436" name="Google Shape;436;p3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7" name="Google Shape;437;p3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38" name="Google Shape;438;p39"/>
          <p:cNvGrpSpPr/>
          <p:nvPr/>
        </p:nvGrpSpPr>
        <p:grpSpPr>
          <a:xfrm>
            <a:off x="0" y="1116904"/>
            <a:ext cx="503883" cy="1931922"/>
            <a:chOff x="0" y="-38100"/>
            <a:chExt cx="131775" cy="505235"/>
          </a:xfrm>
        </p:grpSpPr>
        <p:sp>
          <p:nvSpPr>
            <p:cNvPr id="439" name="Google Shape;439;p3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0" name="Google Shape;440;p3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41" name="Google Shape;441;p39"/>
          <p:cNvPicPr preferRelativeResize="0"/>
          <p:nvPr/>
        </p:nvPicPr>
        <p:blipFill rotWithShape="1">
          <a:blip r:embed="rId8">
            <a:alphaModFix/>
          </a:blip>
          <a:srcRect b="0" l="0" r="0" t="0"/>
          <a:stretch/>
        </p:blipFill>
        <p:spPr>
          <a:xfrm>
            <a:off x="152400" y="3201222"/>
            <a:ext cx="4669988" cy="466998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4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7" name="Google Shape;447;p4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8" name="Google Shape;448;p4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49" name="Google Shape;449;p40"/>
          <p:cNvGrpSpPr/>
          <p:nvPr/>
        </p:nvGrpSpPr>
        <p:grpSpPr>
          <a:xfrm>
            <a:off x="6111849" y="2794410"/>
            <a:ext cx="10019547" cy="4324987"/>
            <a:chOff x="0" y="-47625"/>
            <a:chExt cx="1484188" cy="418826"/>
          </a:xfrm>
        </p:grpSpPr>
        <p:sp>
          <p:nvSpPr>
            <p:cNvPr id="450" name="Google Shape;450;p4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1" name="Google Shape;451;p4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52" name="Google Shape;452;p40"/>
          <p:cNvGrpSpPr/>
          <p:nvPr/>
        </p:nvGrpSpPr>
        <p:grpSpPr>
          <a:xfrm>
            <a:off x="-696258" y="-1193133"/>
            <a:ext cx="7178388" cy="12095887"/>
            <a:chOff x="0" y="-57150"/>
            <a:chExt cx="1890604" cy="3185748"/>
          </a:xfrm>
        </p:grpSpPr>
        <p:sp>
          <p:nvSpPr>
            <p:cNvPr id="453" name="Google Shape;453;p4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4" name="Google Shape;454;p4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55" name="Google Shape;455;p4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6" name="Google Shape;456;p4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7" name="Google Shape;457;p4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458" name="Google Shape;458;p40"/>
          <p:cNvSpPr txBox="1"/>
          <p:nvPr/>
        </p:nvSpPr>
        <p:spPr>
          <a:xfrm>
            <a:off x="5291685"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Comprendere come funziona l'IA e come identificarla</a:t>
            </a:r>
            <a:endParaRPr b="0" i="0" sz="8800" u="none" cap="none" strike="noStrike">
              <a:solidFill>
                <a:srgbClr val="000000"/>
              </a:solidFill>
              <a:latin typeface="Arial"/>
              <a:ea typeface="Arial"/>
              <a:cs typeface="Arial"/>
              <a:sym typeface="Arial"/>
            </a:endParaRPr>
          </a:p>
        </p:txBody>
      </p:sp>
      <p:sp>
        <p:nvSpPr>
          <p:cNvPr id="459" name="Google Shape;459;p40"/>
          <p:cNvSpPr txBox="1"/>
          <p:nvPr/>
        </p:nvSpPr>
        <p:spPr>
          <a:xfrm>
            <a:off x="13197623" y="7228851"/>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30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41"/>
          <p:cNvSpPr txBox="1"/>
          <p:nvPr>
            <p:ph type="ctrTitle"/>
          </p:nvPr>
        </p:nvSpPr>
        <p:spPr>
          <a:xfrm>
            <a:off x="2693443" y="862433"/>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Comprendere il funzionamento dell'IA e l'etica dell'IA</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465" name="Google Shape;465;p41"/>
          <p:cNvSpPr txBox="1"/>
          <p:nvPr>
            <p:ph idx="1" type="subTitle"/>
          </p:nvPr>
        </p:nvSpPr>
        <p:spPr>
          <a:xfrm>
            <a:off x="7258050" y="3048822"/>
            <a:ext cx="10183788" cy="6032269"/>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Sperimentare come l'IA "apprendono" e prendono decisioni.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Comprendere che l'IA non è autonoma, ma riflette gli input umani, i dati di addestramento e i limiti.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Esplorare le implicazioni etiche: pregiudizi, disinformazione, responsabilità.</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Sviluppare strategie per aiutare gli studenti a valutare criticamente i contenuti generati dall'IA.</a:t>
            </a:r>
            <a:endParaRPr/>
          </a:p>
        </p:txBody>
      </p:sp>
      <p:sp>
        <p:nvSpPr>
          <p:cNvPr id="466" name="Google Shape;466;p4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67" name="Google Shape;467;p41"/>
          <p:cNvGrpSpPr/>
          <p:nvPr/>
        </p:nvGrpSpPr>
        <p:grpSpPr>
          <a:xfrm>
            <a:off x="790770" y="-112458"/>
            <a:ext cx="1427175" cy="786776"/>
            <a:chOff x="0" y="-38100"/>
            <a:chExt cx="373234" cy="205757"/>
          </a:xfrm>
        </p:grpSpPr>
        <p:sp>
          <p:nvSpPr>
            <p:cNvPr id="468" name="Google Shape;468;p4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9" name="Google Shape;469;p4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0" name="Google Shape;470;p41"/>
          <p:cNvGrpSpPr/>
          <p:nvPr/>
        </p:nvGrpSpPr>
        <p:grpSpPr>
          <a:xfrm>
            <a:off x="0" y="-112458"/>
            <a:ext cx="315272" cy="786776"/>
            <a:chOff x="0" y="-38100"/>
            <a:chExt cx="82450" cy="205757"/>
          </a:xfrm>
        </p:grpSpPr>
        <p:sp>
          <p:nvSpPr>
            <p:cNvPr id="471" name="Google Shape;471;p4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2" name="Google Shape;472;p4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3" name="Google Shape;473;p41"/>
          <p:cNvGrpSpPr/>
          <p:nvPr/>
        </p:nvGrpSpPr>
        <p:grpSpPr>
          <a:xfrm>
            <a:off x="0" y="1116904"/>
            <a:ext cx="503883" cy="1931922"/>
            <a:chOff x="0" y="-38100"/>
            <a:chExt cx="131775" cy="505235"/>
          </a:xfrm>
        </p:grpSpPr>
        <p:sp>
          <p:nvSpPr>
            <p:cNvPr id="474" name="Google Shape;474;p4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5" name="Google Shape;475;p4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76" name="Google Shape;476;p41"/>
          <p:cNvPicPr preferRelativeResize="0"/>
          <p:nvPr/>
        </p:nvPicPr>
        <p:blipFill rotWithShape="1">
          <a:blip r:embed="rId4">
            <a:alphaModFix/>
          </a:blip>
          <a:srcRect b="0" l="0" r="0" t="0"/>
          <a:stretch/>
        </p:blipFill>
        <p:spPr>
          <a:xfrm>
            <a:off x="503883" y="3048822"/>
            <a:ext cx="6502400" cy="65024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44"/>
          <p:cNvSpPr txBox="1"/>
          <p:nvPr>
            <p:ph idx="1" type="subTitle"/>
          </p:nvPr>
        </p:nvSpPr>
        <p:spPr>
          <a:xfrm>
            <a:off x="7086600" y="2218734"/>
            <a:ext cx="10355238" cy="53536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Analizzare come i set di dati distorti e i sistemi di IA non inclusivi possano generare narrazioni false, distorcere le percezioni e diffondere inavvertitamente disinformazione. Impareranno a identificare i pregiudizi, testare modelli inclusivi e progettare una pedagogia inclusiva.</a:t>
            </a:r>
            <a:endParaRPr/>
          </a:p>
        </p:txBody>
      </p:sp>
      <p:sp>
        <p:nvSpPr>
          <p:cNvPr id="482" name="Google Shape;482;p4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83" name="Google Shape;483;p44"/>
          <p:cNvGrpSpPr/>
          <p:nvPr/>
        </p:nvGrpSpPr>
        <p:grpSpPr>
          <a:xfrm>
            <a:off x="790770" y="-112458"/>
            <a:ext cx="1427175" cy="786776"/>
            <a:chOff x="0" y="-38100"/>
            <a:chExt cx="373234" cy="205757"/>
          </a:xfrm>
        </p:grpSpPr>
        <p:sp>
          <p:nvSpPr>
            <p:cNvPr id="484" name="Google Shape;484;p4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5" name="Google Shape;485;p4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6" name="Google Shape;486;p44"/>
          <p:cNvGrpSpPr/>
          <p:nvPr/>
        </p:nvGrpSpPr>
        <p:grpSpPr>
          <a:xfrm>
            <a:off x="0" y="-112458"/>
            <a:ext cx="315272" cy="786776"/>
            <a:chOff x="0" y="-38100"/>
            <a:chExt cx="82450" cy="205757"/>
          </a:xfrm>
        </p:grpSpPr>
        <p:sp>
          <p:nvSpPr>
            <p:cNvPr id="487" name="Google Shape;487;p4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8" name="Google Shape;488;p4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9" name="Google Shape;489;p44"/>
          <p:cNvGrpSpPr/>
          <p:nvPr/>
        </p:nvGrpSpPr>
        <p:grpSpPr>
          <a:xfrm>
            <a:off x="0" y="1116904"/>
            <a:ext cx="503883" cy="1931922"/>
            <a:chOff x="0" y="-38100"/>
            <a:chExt cx="131775" cy="505235"/>
          </a:xfrm>
        </p:grpSpPr>
        <p:sp>
          <p:nvSpPr>
            <p:cNvPr id="490" name="Google Shape;490;p4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1" name="Google Shape;491;p4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92" name="Google Shape;492;p44"/>
          <p:cNvPicPr preferRelativeResize="0"/>
          <p:nvPr/>
        </p:nvPicPr>
        <p:blipFill rotWithShape="1">
          <a:blip r:embed="rId4">
            <a:alphaModFix/>
          </a:blip>
          <a:srcRect b="0" l="0" r="0" t="0"/>
          <a:stretch/>
        </p:blipFill>
        <p:spPr>
          <a:xfrm>
            <a:off x="0" y="3077470"/>
            <a:ext cx="7086600" cy="4724400"/>
          </a:xfrm>
          <a:prstGeom prst="rect">
            <a:avLst/>
          </a:prstGeom>
          <a:noFill/>
          <a:ln>
            <a:noFill/>
          </a:ln>
        </p:spPr>
      </p:pic>
      <p:sp>
        <p:nvSpPr>
          <p:cNvPr id="493" name="Google Shape;493;p44"/>
          <p:cNvSpPr txBox="1"/>
          <p:nvPr>
            <p:ph type="ctrTitle"/>
          </p:nvPr>
        </p:nvSpPr>
        <p:spPr>
          <a:xfrm>
            <a:off x="2693543" y="939233"/>
            <a:ext cx="14748300" cy="1470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latin typeface="Bricolage Grotesque"/>
                <a:ea typeface="Bricolage Grotesque"/>
                <a:cs typeface="Bricolage Grotesque"/>
                <a:sym typeface="Bricolage Grotesque"/>
              </a:rPr>
              <a:t>Scoprire i pregiudizi algoritmici e promuovere l'inclusività</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4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9" name="Google Shape;499;p45"/>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0" name="Google Shape;500;p4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01" name="Google Shape;501;p45"/>
          <p:cNvGrpSpPr/>
          <p:nvPr/>
        </p:nvGrpSpPr>
        <p:grpSpPr>
          <a:xfrm>
            <a:off x="6111849" y="2052539"/>
            <a:ext cx="10590333" cy="5599860"/>
            <a:chOff x="0" y="-47625"/>
            <a:chExt cx="1484188" cy="418826"/>
          </a:xfrm>
        </p:grpSpPr>
        <p:sp>
          <p:nvSpPr>
            <p:cNvPr id="502" name="Google Shape;502;p4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3" name="Google Shape;503;p4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4" name="Google Shape;504;p45"/>
          <p:cNvGrpSpPr/>
          <p:nvPr/>
        </p:nvGrpSpPr>
        <p:grpSpPr>
          <a:xfrm>
            <a:off x="-696258" y="-1193133"/>
            <a:ext cx="7178388" cy="12095887"/>
            <a:chOff x="0" y="-57150"/>
            <a:chExt cx="1890604" cy="3185748"/>
          </a:xfrm>
        </p:grpSpPr>
        <p:sp>
          <p:nvSpPr>
            <p:cNvPr id="505" name="Google Shape;505;p4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6" name="Google Shape;506;p4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507" name="Google Shape;507;p4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8" name="Google Shape;508;p4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9" name="Google Shape;509;p45"/>
          <p:cNvSpPr txBox="1"/>
          <p:nvPr/>
        </p:nvSpPr>
        <p:spPr>
          <a:xfrm>
            <a:off x="11884058" y="7642874"/>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510" name="Google Shape;510;p45"/>
          <p:cNvSpPr txBox="1"/>
          <p:nvPr/>
        </p:nvSpPr>
        <p:spPr>
          <a:xfrm>
            <a:off x="5090377" y="2528959"/>
            <a:ext cx="11611805" cy="5091907"/>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In che modo la sensibilizzazione alla sicurezza informatica può essere d'aiuto?</a:t>
            </a:r>
            <a:endParaRPr b="0" i="0" sz="8800" u="none" cap="none" strike="noStrike">
              <a:solidFill>
                <a:srgbClr val="000000"/>
              </a:solidFill>
              <a:latin typeface="Arial"/>
              <a:ea typeface="Arial"/>
              <a:cs typeface="Arial"/>
              <a:sym typeface="Arial"/>
            </a:endParaRPr>
          </a:p>
        </p:txBody>
      </p:sp>
      <p:sp>
        <p:nvSpPr>
          <p:cNvPr id="511" name="Google Shape;511;p45"/>
          <p:cNvSpPr txBox="1"/>
          <p:nvPr/>
        </p:nvSpPr>
        <p:spPr>
          <a:xfrm>
            <a:off x="9478536" y="7871050"/>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60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46"/>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solidFill>
                  <a:schemeClr val="dk1"/>
                </a:solidFill>
                <a:latin typeface="Bricolage Grotesque"/>
                <a:ea typeface="Bricolage Grotesque"/>
                <a:cs typeface="Bricolage Grotesque"/>
                <a:sym typeface="Bricolage Grotesque"/>
              </a:rPr>
              <a:t>Come trasformare il tuo login debole in un'arma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17" name="Google Shape;517;p46"/>
          <p:cNvSpPr txBox="1"/>
          <p:nvPr>
            <p:ph idx="1" type="subTitle"/>
          </p:nvPr>
        </p:nvSpPr>
        <p:spPr>
          <a:xfrm>
            <a:off x="7229474" y="2218734"/>
            <a:ext cx="1021236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Comprendere i principi alla base della creazione e della gestione di password sicure.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Riconoscere come credenziali inadeguate possano compromettere l'account ed essere sfruttate in campagne di disinformazione.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Esplorare strategie e attività didattiche per insegnare a studenti e studentesse l’appropriatezza delle password (</a:t>
            </a:r>
            <a:r>
              <a:rPr i="1" lang="en-US" sz="4000">
                <a:solidFill>
                  <a:schemeClr val="dk1"/>
                </a:solidFill>
                <a:latin typeface="Calibri"/>
                <a:ea typeface="Calibri"/>
                <a:cs typeface="Calibri"/>
                <a:sym typeface="Calibri"/>
              </a:rPr>
              <a:t>password hygiene</a:t>
            </a:r>
            <a:r>
              <a:rPr lang="en-US" sz="4000">
                <a:solidFill>
                  <a:schemeClr val="dk1"/>
                </a:solidFill>
                <a:latin typeface="Calibri"/>
                <a:ea typeface="Calibri"/>
                <a:cs typeface="Calibri"/>
                <a:sym typeface="Calibri"/>
              </a:rPr>
              <a:t>) e la responsabilità riguardo i propri account.</a:t>
            </a:r>
            <a:endParaRPr/>
          </a:p>
        </p:txBody>
      </p:sp>
      <p:sp>
        <p:nvSpPr>
          <p:cNvPr id="518" name="Google Shape;518;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19" name="Google Shape;519;p46"/>
          <p:cNvGrpSpPr/>
          <p:nvPr/>
        </p:nvGrpSpPr>
        <p:grpSpPr>
          <a:xfrm>
            <a:off x="790770" y="-112458"/>
            <a:ext cx="1427175" cy="786776"/>
            <a:chOff x="0" y="-38100"/>
            <a:chExt cx="373234" cy="205757"/>
          </a:xfrm>
        </p:grpSpPr>
        <p:sp>
          <p:nvSpPr>
            <p:cNvPr id="520" name="Google Shape;520;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1" name="Google Shape;521;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2" name="Google Shape;522;p46"/>
          <p:cNvGrpSpPr/>
          <p:nvPr/>
        </p:nvGrpSpPr>
        <p:grpSpPr>
          <a:xfrm>
            <a:off x="0" y="-112458"/>
            <a:ext cx="315272" cy="786776"/>
            <a:chOff x="0" y="-38100"/>
            <a:chExt cx="82450" cy="205757"/>
          </a:xfrm>
        </p:grpSpPr>
        <p:sp>
          <p:nvSpPr>
            <p:cNvPr id="523" name="Google Shape;523;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4" name="Google Shape;524;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5" name="Google Shape;525;p46"/>
          <p:cNvGrpSpPr/>
          <p:nvPr/>
        </p:nvGrpSpPr>
        <p:grpSpPr>
          <a:xfrm>
            <a:off x="0" y="1116904"/>
            <a:ext cx="503883" cy="1931922"/>
            <a:chOff x="0" y="-38100"/>
            <a:chExt cx="131775" cy="505235"/>
          </a:xfrm>
        </p:grpSpPr>
        <p:sp>
          <p:nvSpPr>
            <p:cNvPr id="526" name="Google Shape;526;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7" name="Google Shape;527;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28" name="Google Shape;528;p46"/>
          <p:cNvPicPr preferRelativeResize="0"/>
          <p:nvPr/>
        </p:nvPicPr>
        <p:blipFill rotWithShape="1">
          <a:blip r:embed="rId4">
            <a:alphaModFix/>
          </a:blip>
          <a:srcRect b="0" l="0" r="0" t="0"/>
          <a:stretch/>
        </p:blipFill>
        <p:spPr>
          <a:xfrm>
            <a:off x="503883" y="2082863"/>
            <a:ext cx="5182542" cy="777381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47"/>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Attività che compromettono la sicurezza (10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34" name="Google Shape;534;p47"/>
          <p:cNvSpPr txBox="1"/>
          <p:nvPr>
            <p:ph idx="1" type="subTitle"/>
          </p:nvPr>
        </p:nvSpPr>
        <p:spPr>
          <a:xfrm>
            <a:off x="7267291" y="2218733"/>
            <a:ext cx="10326662"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Identificare in che modo gli strumenti online (quiz, moduli, giochi) raccolgono dati personali, intenzionalmente o meno.</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Riconoscere come tali dati possano essere sfruttati per attacchi di disinformazione o phishing.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Sviluppare pratiche e strategie didattiche per promuovere comportamenti digitali sicuri.</a:t>
            </a:r>
            <a:endParaRPr/>
          </a:p>
        </p:txBody>
      </p:sp>
      <p:sp>
        <p:nvSpPr>
          <p:cNvPr id="535" name="Google Shape;535;p4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36" name="Google Shape;536;p47"/>
          <p:cNvGrpSpPr/>
          <p:nvPr/>
        </p:nvGrpSpPr>
        <p:grpSpPr>
          <a:xfrm>
            <a:off x="790770" y="-112458"/>
            <a:ext cx="1427175" cy="786776"/>
            <a:chOff x="0" y="-38100"/>
            <a:chExt cx="373234" cy="205757"/>
          </a:xfrm>
        </p:grpSpPr>
        <p:sp>
          <p:nvSpPr>
            <p:cNvPr id="537" name="Google Shape;537;p4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8" name="Google Shape;538;p4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39" name="Google Shape;539;p47"/>
          <p:cNvGrpSpPr/>
          <p:nvPr/>
        </p:nvGrpSpPr>
        <p:grpSpPr>
          <a:xfrm>
            <a:off x="0" y="-112458"/>
            <a:ext cx="315272" cy="786776"/>
            <a:chOff x="0" y="-38100"/>
            <a:chExt cx="82450" cy="205757"/>
          </a:xfrm>
        </p:grpSpPr>
        <p:sp>
          <p:nvSpPr>
            <p:cNvPr id="540" name="Google Shape;540;p4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1" name="Google Shape;541;p4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42" name="Google Shape;542;p47"/>
          <p:cNvGrpSpPr/>
          <p:nvPr/>
        </p:nvGrpSpPr>
        <p:grpSpPr>
          <a:xfrm>
            <a:off x="0" y="1116904"/>
            <a:ext cx="503883" cy="1931922"/>
            <a:chOff x="0" y="-38100"/>
            <a:chExt cx="131775" cy="505235"/>
          </a:xfrm>
        </p:grpSpPr>
        <p:sp>
          <p:nvSpPr>
            <p:cNvPr id="543" name="Google Shape;543;p4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4" name="Google Shape;544;p4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45" name="Google Shape;545;p47"/>
          <p:cNvPicPr preferRelativeResize="0"/>
          <p:nvPr/>
        </p:nvPicPr>
        <p:blipFill rotWithShape="1">
          <a:blip r:embed="rId4">
            <a:alphaModFix/>
          </a:blip>
          <a:srcRect b="0" l="0" r="0" t="0"/>
          <a:stretch/>
        </p:blipFill>
        <p:spPr>
          <a:xfrm>
            <a:off x="558329" y="2330154"/>
            <a:ext cx="6502400" cy="65024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48"/>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solidFill>
                  <a:schemeClr val="dk1"/>
                </a:solidFill>
                <a:latin typeface="Bricolage Grotesque"/>
                <a:ea typeface="Bricolage Grotesque"/>
                <a:cs typeface="Bricolage Grotesque"/>
                <a:sym typeface="Bricolage Grotesque"/>
              </a:rPr>
              <a:t>Misure di salvaguardia della piattaforma per contrastare la disinformazione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51" name="Google Shape;551;p48"/>
          <p:cNvSpPr txBox="1"/>
          <p:nvPr>
            <p:ph idx="1" type="subTitle"/>
          </p:nvPr>
        </p:nvSpPr>
        <p:spPr>
          <a:xfrm>
            <a:off x="7286624" y="2218734"/>
            <a:ext cx="1015521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Comprendere come identificare e rispondere alle informazioni errate/alla disinformazione sui social media e sulle piattaforme di messaggistica.</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Imparare a utilizzare le misure di protezione delle piattaforme (ad esempio, segnalazione, blocco, segnalazione).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Esercitarsi a integrare questi strumenti nell'insegnamento dell'alfabetizzazione digitale con gli studenti.</a:t>
            </a:r>
            <a:endParaRPr/>
          </a:p>
        </p:txBody>
      </p:sp>
      <p:sp>
        <p:nvSpPr>
          <p:cNvPr id="552" name="Google Shape;552;p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53" name="Google Shape;553;p48"/>
          <p:cNvGrpSpPr/>
          <p:nvPr/>
        </p:nvGrpSpPr>
        <p:grpSpPr>
          <a:xfrm>
            <a:off x="790770" y="-112458"/>
            <a:ext cx="1427175" cy="786776"/>
            <a:chOff x="0" y="-38100"/>
            <a:chExt cx="373234" cy="205757"/>
          </a:xfrm>
        </p:grpSpPr>
        <p:sp>
          <p:nvSpPr>
            <p:cNvPr id="554" name="Google Shape;554;p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5" name="Google Shape;555;p4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6" name="Google Shape;556;p48"/>
          <p:cNvGrpSpPr/>
          <p:nvPr/>
        </p:nvGrpSpPr>
        <p:grpSpPr>
          <a:xfrm>
            <a:off x="0" y="-112458"/>
            <a:ext cx="315272" cy="786776"/>
            <a:chOff x="0" y="-38100"/>
            <a:chExt cx="82450" cy="205757"/>
          </a:xfrm>
        </p:grpSpPr>
        <p:sp>
          <p:nvSpPr>
            <p:cNvPr id="557" name="Google Shape;557;p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8" name="Google Shape;558;p4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9" name="Google Shape;559;p48"/>
          <p:cNvGrpSpPr/>
          <p:nvPr/>
        </p:nvGrpSpPr>
        <p:grpSpPr>
          <a:xfrm>
            <a:off x="0" y="1116904"/>
            <a:ext cx="503883" cy="1931922"/>
            <a:chOff x="0" y="-38100"/>
            <a:chExt cx="131775" cy="505235"/>
          </a:xfrm>
        </p:grpSpPr>
        <p:sp>
          <p:nvSpPr>
            <p:cNvPr id="560" name="Google Shape;560;p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1" name="Google Shape;561;p4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62" name="Google Shape;562;p48"/>
          <p:cNvPicPr preferRelativeResize="0"/>
          <p:nvPr/>
        </p:nvPicPr>
        <p:blipFill rotWithShape="1">
          <a:blip r:embed="rId4">
            <a:alphaModFix/>
          </a:blip>
          <a:srcRect b="0" l="0" r="0" t="0"/>
          <a:stretch/>
        </p:blipFill>
        <p:spPr>
          <a:xfrm>
            <a:off x="644053" y="2330154"/>
            <a:ext cx="6502400" cy="65024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49"/>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solidFill>
                  <a:schemeClr val="dk1"/>
                </a:solidFill>
                <a:latin typeface="Bricolage Grotesque"/>
                <a:ea typeface="Bricolage Grotesque"/>
                <a:cs typeface="Bricolage Grotesque"/>
                <a:sym typeface="Bricolage Grotesque"/>
              </a:rPr>
              <a:t>Verifica dell'origine delle e-mail (phishing e disinformazione,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68" name="Google Shape;568;p49"/>
          <p:cNvSpPr txBox="1"/>
          <p:nvPr>
            <p:ph idx="1" type="subTitle"/>
          </p:nvPr>
        </p:nvSpPr>
        <p:spPr>
          <a:xfrm>
            <a:off x="7203603" y="2330154"/>
            <a:ext cx="1032666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Comprendere come identificare e rispondere alla misinformazione/disinformazione sui social media e sulle piattaforme di messaggistica.</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Imparare a utilizzare le misure di sicurezza delle piattaforme (ad esempio, segnalazione, blocco, segnalazione).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Esercitarsi a integrare questi strumenti nell'insegnamento dell'alfabetizzazione digitale con gli studenti.</a:t>
            </a:r>
            <a:endParaRPr/>
          </a:p>
        </p:txBody>
      </p:sp>
      <p:sp>
        <p:nvSpPr>
          <p:cNvPr id="569" name="Google Shape;569;p4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70" name="Google Shape;570;p49"/>
          <p:cNvGrpSpPr/>
          <p:nvPr/>
        </p:nvGrpSpPr>
        <p:grpSpPr>
          <a:xfrm>
            <a:off x="790770" y="-112458"/>
            <a:ext cx="1427175" cy="786776"/>
            <a:chOff x="0" y="-38100"/>
            <a:chExt cx="373234" cy="205757"/>
          </a:xfrm>
        </p:grpSpPr>
        <p:sp>
          <p:nvSpPr>
            <p:cNvPr id="571" name="Google Shape;571;p4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2" name="Google Shape;572;p4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3" name="Google Shape;573;p49"/>
          <p:cNvGrpSpPr/>
          <p:nvPr/>
        </p:nvGrpSpPr>
        <p:grpSpPr>
          <a:xfrm>
            <a:off x="0" y="-112458"/>
            <a:ext cx="315272" cy="786776"/>
            <a:chOff x="0" y="-38100"/>
            <a:chExt cx="82450" cy="205757"/>
          </a:xfrm>
        </p:grpSpPr>
        <p:sp>
          <p:nvSpPr>
            <p:cNvPr id="574" name="Google Shape;574;p4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5" name="Google Shape;575;p4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6" name="Google Shape;576;p49"/>
          <p:cNvGrpSpPr/>
          <p:nvPr/>
        </p:nvGrpSpPr>
        <p:grpSpPr>
          <a:xfrm>
            <a:off x="0" y="1116904"/>
            <a:ext cx="503883" cy="1931922"/>
            <a:chOff x="0" y="-38100"/>
            <a:chExt cx="131775" cy="505235"/>
          </a:xfrm>
        </p:grpSpPr>
        <p:sp>
          <p:nvSpPr>
            <p:cNvPr id="577" name="Google Shape;577;p4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8" name="Google Shape;578;p4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79" name="Google Shape;579;p49"/>
          <p:cNvPicPr preferRelativeResize="0"/>
          <p:nvPr/>
        </p:nvPicPr>
        <p:blipFill rotWithShape="1">
          <a:blip r:embed="rId4">
            <a:alphaModFix/>
          </a:blip>
          <a:srcRect b="0" l="0" r="0" t="0"/>
          <a:stretch/>
        </p:blipFill>
        <p:spPr>
          <a:xfrm>
            <a:off x="558328" y="2330154"/>
            <a:ext cx="6502400" cy="6502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5"/>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Obiettivi (per gli insegnanti)</a:t>
            </a:r>
            <a:endParaRPr b="1"/>
          </a:p>
        </p:txBody>
      </p:sp>
      <p:sp>
        <p:nvSpPr>
          <p:cNvPr id="129" name="Google Shape;129;p2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Acquisire competenze in materia di IA e sicurezza informatica per sviluppare nei e nelle adolescenti le competenze necessarie per diventare cittadine/i digitali responsabili, in grado di combattere la diffusione della disinformazione e apprendere strategie pratiche per orientarsi nel complesso panorama informativo odierno.</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Sviluppare competenze per supervisionare e guidare le attività digitali degli adolescenti al fine di</a:t>
            </a:r>
            <a:r>
              <a:rPr lang="en-US">
                <a:solidFill>
                  <a:schemeClr val="dk1"/>
                </a:solidFill>
              </a:rPr>
              <a:t>:</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Comprendere il concetto di disinformazione</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Comprendere come funziona l'IA e come identificarla</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Comprendere come la consapevolezza della sicurezza informatica possa essere d'aiuto</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Diventare cittadini digitali responsabili</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Collaborare con le scuole e le comunità</a:t>
            </a:r>
            <a:endParaRPr/>
          </a:p>
        </p:txBody>
      </p:sp>
      <p:sp>
        <p:nvSpPr>
          <p:cNvPr id="130" name="Google Shape;130;p2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1" name="Google Shape;131;p25"/>
          <p:cNvGrpSpPr/>
          <p:nvPr/>
        </p:nvGrpSpPr>
        <p:grpSpPr>
          <a:xfrm>
            <a:off x="790770" y="-112458"/>
            <a:ext cx="1427175" cy="786776"/>
            <a:chOff x="0" y="-38100"/>
            <a:chExt cx="373234" cy="205757"/>
          </a:xfrm>
        </p:grpSpPr>
        <p:sp>
          <p:nvSpPr>
            <p:cNvPr id="132" name="Google Shape;132;p2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 name="Google Shape;133;p2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4" name="Google Shape;134;p25"/>
          <p:cNvGrpSpPr/>
          <p:nvPr/>
        </p:nvGrpSpPr>
        <p:grpSpPr>
          <a:xfrm>
            <a:off x="0" y="-112458"/>
            <a:ext cx="315272" cy="786776"/>
            <a:chOff x="0" y="-38100"/>
            <a:chExt cx="82450" cy="205757"/>
          </a:xfrm>
        </p:grpSpPr>
        <p:sp>
          <p:nvSpPr>
            <p:cNvPr id="135" name="Google Shape;135;p2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 name="Google Shape;136;p2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7" name="Google Shape;137;p25"/>
          <p:cNvGrpSpPr/>
          <p:nvPr/>
        </p:nvGrpSpPr>
        <p:grpSpPr>
          <a:xfrm>
            <a:off x="0" y="1116904"/>
            <a:ext cx="503883" cy="1931922"/>
            <a:chOff x="0" y="-38100"/>
            <a:chExt cx="131775" cy="505235"/>
          </a:xfrm>
        </p:grpSpPr>
        <p:sp>
          <p:nvSpPr>
            <p:cNvPr id="138" name="Google Shape;138;p2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 name="Google Shape;139;p2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3" name="Shape 583"/>
        <p:cNvGrpSpPr/>
        <p:nvPr/>
      </p:nvGrpSpPr>
      <p:grpSpPr>
        <a:xfrm>
          <a:off x="0" y="0"/>
          <a:ext cx="0" cy="0"/>
          <a:chOff x="0" y="0"/>
          <a:chExt cx="0" cy="0"/>
        </a:xfrm>
      </p:grpSpPr>
      <p:sp>
        <p:nvSpPr>
          <p:cNvPr id="584" name="Google Shape;584;p50"/>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Riconoscere la manipolazione emotiva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85" name="Google Shape;585;p50"/>
          <p:cNvSpPr txBox="1"/>
          <p:nvPr>
            <p:ph idx="1" type="subTitle"/>
          </p:nvPr>
        </p:nvSpPr>
        <p:spPr>
          <a:xfrm>
            <a:off x="7229476" y="2218734"/>
            <a:ext cx="10212362"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Sperimentare come i contenuti emotivi amplificati dall'intelligenza artificiale sfruttino i bias e discutere su come insegnarlo </a:t>
            </a:r>
            <a:r>
              <a:rPr lang="en-US" sz="4000">
                <a:solidFill>
                  <a:schemeClr val="dk1"/>
                </a:solidFill>
              </a:rPr>
              <a:t> a</a:t>
            </a:r>
            <a:r>
              <a:rPr lang="en-US" sz="4000">
                <a:solidFill>
                  <a:schemeClr val="dk1"/>
                </a:solidFill>
                <a:latin typeface="Calibri"/>
                <a:ea typeface="Calibri"/>
                <a:cs typeface="Calibri"/>
                <a:sym typeface="Calibri"/>
              </a:rPr>
              <a:t> studenti e studentesse.</a:t>
            </a:r>
            <a:endParaRPr/>
          </a:p>
        </p:txBody>
      </p:sp>
      <p:sp>
        <p:nvSpPr>
          <p:cNvPr id="586" name="Google Shape;586;p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87" name="Google Shape;587;p50"/>
          <p:cNvGrpSpPr/>
          <p:nvPr/>
        </p:nvGrpSpPr>
        <p:grpSpPr>
          <a:xfrm>
            <a:off x="790770" y="-112458"/>
            <a:ext cx="1427175" cy="786776"/>
            <a:chOff x="0" y="-38100"/>
            <a:chExt cx="373234" cy="205757"/>
          </a:xfrm>
        </p:grpSpPr>
        <p:sp>
          <p:nvSpPr>
            <p:cNvPr id="588" name="Google Shape;588;p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9" name="Google Shape;589;p5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0" name="Google Shape;590;p50"/>
          <p:cNvGrpSpPr/>
          <p:nvPr/>
        </p:nvGrpSpPr>
        <p:grpSpPr>
          <a:xfrm>
            <a:off x="0" y="-112458"/>
            <a:ext cx="315272" cy="786776"/>
            <a:chOff x="0" y="-38100"/>
            <a:chExt cx="82450" cy="205757"/>
          </a:xfrm>
        </p:grpSpPr>
        <p:sp>
          <p:nvSpPr>
            <p:cNvPr id="591" name="Google Shape;591;p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2" name="Google Shape;592;p5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3" name="Google Shape;593;p50"/>
          <p:cNvGrpSpPr/>
          <p:nvPr/>
        </p:nvGrpSpPr>
        <p:grpSpPr>
          <a:xfrm>
            <a:off x="0" y="1116904"/>
            <a:ext cx="503883" cy="1931922"/>
            <a:chOff x="0" y="-38100"/>
            <a:chExt cx="131775" cy="505235"/>
          </a:xfrm>
        </p:grpSpPr>
        <p:sp>
          <p:nvSpPr>
            <p:cNvPr id="594" name="Google Shape;594;p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5" name="Google Shape;595;p5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96" name="Google Shape;596;p50"/>
          <p:cNvPicPr preferRelativeResize="0"/>
          <p:nvPr/>
        </p:nvPicPr>
        <p:blipFill rotWithShape="1">
          <a:blip r:embed="rId4">
            <a:alphaModFix/>
          </a:blip>
          <a:srcRect b="0" l="0" r="0" t="0"/>
          <a:stretch/>
        </p:blipFill>
        <p:spPr>
          <a:xfrm>
            <a:off x="846162" y="2168588"/>
            <a:ext cx="5097438" cy="764615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51"/>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Identificazione dei bot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02" name="Google Shape;602;p51"/>
          <p:cNvSpPr txBox="1"/>
          <p:nvPr>
            <p:ph idx="1" type="subTitle"/>
          </p:nvPr>
        </p:nvSpPr>
        <p:spPr>
          <a:xfrm>
            <a:off x="7207164" y="2216713"/>
            <a:ext cx="104123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Comprendere come funzionano i bot e come diffondono o amplificano la disinformazione.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Apprendere tecniche pratiche per identificare i bot sui social media.</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Sviluppare strategie didattiche per aiutare gli studenti a riconoscere e mettere in discussione i contenuti dei bot.</a:t>
            </a:r>
            <a:endParaRPr/>
          </a:p>
        </p:txBody>
      </p:sp>
      <p:sp>
        <p:nvSpPr>
          <p:cNvPr id="603" name="Google Shape;603;p5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04" name="Google Shape;604;p51"/>
          <p:cNvGrpSpPr/>
          <p:nvPr/>
        </p:nvGrpSpPr>
        <p:grpSpPr>
          <a:xfrm>
            <a:off x="790770" y="-112458"/>
            <a:ext cx="1427175" cy="786776"/>
            <a:chOff x="0" y="-38100"/>
            <a:chExt cx="373234" cy="205757"/>
          </a:xfrm>
        </p:grpSpPr>
        <p:sp>
          <p:nvSpPr>
            <p:cNvPr id="605" name="Google Shape;605;p5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6" name="Google Shape;606;p5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07" name="Google Shape;607;p51"/>
          <p:cNvGrpSpPr/>
          <p:nvPr/>
        </p:nvGrpSpPr>
        <p:grpSpPr>
          <a:xfrm>
            <a:off x="0" y="-112458"/>
            <a:ext cx="315272" cy="786776"/>
            <a:chOff x="0" y="-38100"/>
            <a:chExt cx="82450" cy="205757"/>
          </a:xfrm>
        </p:grpSpPr>
        <p:sp>
          <p:nvSpPr>
            <p:cNvPr id="608" name="Google Shape;608;p5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9" name="Google Shape;609;p5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0" name="Google Shape;610;p51"/>
          <p:cNvGrpSpPr/>
          <p:nvPr/>
        </p:nvGrpSpPr>
        <p:grpSpPr>
          <a:xfrm>
            <a:off x="0" y="1116904"/>
            <a:ext cx="503883" cy="1931922"/>
            <a:chOff x="0" y="-38100"/>
            <a:chExt cx="131775" cy="505235"/>
          </a:xfrm>
        </p:grpSpPr>
        <p:sp>
          <p:nvSpPr>
            <p:cNvPr id="611" name="Google Shape;611;p5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2" name="Google Shape;612;p5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13" name="Google Shape;613;p51"/>
          <p:cNvPicPr preferRelativeResize="0"/>
          <p:nvPr/>
        </p:nvPicPr>
        <p:blipFill rotWithShape="1">
          <a:blip r:embed="rId4">
            <a:alphaModFix/>
          </a:blip>
          <a:srcRect b="0" l="0" r="0" t="0"/>
          <a:stretch/>
        </p:blipFill>
        <p:spPr>
          <a:xfrm>
            <a:off x="527050" y="2218734"/>
            <a:ext cx="6502400" cy="6502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sp>
        <p:nvSpPr>
          <p:cNvPr id="618" name="Google Shape;618;p52"/>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9" name="Google Shape;619;p52"/>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0" name="Google Shape;620;p52"/>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21" name="Google Shape;621;p52"/>
          <p:cNvGrpSpPr/>
          <p:nvPr/>
        </p:nvGrpSpPr>
        <p:grpSpPr>
          <a:xfrm>
            <a:off x="6111849" y="2794410"/>
            <a:ext cx="10071306" cy="4569433"/>
            <a:chOff x="0" y="-47625"/>
            <a:chExt cx="1484188" cy="418826"/>
          </a:xfrm>
        </p:grpSpPr>
        <p:sp>
          <p:nvSpPr>
            <p:cNvPr id="622" name="Google Shape;622;p52"/>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3" name="Google Shape;623;p52"/>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4" name="Google Shape;624;p52"/>
          <p:cNvGrpSpPr/>
          <p:nvPr/>
        </p:nvGrpSpPr>
        <p:grpSpPr>
          <a:xfrm>
            <a:off x="-696258" y="-1193133"/>
            <a:ext cx="7178388" cy="12095887"/>
            <a:chOff x="0" y="-57150"/>
            <a:chExt cx="1890604" cy="3185748"/>
          </a:xfrm>
        </p:grpSpPr>
        <p:sp>
          <p:nvSpPr>
            <p:cNvPr id="625" name="Google Shape;625;p52"/>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6" name="Google Shape;626;p52"/>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27" name="Google Shape;627;p52"/>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8" name="Google Shape;628;p52"/>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9" name="Google Shape;629;p52"/>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630" name="Google Shape;630;p52"/>
          <p:cNvSpPr txBox="1"/>
          <p:nvPr/>
        </p:nvSpPr>
        <p:spPr>
          <a:xfrm>
            <a:off x="5308938" y="3401413"/>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Coltivare cittadinanza digitale responsabile</a:t>
            </a:r>
            <a:endParaRPr b="0" i="0" sz="8800" u="none" cap="none" strike="noStrike">
              <a:solidFill>
                <a:srgbClr val="000000"/>
              </a:solidFill>
              <a:latin typeface="Arial"/>
              <a:ea typeface="Arial"/>
              <a:cs typeface="Arial"/>
              <a:sym typeface="Arial"/>
            </a:endParaRPr>
          </a:p>
        </p:txBody>
      </p:sp>
      <p:sp>
        <p:nvSpPr>
          <p:cNvPr id="631" name="Google Shape;631;p52"/>
          <p:cNvSpPr txBox="1"/>
          <p:nvPr/>
        </p:nvSpPr>
        <p:spPr>
          <a:xfrm>
            <a:off x="13255917" y="7363843"/>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60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5" name="Shape 635"/>
        <p:cNvGrpSpPr/>
        <p:nvPr/>
      </p:nvGrpSpPr>
      <p:grpSpPr>
        <a:xfrm>
          <a:off x="0" y="0"/>
          <a:ext cx="0" cy="0"/>
          <a:chOff x="0" y="0"/>
          <a:chExt cx="0" cy="0"/>
        </a:xfrm>
      </p:grpSpPr>
      <p:sp>
        <p:nvSpPr>
          <p:cNvPr id="636" name="Google Shape;636;p53"/>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Rifletti prima di condividere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37" name="Google Shape;637;p53"/>
          <p:cNvSpPr txBox="1"/>
          <p:nvPr>
            <p:ph idx="1" type="subTitle"/>
          </p:nvPr>
        </p:nvSpPr>
        <p:spPr>
          <a:xfrm>
            <a:off x="7143751" y="967507"/>
            <a:ext cx="10298087" cy="75253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Comprendere i principi di un comportamento digitale responsabile e della condivisione delle informazioni.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Costruire e criticare il modello "Pensa prima di condividere" per indirizzare studenti e studentesse.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Esercitarsi nelle tecniche di "correzione sociale", ovvero modi costruttivi per rispondere alle informazioni errate condivise dai compagni e dalle compagne.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Prepararsi a integrare queste strategie nelle lezioni rivolte a studenti e studentesse.</a:t>
            </a:r>
            <a:endParaRPr/>
          </a:p>
        </p:txBody>
      </p:sp>
      <p:sp>
        <p:nvSpPr>
          <p:cNvPr id="638" name="Google Shape;638;p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39" name="Google Shape;639;p53"/>
          <p:cNvGrpSpPr/>
          <p:nvPr/>
        </p:nvGrpSpPr>
        <p:grpSpPr>
          <a:xfrm>
            <a:off x="790770" y="-112458"/>
            <a:ext cx="1427175" cy="786776"/>
            <a:chOff x="0" y="-38100"/>
            <a:chExt cx="373234" cy="205757"/>
          </a:xfrm>
        </p:grpSpPr>
        <p:sp>
          <p:nvSpPr>
            <p:cNvPr id="640" name="Google Shape;640;p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1" name="Google Shape;641;p5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2" name="Google Shape;642;p53"/>
          <p:cNvGrpSpPr/>
          <p:nvPr/>
        </p:nvGrpSpPr>
        <p:grpSpPr>
          <a:xfrm>
            <a:off x="0" y="-112458"/>
            <a:ext cx="315272" cy="786776"/>
            <a:chOff x="0" y="-38100"/>
            <a:chExt cx="82450" cy="205757"/>
          </a:xfrm>
        </p:grpSpPr>
        <p:sp>
          <p:nvSpPr>
            <p:cNvPr id="643" name="Google Shape;643;p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4" name="Google Shape;644;p5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5" name="Google Shape;645;p53"/>
          <p:cNvGrpSpPr/>
          <p:nvPr/>
        </p:nvGrpSpPr>
        <p:grpSpPr>
          <a:xfrm>
            <a:off x="0" y="1116904"/>
            <a:ext cx="503883" cy="1931922"/>
            <a:chOff x="0" y="-38100"/>
            <a:chExt cx="131775" cy="505235"/>
          </a:xfrm>
        </p:grpSpPr>
        <p:sp>
          <p:nvSpPr>
            <p:cNvPr id="646" name="Google Shape;646;p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7" name="Google Shape;647;p5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48" name="Google Shape;648;p53"/>
          <p:cNvPicPr preferRelativeResize="0"/>
          <p:nvPr/>
        </p:nvPicPr>
        <p:blipFill rotWithShape="1">
          <a:blip r:embed="rId4">
            <a:alphaModFix/>
          </a:blip>
          <a:srcRect b="0" l="0" r="0" t="0"/>
          <a:stretch/>
        </p:blipFill>
        <p:spPr>
          <a:xfrm>
            <a:off x="572616" y="2082863"/>
            <a:ext cx="5313834" cy="797075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54"/>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Netiquette </a:t>
            </a:r>
            <a:br>
              <a:rPr b="1" lang="en-US">
                <a:solidFill>
                  <a:schemeClr val="dk1"/>
                </a:solidFill>
                <a:latin typeface="Bricolage Grotesque"/>
                <a:ea typeface="Bricolage Grotesque"/>
                <a:cs typeface="Bricolage Grotesque"/>
                <a:sym typeface="Bricolage Grotesque"/>
              </a:rPr>
            </a:br>
            <a:r>
              <a:rPr b="1" lang="en-US">
                <a:solidFill>
                  <a:schemeClr val="dk1"/>
                </a:solidFill>
                <a:latin typeface="Bricolage Grotesque"/>
                <a:ea typeface="Bricolage Grotesque"/>
                <a:cs typeface="Bricolage Grotesque"/>
                <a:sym typeface="Bricolage Grotesque"/>
              </a:rPr>
              <a:t>(Promuovere una comunicazione online rispettosa)</a:t>
            </a:r>
            <a:endParaRPr/>
          </a:p>
        </p:txBody>
      </p:sp>
      <p:sp>
        <p:nvSpPr>
          <p:cNvPr id="654" name="Google Shape;654;p54"/>
          <p:cNvSpPr txBox="1"/>
          <p:nvPr>
            <p:ph idx="1" type="subTitle"/>
          </p:nvPr>
        </p:nvSpPr>
        <p:spPr>
          <a:xfrm>
            <a:off x="7176753" y="2248704"/>
            <a:ext cx="103552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Comprendere i principi fondamentali della netiquette (galateo della rete).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Esercitarsi nell'applicazione della netiquette in scenari reali in classe e di disinformazione.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Riflettere su come insegnare agli studenti a promuovere una comunicazione online rispettosa e ponderata.</a:t>
            </a:r>
            <a:endParaRPr/>
          </a:p>
        </p:txBody>
      </p:sp>
      <p:sp>
        <p:nvSpPr>
          <p:cNvPr id="655" name="Google Shape;655;p5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56" name="Google Shape;656;p54"/>
          <p:cNvGrpSpPr/>
          <p:nvPr/>
        </p:nvGrpSpPr>
        <p:grpSpPr>
          <a:xfrm>
            <a:off x="790770" y="-112458"/>
            <a:ext cx="1427175" cy="786776"/>
            <a:chOff x="0" y="-38100"/>
            <a:chExt cx="373234" cy="205757"/>
          </a:xfrm>
        </p:grpSpPr>
        <p:sp>
          <p:nvSpPr>
            <p:cNvPr id="657" name="Google Shape;657;p5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8" name="Google Shape;658;p5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59" name="Google Shape;659;p54"/>
          <p:cNvGrpSpPr/>
          <p:nvPr/>
        </p:nvGrpSpPr>
        <p:grpSpPr>
          <a:xfrm>
            <a:off x="0" y="-112458"/>
            <a:ext cx="315272" cy="786776"/>
            <a:chOff x="0" y="-38100"/>
            <a:chExt cx="82450" cy="205757"/>
          </a:xfrm>
        </p:grpSpPr>
        <p:sp>
          <p:nvSpPr>
            <p:cNvPr id="660" name="Google Shape;660;p5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1" name="Google Shape;661;p5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62" name="Google Shape;662;p54"/>
          <p:cNvGrpSpPr/>
          <p:nvPr/>
        </p:nvGrpSpPr>
        <p:grpSpPr>
          <a:xfrm>
            <a:off x="0" y="1116904"/>
            <a:ext cx="503883" cy="1931922"/>
            <a:chOff x="0" y="-38100"/>
            <a:chExt cx="131775" cy="505235"/>
          </a:xfrm>
        </p:grpSpPr>
        <p:sp>
          <p:nvSpPr>
            <p:cNvPr id="663" name="Google Shape;663;p5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4" name="Google Shape;664;p5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65" name="Google Shape;665;p54"/>
          <p:cNvPicPr preferRelativeResize="0"/>
          <p:nvPr/>
        </p:nvPicPr>
        <p:blipFill rotWithShape="1">
          <a:blip r:embed="rId4">
            <a:alphaModFix/>
          </a:blip>
          <a:srcRect b="0" l="0" r="0" t="0"/>
          <a:stretch/>
        </p:blipFill>
        <p:spPr>
          <a:xfrm>
            <a:off x="584199" y="2593001"/>
            <a:ext cx="6036649" cy="603664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9" name="Shape 669"/>
        <p:cNvGrpSpPr/>
        <p:nvPr/>
      </p:nvGrpSpPr>
      <p:grpSpPr>
        <a:xfrm>
          <a:off x="0" y="0"/>
          <a:ext cx="0" cy="0"/>
          <a:chOff x="0" y="0"/>
          <a:chExt cx="0" cy="0"/>
        </a:xfrm>
      </p:grpSpPr>
      <p:sp>
        <p:nvSpPr>
          <p:cNvPr id="670" name="Google Shape;670;p55"/>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Appropriatezza delle informazioni</a:t>
            </a:r>
            <a:endParaRPr/>
          </a:p>
        </p:txBody>
      </p:sp>
      <p:sp>
        <p:nvSpPr>
          <p:cNvPr id="671" name="Google Shape;671;p55"/>
          <p:cNvSpPr txBox="1"/>
          <p:nvPr>
            <p:ph idx="1" type="subTitle"/>
          </p:nvPr>
        </p:nvSpPr>
        <p:spPr>
          <a:xfrm>
            <a:off x="7143750" y="2218734"/>
            <a:ext cx="102980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Promuovere un consumo consapevole dei contenuti.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Incoraggiare pratiche di condivisione deliberate e responsabili.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Fornire agli insegnanti gli strumenti necessari per essere un modello di appropriatezza dell'informazione per student</a:t>
            </a:r>
            <a:r>
              <a:rPr lang="en-US" sz="4000">
                <a:solidFill>
                  <a:schemeClr val="dk1"/>
                </a:solidFill>
              </a:rPr>
              <a:t> e studentesse</a:t>
            </a:r>
            <a:endParaRPr/>
          </a:p>
        </p:txBody>
      </p:sp>
      <p:sp>
        <p:nvSpPr>
          <p:cNvPr id="672" name="Google Shape;672;p5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73" name="Google Shape;673;p55"/>
          <p:cNvGrpSpPr/>
          <p:nvPr/>
        </p:nvGrpSpPr>
        <p:grpSpPr>
          <a:xfrm>
            <a:off x="790770" y="-112458"/>
            <a:ext cx="1427175" cy="786776"/>
            <a:chOff x="0" y="-38100"/>
            <a:chExt cx="373234" cy="205757"/>
          </a:xfrm>
        </p:grpSpPr>
        <p:sp>
          <p:nvSpPr>
            <p:cNvPr id="674" name="Google Shape;674;p5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5" name="Google Shape;675;p5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76" name="Google Shape;676;p55"/>
          <p:cNvGrpSpPr/>
          <p:nvPr/>
        </p:nvGrpSpPr>
        <p:grpSpPr>
          <a:xfrm>
            <a:off x="0" y="-112458"/>
            <a:ext cx="315272" cy="786776"/>
            <a:chOff x="0" y="-38100"/>
            <a:chExt cx="82450" cy="205757"/>
          </a:xfrm>
        </p:grpSpPr>
        <p:sp>
          <p:nvSpPr>
            <p:cNvPr id="677" name="Google Shape;677;p5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8" name="Google Shape;678;p5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79" name="Google Shape;679;p55"/>
          <p:cNvGrpSpPr/>
          <p:nvPr/>
        </p:nvGrpSpPr>
        <p:grpSpPr>
          <a:xfrm>
            <a:off x="0" y="1116904"/>
            <a:ext cx="503883" cy="1931922"/>
            <a:chOff x="0" y="-38100"/>
            <a:chExt cx="131775" cy="505235"/>
          </a:xfrm>
        </p:grpSpPr>
        <p:sp>
          <p:nvSpPr>
            <p:cNvPr id="680" name="Google Shape;680;p5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1" name="Google Shape;681;p5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82" name="Google Shape;682;p55"/>
          <p:cNvPicPr preferRelativeResize="0"/>
          <p:nvPr/>
        </p:nvPicPr>
        <p:blipFill rotWithShape="1">
          <a:blip r:embed="rId4">
            <a:alphaModFix/>
          </a:blip>
          <a:srcRect b="0" l="0" r="0" t="0"/>
          <a:stretch/>
        </p:blipFill>
        <p:spPr>
          <a:xfrm>
            <a:off x="572616" y="2330154"/>
            <a:ext cx="6502400" cy="65024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6" name="Shape 686"/>
        <p:cNvGrpSpPr/>
        <p:nvPr/>
      </p:nvGrpSpPr>
      <p:grpSpPr>
        <a:xfrm>
          <a:off x="0" y="0"/>
          <a:ext cx="0" cy="0"/>
          <a:chOff x="0" y="0"/>
          <a:chExt cx="0" cy="0"/>
        </a:xfrm>
      </p:grpSpPr>
      <p:sp>
        <p:nvSpPr>
          <p:cNvPr id="687" name="Google Shape;687;p56"/>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Camera dell’eco</a:t>
            </a:r>
            <a:endParaRPr/>
          </a:p>
        </p:txBody>
      </p:sp>
      <p:sp>
        <p:nvSpPr>
          <p:cNvPr id="688" name="Google Shape;688;p56"/>
          <p:cNvSpPr txBox="1"/>
          <p:nvPr>
            <p:ph idx="1" type="subTitle"/>
          </p:nvPr>
        </p:nvSpPr>
        <p:spPr>
          <a:xfrm>
            <a:off x="7248390" y="2241433"/>
            <a:ext cx="104123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Comprendere come si formano le camere dell'eco digitali, riconoscerne l'influenza sulle convinzioni ed esplorare modi per insegnare agli studenti la navigazione critica dei contenuti attraverso diverse prospettive.</a:t>
            </a:r>
            <a:endParaRPr/>
          </a:p>
        </p:txBody>
      </p:sp>
      <p:sp>
        <p:nvSpPr>
          <p:cNvPr id="689" name="Google Shape;689;p5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90" name="Google Shape;690;p56"/>
          <p:cNvGrpSpPr/>
          <p:nvPr/>
        </p:nvGrpSpPr>
        <p:grpSpPr>
          <a:xfrm>
            <a:off x="790770" y="-112458"/>
            <a:ext cx="1427175" cy="786776"/>
            <a:chOff x="0" y="-38100"/>
            <a:chExt cx="373234" cy="205757"/>
          </a:xfrm>
        </p:grpSpPr>
        <p:sp>
          <p:nvSpPr>
            <p:cNvPr id="691" name="Google Shape;691;p5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2" name="Google Shape;692;p5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3" name="Google Shape;693;p56"/>
          <p:cNvGrpSpPr/>
          <p:nvPr/>
        </p:nvGrpSpPr>
        <p:grpSpPr>
          <a:xfrm>
            <a:off x="0" y="-112458"/>
            <a:ext cx="315272" cy="786776"/>
            <a:chOff x="0" y="-38100"/>
            <a:chExt cx="82450" cy="205757"/>
          </a:xfrm>
        </p:grpSpPr>
        <p:sp>
          <p:nvSpPr>
            <p:cNvPr id="694" name="Google Shape;694;p5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5" name="Google Shape;695;p5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6" name="Google Shape;696;p56"/>
          <p:cNvGrpSpPr/>
          <p:nvPr/>
        </p:nvGrpSpPr>
        <p:grpSpPr>
          <a:xfrm>
            <a:off x="0" y="1116904"/>
            <a:ext cx="503883" cy="1931922"/>
            <a:chOff x="0" y="-38100"/>
            <a:chExt cx="131775" cy="505235"/>
          </a:xfrm>
        </p:grpSpPr>
        <p:sp>
          <p:nvSpPr>
            <p:cNvPr id="697" name="Google Shape;697;p5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8" name="Google Shape;698;p5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99" name="Google Shape;699;p56"/>
          <p:cNvPicPr preferRelativeResize="0"/>
          <p:nvPr/>
        </p:nvPicPr>
        <p:blipFill rotWithShape="1">
          <a:blip r:embed="rId4">
            <a:alphaModFix/>
          </a:blip>
          <a:srcRect b="0" l="0" r="0" t="0"/>
          <a:stretch/>
        </p:blipFill>
        <p:spPr>
          <a:xfrm>
            <a:off x="527050" y="2241433"/>
            <a:ext cx="6502400" cy="65024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57"/>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Comprendere e gestire la propria impronta digitale</a:t>
            </a:r>
            <a:endParaRPr/>
          </a:p>
        </p:txBody>
      </p:sp>
      <p:sp>
        <p:nvSpPr>
          <p:cNvPr id="705" name="Google Shape;705;p57"/>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Esplorare le modalità di raccolta dei dati personali sulle diverse piattaforme.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Identificare le implicazioni a lungo termine delle impronte digitali.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Esercitarsi a gestire l'identità digitale in modo responsabile.</a:t>
            </a:r>
            <a:endParaRPr/>
          </a:p>
        </p:txBody>
      </p:sp>
      <p:sp>
        <p:nvSpPr>
          <p:cNvPr id="706" name="Google Shape;706;p5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07" name="Google Shape;707;p57"/>
          <p:cNvGrpSpPr/>
          <p:nvPr/>
        </p:nvGrpSpPr>
        <p:grpSpPr>
          <a:xfrm>
            <a:off x="790770" y="-112458"/>
            <a:ext cx="1427175" cy="786776"/>
            <a:chOff x="0" y="-38100"/>
            <a:chExt cx="373234" cy="205757"/>
          </a:xfrm>
        </p:grpSpPr>
        <p:sp>
          <p:nvSpPr>
            <p:cNvPr id="708" name="Google Shape;708;p5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9" name="Google Shape;709;p5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0" name="Google Shape;710;p57"/>
          <p:cNvGrpSpPr/>
          <p:nvPr/>
        </p:nvGrpSpPr>
        <p:grpSpPr>
          <a:xfrm>
            <a:off x="0" y="-112458"/>
            <a:ext cx="315272" cy="786776"/>
            <a:chOff x="0" y="-38100"/>
            <a:chExt cx="82450" cy="205757"/>
          </a:xfrm>
        </p:grpSpPr>
        <p:sp>
          <p:nvSpPr>
            <p:cNvPr id="711" name="Google Shape;711;p5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2" name="Google Shape;712;p5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3" name="Google Shape;713;p57"/>
          <p:cNvGrpSpPr/>
          <p:nvPr/>
        </p:nvGrpSpPr>
        <p:grpSpPr>
          <a:xfrm>
            <a:off x="0" y="1116904"/>
            <a:ext cx="503883" cy="1931922"/>
            <a:chOff x="0" y="-38100"/>
            <a:chExt cx="131775" cy="505235"/>
          </a:xfrm>
        </p:grpSpPr>
        <p:sp>
          <p:nvSpPr>
            <p:cNvPr id="714" name="Google Shape;714;p5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5" name="Google Shape;715;p5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16" name="Google Shape;716;p57"/>
          <p:cNvPicPr preferRelativeResize="0"/>
          <p:nvPr/>
        </p:nvPicPr>
        <p:blipFill rotWithShape="1">
          <a:blip r:embed="rId4">
            <a:alphaModFix/>
          </a:blip>
          <a:srcRect b="0" l="0" r="0" t="0"/>
          <a:stretch/>
        </p:blipFill>
        <p:spPr>
          <a:xfrm>
            <a:off x="648763" y="2218734"/>
            <a:ext cx="5182542" cy="7773813"/>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58"/>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Collaborazione tra scuola e comunità</a:t>
            </a:r>
            <a:endParaRPr/>
          </a:p>
        </p:txBody>
      </p:sp>
      <p:sp>
        <p:nvSpPr>
          <p:cNvPr id="722" name="Google Shape;722;p58"/>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Obiettivi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Simulare la diffusione della disinformazione e scoprire come un'azione coordinata tra scuole, genitori, media locali e partner della comunità possa rallentarne o arrestarne la diffusione.</a:t>
            </a:r>
            <a:endParaRPr/>
          </a:p>
        </p:txBody>
      </p:sp>
      <p:sp>
        <p:nvSpPr>
          <p:cNvPr id="723" name="Google Shape;723;p5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24" name="Google Shape;724;p58"/>
          <p:cNvGrpSpPr/>
          <p:nvPr/>
        </p:nvGrpSpPr>
        <p:grpSpPr>
          <a:xfrm>
            <a:off x="790770" y="-112458"/>
            <a:ext cx="1427175" cy="786776"/>
            <a:chOff x="0" y="-38100"/>
            <a:chExt cx="373234" cy="205757"/>
          </a:xfrm>
        </p:grpSpPr>
        <p:sp>
          <p:nvSpPr>
            <p:cNvPr id="725" name="Google Shape;725;p5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26" name="Google Shape;726;p5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27" name="Google Shape;727;p58"/>
          <p:cNvGrpSpPr/>
          <p:nvPr/>
        </p:nvGrpSpPr>
        <p:grpSpPr>
          <a:xfrm>
            <a:off x="0" y="-112458"/>
            <a:ext cx="315272" cy="786776"/>
            <a:chOff x="0" y="-38100"/>
            <a:chExt cx="82450" cy="205757"/>
          </a:xfrm>
        </p:grpSpPr>
        <p:sp>
          <p:nvSpPr>
            <p:cNvPr id="728" name="Google Shape;728;p5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29" name="Google Shape;729;p5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30" name="Google Shape;730;p58"/>
          <p:cNvGrpSpPr/>
          <p:nvPr/>
        </p:nvGrpSpPr>
        <p:grpSpPr>
          <a:xfrm>
            <a:off x="0" y="1116904"/>
            <a:ext cx="503883" cy="1931922"/>
            <a:chOff x="0" y="-38100"/>
            <a:chExt cx="131775" cy="505235"/>
          </a:xfrm>
        </p:grpSpPr>
        <p:sp>
          <p:nvSpPr>
            <p:cNvPr id="731" name="Google Shape;731;p5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2" name="Google Shape;732;p5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33" name="Google Shape;733;p58"/>
          <p:cNvPicPr preferRelativeResize="0"/>
          <p:nvPr/>
        </p:nvPicPr>
        <p:blipFill rotWithShape="1">
          <a:blip r:embed="rId4">
            <a:alphaModFix/>
          </a:blip>
          <a:srcRect b="0" l="0" r="0" t="0"/>
          <a:stretch/>
        </p:blipFill>
        <p:spPr>
          <a:xfrm>
            <a:off x="611705" y="2082863"/>
            <a:ext cx="5274745" cy="7912118"/>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7" name="Shape 737"/>
        <p:cNvGrpSpPr/>
        <p:nvPr/>
      </p:nvGrpSpPr>
      <p:grpSpPr>
        <a:xfrm>
          <a:off x="0" y="0"/>
          <a:ext cx="0" cy="0"/>
          <a:chOff x="0" y="0"/>
          <a:chExt cx="0" cy="0"/>
        </a:xfrm>
      </p:grpSpPr>
      <p:sp>
        <p:nvSpPr>
          <p:cNvPr id="738" name="Google Shape;738;p59"/>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9" name="Google Shape;739;p59"/>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0" name="Google Shape;740;p59"/>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41" name="Google Shape;741;p59"/>
          <p:cNvGrpSpPr/>
          <p:nvPr/>
        </p:nvGrpSpPr>
        <p:grpSpPr>
          <a:xfrm>
            <a:off x="6111849" y="2794410"/>
            <a:ext cx="7685891" cy="2168895"/>
            <a:chOff x="0" y="-47625"/>
            <a:chExt cx="1484188" cy="418826"/>
          </a:xfrm>
        </p:grpSpPr>
        <p:sp>
          <p:nvSpPr>
            <p:cNvPr id="742" name="Google Shape;742;p59"/>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3" name="Google Shape;743;p59"/>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44" name="Google Shape;744;p59"/>
          <p:cNvGrpSpPr/>
          <p:nvPr/>
        </p:nvGrpSpPr>
        <p:grpSpPr>
          <a:xfrm>
            <a:off x="-696258" y="-1193133"/>
            <a:ext cx="7178388" cy="12095887"/>
            <a:chOff x="0" y="-57150"/>
            <a:chExt cx="1890604" cy="3185748"/>
          </a:xfrm>
        </p:grpSpPr>
        <p:sp>
          <p:nvSpPr>
            <p:cNvPr id="745" name="Google Shape;745;p59"/>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6" name="Google Shape;746;p59"/>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747" name="Google Shape;747;p59"/>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8" name="Google Shape;748;p59"/>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9" name="Google Shape;749;p59"/>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750" name="Google Shape;750;p59"/>
          <p:cNvSpPr txBox="1"/>
          <p:nvPr/>
        </p:nvSpPr>
        <p:spPr>
          <a:xfrm>
            <a:off x="6482130" y="3300466"/>
            <a:ext cx="11258550" cy="1272977"/>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Sommario</a:t>
            </a:r>
            <a:endParaRPr b="0" i="0" sz="8800" u="none" cap="none" strike="noStrike">
              <a:solidFill>
                <a:srgbClr val="000000"/>
              </a:solidFill>
              <a:latin typeface="Arial"/>
              <a:ea typeface="Arial"/>
              <a:cs typeface="Arial"/>
              <a:sym typeface="Arial"/>
            </a:endParaRPr>
          </a:p>
        </p:txBody>
      </p:sp>
      <p:sp>
        <p:nvSpPr>
          <p:cNvPr id="751" name="Google Shape;751;p59"/>
          <p:cNvSpPr txBox="1"/>
          <p:nvPr/>
        </p:nvSpPr>
        <p:spPr>
          <a:xfrm>
            <a:off x="13255917" y="7363843"/>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20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Obiettivi (per studenti e studentesse)</a:t>
            </a:r>
            <a:endParaRPr b="1"/>
          </a:p>
        </p:txBody>
      </p:sp>
      <p:sp>
        <p:nvSpPr>
          <p:cNvPr id="145" name="Google Shape;145;p2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Acquisire competenze in materia di IA e sicurezza informatica affinché gli e le adolescenti diventino cittadini/e digitali responsabili, in grado di combattere la diffusione della disinformazione e apprendere strategie pratiche per orientarsi nel complesso panorama informativo odierno.</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Sviluppare competenze per gli adolescenti</a:t>
            </a:r>
            <a:r>
              <a:rPr lang="en-US">
                <a:solidFill>
                  <a:schemeClr val="dk1"/>
                </a:solidFill>
              </a:rPr>
              <a:t>:</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Conoscenza e comprensione: </a:t>
            </a:r>
            <a:r>
              <a:rPr lang="en-US">
                <a:solidFill>
                  <a:schemeClr val="dk1"/>
                </a:solidFill>
              </a:rPr>
              <a:t>concetto di disinformazione, consapevolezza dell'IA/sicurezza informatica, cittadinanza digitale</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Uso e applicazione: </a:t>
            </a:r>
            <a:r>
              <a:rPr lang="en-US">
                <a:solidFill>
                  <a:schemeClr val="dk1"/>
                </a:solidFill>
              </a:rPr>
              <a:t>password, e-mail e web, reti pubbliche, rischi e procedure di sicurezza</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Valutazione e creazione: </a:t>
            </a:r>
            <a:r>
              <a:rPr lang="en-US">
                <a:solidFill>
                  <a:schemeClr val="dk1"/>
                </a:solidFill>
              </a:rPr>
              <a:t>rischi e sicurezza, cittadinanza responsabile</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Etica: </a:t>
            </a:r>
            <a:r>
              <a:rPr lang="en-US">
                <a:solidFill>
                  <a:schemeClr val="dk1"/>
                </a:solidFill>
              </a:rPr>
              <a:t>rischi e sicurezza della cittadinanza digitale, consapevolezza dell'IA</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279400" lvl="1" marL="939800" rtl="0" algn="l">
              <a:lnSpc>
                <a:spcPct val="100000"/>
              </a:lnSpc>
              <a:spcBef>
                <a:spcPts val="560"/>
              </a:spcBef>
              <a:spcAft>
                <a:spcPts val="0"/>
              </a:spcAft>
              <a:buSzPts val="2800"/>
              <a:buFont typeface="Arial"/>
              <a:buNone/>
            </a:pPr>
            <a:r>
              <a:t/>
            </a:r>
            <a:endParaRPr>
              <a:solidFill>
                <a:schemeClr val="dk1"/>
              </a:solidFill>
            </a:endParaRPr>
          </a:p>
        </p:txBody>
      </p:sp>
      <p:sp>
        <p:nvSpPr>
          <p:cNvPr id="146" name="Google Shape;146;p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7" name="Google Shape;147;p26"/>
          <p:cNvGrpSpPr/>
          <p:nvPr/>
        </p:nvGrpSpPr>
        <p:grpSpPr>
          <a:xfrm>
            <a:off x="790770" y="-112458"/>
            <a:ext cx="1427175" cy="786776"/>
            <a:chOff x="0" y="-38100"/>
            <a:chExt cx="373234" cy="205757"/>
          </a:xfrm>
        </p:grpSpPr>
        <p:sp>
          <p:nvSpPr>
            <p:cNvPr id="148" name="Google Shape;148;p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9" name="Google Shape;149;p2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0" name="Google Shape;150;p26"/>
          <p:cNvGrpSpPr/>
          <p:nvPr/>
        </p:nvGrpSpPr>
        <p:grpSpPr>
          <a:xfrm>
            <a:off x="0" y="-112458"/>
            <a:ext cx="315272" cy="786776"/>
            <a:chOff x="0" y="-38100"/>
            <a:chExt cx="82450" cy="205757"/>
          </a:xfrm>
        </p:grpSpPr>
        <p:sp>
          <p:nvSpPr>
            <p:cNvPr id="151" name="Google Shape;151;p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 name="Google Shape;152;p2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3" name="Google Shape;153;p26"/>
          <p:cNvGrpSpPr/>
          <p:nvPr/>
        </p:nvGrpSpPr>
        <p:grpSpPr>
          <a:xfrm>
            <a:off x="0" y="1116904"/>
            <a:ext cx="503883" cy="1931922"/>
            <a:chOff x="0" y="-38100"/>
            <a:chExt cx="131775" cy="505235"/>
          </a:xfrm>
        </p:grpSpPr>
        <p:sp>
          <p:nvSpPr>
            <p:cNvPr id="154" name="Google Shape;154;p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 name="Google Shape;155;p2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p6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Punti chiave</a:t>
            </a:r>
            <a:endParaRPr/>
          </a:p>
        </p:txBody>
      </p:sp>
      <p:sp>
        <p:nvSpPr>
          <p:cNvPr id="757" name="Google Shape;757;p60"/>
          <p:cNvSpPr txBox="1"/>
          <p:nvPr>
            <p:ph idx="1" type="subTitle"/>
          </p:nvPr>
        </p:nvSpPr>
        <p:spPr>
          <a:xfrm>
            <a:off x="4014604" y="1826241"/>
            <a:ext cx="12341079" cy="567575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2800">
                <a:solidFill>
                  <a:schemeClr val="dk1"/>
                </a:solidFill>
              </a:rPr>
              <a:t>Comprendere i concetto alla base della disinformazione</a:t>
            </a:r>
            <a:endParaRPr/>
          </a:p>
          <a:p>
            <a:pPr indent="0" lvl="0" marL="25400" rtl="0" algn="l">
              <a:lnSpc>
                <a:spcPct val="100000"/>
              </a:lnSpc>
              <a:spcBef>
                <a:spcPts val="640"/>
              </a:spcBef>
              <a:spcAft>
                <a:spcPts val="0"/>
              </a:spcAft>
              <a:buSzPts val="3200"/>
              <a:buNone/>
            </a:pPr>
            <a:r>
              <a:rPr lang="en-US" sz="2800">
                <a:solidFill>
                  <a:schemeClr val="dk1"/>
                </a:solidFill>
              </a:rPr>
              <a:t>Comprendere come funziona l'intelligenza artificiale e come identificarla</a:t>
            </a:r>
            <a:endParaRPr/>
          </a:p>
          <a:p>
            <a:pPr indent="0" lvl="0" marL="25400" rtl="0" algn="l">
              <a:lnSpc>
                <a:spcPct val="100000"/>
              </a:lnSpc>
              <a:spcBef>
                <a:spcPts val="640"/>
              </a:spcBef>
              <a:spcAft>
                <a:spcPts val="0"/>
              </a:spcAft>
              <a:buSzPts val="3200"/>
              <a:buNone/>
            </a:pPr>
            <a:r>
              <a:rPr lang="en-US" sz="2800">
                <a:solidFill>
                  <a:schemeClr val="dk1"/>
                </a:solidFill>
              </a:rPr>
              <a:t>Comprendere l'importanza della consapevolezza in materia di sicurezza informatica</a:t>
            </a:r>
            <a:endParaRPr/>
          </a:p>
          <a:p>
            <a:pPr indent="0" lvl="0" marL="25400" rtl="0" algn="l">
              <a:lnSpc>
                <a:spcPct val="100000"/>
              </a:lnSpc>
              <a:spcBef>
                <a:spcPts val="640"/>
              </a:spcBef>
              <a:spcAft>
                <a:spcPts val="0"/>
              </a:spcAft>
              <a:buSzPts val="3200"/>
              <a:buNone/>
            </a:pPr>
            <a:r>
              <a:rPr lang="en-US" sz="2800">
                <a:solidFill>
                  <a:schemeClr val="dk1"/>
                </a:solidFill>
              </a:rPr>
              <a:t>Comprendere come coltivare una cittadinanza digitale responsabile</a:t>
            </a:r>
            <a:endParaRPr/>
          </a:p>
          <a:p>
            <a:pPr indent="0" lvl="0" marL="25400" rtl="0" algn="l">
              <a:lnSpc>
                <a:spcPct val="100000"/>
              </a:lnSpc>
              <a:spcBef>
                <a:spcPts val="640"/>
              </a:spcBef>
              <a:spcAft>
                <a:spcPts val="0"/>
              </a:spcAft>
              <a:buSzPts val="3200"/>
              <a:buNone/>
            </a:pPr>
            <a:r>
              <a:rPr lang="en-US" sz="2800">
                <a:solidFill>
                  <a:schemeClr val="dk1"/>
                </a:solidFill>
              </a:rPr>
              <a:t>Comprendere perché è importante la collaborazione tra scuola e comunità</a:t>
            </a:r>
            <a:endParaRPr/>
          </a:p>
          <a:p>
            <a:pPr indent="0" lvl="0" marL="25400" rtl="0" algn="l">
              <a:lnSpc>
                <a:spcPct val="100000"/>
              </a:lnSpc>
              <a:spcBef>
                <a:spcPts val="640"/>
              </a:spcBef>
              <a:spcAft>
                <a:spcPts val="0"/>
              </a:spcAft>
              <a:buSzPts val="3200"/>
              <a:buNone/>
            </a:pPr>
            <a:r>
              <a:t/>
            </a:r>
            <a:endParaRPr sz="2800">
              <a:solidFill>
                <a:schemeClr val="dk1"/>
              </a:solidFill>
            </a:endParaRPr>
          </a:p>
          <a:p>
            <a:pPr indent="0" lvl="0" marL="25400" rtl="0" algn="l">
              <a:lnSpc>
                <a:spcPct val="100000"/>
              </a:lnSpc>
              <a:spcBef>
                <a:spcPts val="640"/>
              </a:spcBef>
              <a:spcAft>
                <a:spcPts val="0"/>
              </a:spcAft>
              <a:buSzPts val="3200"/>
              <a:buNone/>
            </a:pPr>
            <a:r>
              <a:rPr b="1" i="1" lang="en-US" sz="2800">
                <a:solidFill>
                  <a:schemeClr val="dk1"/>
                </a:solidFill>
              </a:rPr>
              <a:t>+ Comprendere le espressioni chiave</a:t>
            </a:r>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p:txBody>
      </p:sp>
      <p:sp>
        <p:nvSpPr>
          <p:cNvPr id="758" name="Google Shape;758;p6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59" name="Google Shape;759;p60"/>
          <p:cNvGrpSpPr/>
          <p:nvPr/>
        </p:nvGrpSpPr>
        <p:grpSpPr>
          <a:xfrm>
            <a:off x="790770" y="-112458"/>
            <a:ext cx="1427175" cy="786776"/>
            <a:chOff x="0" y="-38100"/>
            <a:chExt cx="373234" cy="205757"/>
          </a:xfrm>
        </p:grpSpPr>
        <p:sp>
          <p:nvSpPr>
            <p:cNvPr id="760" name="Google Shape;760;p6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1" name="Google Shape;761;p6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2" name="Google Shape;762;p60"/>
          <p:cNvGrpSpPr/>
          <p:nvPr/>
        </p:nvGrpSpPr>
        <p:grpSpPr>
          <a:xfrm>
            <a:off x="0" y="-112458"/>
            <a:ext cx="315272" cy="786776"/>
            <a:chOff x="0" y="-38100"/>
            <a:chExt cx="82450" cy="205757"/>
          </a:xfrm>
        </p:grpSpPr>
        <p:sp>
          <p:nvSpPr>
            <p:cNvPr id="763" name="Google Shape;763;p6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4" name="Google Shape;764;p6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5" name="Google Shape;765;p60"/>
          <p:cNvGrpSpPr/>
          <p:nvPr/>
        </p:nvGrpSpPr>
        <p:grpSpPr>
          <a:xfrm>
            <a:off x="0" y="1116904"/>
            <a:ext cx="503883" cy="1931922"/>
            <a:chOff x="0" y="-38100"/>
            <a:chExt cx="131775" cy="505235"/>
          </a:xfrm>
        </p:grpSpPr>
        <p:sp>
          <p:nvSpPr>
            <p:cNvPr id="766" name="Google Shape;766;p6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7" name="Google Shape;767;p6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68" name="Google Shape;768;p60"/>
          <p:cNvPicPr preferRelativeResize="0"/>
          <p:nvPr/>
        </p:nvPicPr>
        <p:blipFill rotWithShape="1">
          <a:blip r:embed="rId4">
            <a:alphaModFix/>
          </a:blip>
          <a:srcRect b="0" l="0" r="0" t="0"/>
          <a:stretch/>
        </p:blipFill>
        <p:spPr>
          <a:xfrm>
            <a:off x="11019411" y="5942994"/>
            <a:ext cx="7268589" cy="4344006"/>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2" name="Shape 772"/>
        <p:cNvGrpSpPr/>
        <p:nvPr/>
      </p:nvGrpSpPr>
      <p:grpSpPr>
        <a:xfrm>
          <a:off x="0" y="0"/>
          <a:ext cx="0" cy="0"/>
          <a:chOff x="0" y="0"/>
          <a:chExt cx="0" cy="0"/>
        </a:xfrm>
      </p:grpSpPr>
      <p:sp>
        <p:nvSpPr>
          <p:cNvPr id="773" name="Google Shape;773;p6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Il tuo kit di risorse</a:t>
            </a:r>
            <a:endParaRPr/>
          </a:p>
        </p:txBody>
      </p:sp>
      <p:sp>
        <p:nvSpPr>
          <p:cNvPr id="774" name="Google Shape;774;p6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Strumenti e risorse chiave:</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775" name="Google Shape;775;p6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76" name="Google Shape;776;p61"/>
          <p:cNvGrpSpPr/>
          <p:nvPr/>
        </p:nvGrpSpPr>
        <p:grpSpPr>
          <a:xfrm>
            <a:off x="790770" y="-112458"/>
            <a:ext cx="1427175" cy="786776"/>
            <a:chOff x="0" y="-38100"/>
            <a:chExt cx="373234" cy="205757"/>
          </a:xfrm>
        </p:grpSpPr>
        <p:sp>
          <p:nvSpPr>
            <p:cNvPr id="777" name="Google Shape;777;p6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8" name="Google Shape;778;p6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79" name="Google Shape;779;p61"/>
          <p:cNvGrpSpPr/>
          <p:nvPr/>
        </p:nvGrpSpPr>
        <p:grpSpPr>
          <a:xfrm>
            <a:off x="0" y="-112458"/>
            <a:ext cx="315272" cy="786776"/>
            <a:chOff x="0" y="-38100"/>
            <a:chExt cx="82450" cy="205757"/>
          </a:xfrm>
        </p:grpSpPr>
        <p:sp>
          <p:nvSpPr>
            <p:cNvPr id="780" name="Google Shape;780;p6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1" name="Google Shape;781;p6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2" name="Google Shape;782;p61"/>
          <p:cNvGrpSpPr/>
          <p:nvPr/>
        </p:nvGrpSpPr>
        <p:grpSpPr>
          <a:xfrm>
            <a:off x="0" y="1116904"/>
            <a:ext cx="503883" cy="1931922"/>
            <a:chOff x="0" y="-38100"/>
            <a:chExt cx="131775" cy="505235"/>
          </a:xfrm>
        </p:grpSpPr>
        <p:sp>
          <p:nvSpPr>
            <p:cNvPr id="783" name="Google Shape;783;p6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4" name="Google Shape;784;p6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5" name="Google Shape;785;p61"/>
          <p:cNvGrpSpPr/>
          <p:nvPr/>
        </p:nvGrpSpPr>
        <p:grpSpPr>
          <a:xfrm>
            <a:off x="4391891" y="3549072"/>
            <a:ext cx="10861963" cy="5969000"/>
            <a:chOff x="0" y="0"/>
            <a:chExt cx="10861963" cy="5969000"/>
          </a:xfrm>
        </p:grpSpPr>
        <p:sp>
          <p:nvSpPr>
            <p:cNvPr id="786" name="Google Shape;786;p61"/>
            <p:cNvSpPr/>
            <p:nvPr/>
          </p:nvSpPr>
          <p:spPr>
            <a:xfrm>
              <a:off x="0" y="0"/>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7" name="Google Shape;787;p61"/>
            <p:cNvSpPr txBox="1"/>
            <p:nvPr/>
          </p:nvSpPr>
          <p:spPr>
            <a:xfrm>
              <a:off x="2358924" y="0"/>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1800" u="none" cap="none" strike="noStrike">
                  <a:solidFill>
                    <a:schemeClr val="dk1"/>
                  </a:solidFill>
                  <a:latin typeface="Arial"/>
                  <a:ea typeface="Arial"/>
                  <a:cs typeface="Arial"/>
                  <a:sym typeface="Arial"/>
                </a:rPr>
                <a:t>Siti web di verifica dei fatti:</a:t>
              </a:r>
              <a:endParaRPr b="0" i="0" sz="18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1200" u="sng" cap="none" strike="noStrike">
                  <a:solidFill>
                    <a:schemeClr val="dk1"/>
                  </a:solidFill>
                  <a:latin typeface="Bricolage Grotesque"/>
                  <a:ea typeface="Bricolage Grotesque"/>
                  <a:cs typeface="Bricolage Grotesque"/>
                  <a:sym typeface="Bricolage Grotesque"/>
                  <a:hlinkClick r:id="rId4">
                    <a:extLst>
                      <a:ext uri="{A12FA001-AC4F-418D-AE19-62706E023703}">
                        <ahyp:hlinkClr val="tx"/>
                      </a:ext>
                    </a:extLst>
                  </a:hlinkClick>
                </a:rPr>
                <a:t>FactCheck.org</a:t>
              </a:r>
              <a:r>
                <a:rPr b="0" i="0" lang="en-US" sz="1200" u="none" cap="none" strike="noStrike">
                  <a:solidFill>
                    <a:schemeClr val="dk1"/>
                  </a:solidFill>
                  <a:latin typeface="Bricolage Grotesque"/>
                  <a:ea typeface="Bricolage Grotesque"/>
                  <a:cs typeface="Bricolage Grotesque"/>
                  <a:sym typeface="Bricolage Grotesque"/>
                </a:rPr>
                <a:t>, </a:t>
              </a:r>
              <a:r>
                <a:rPr b="0" i="0" lang="en-US" sz="1200" u="sng" cap="none" strike="noStrike">
                  <a:solidFill>
                    <a:schemeClr val="dk1"/>
                  </a:solidFill>
                  <a:latin typeface="Bricolage Grotesque"/>
                  <a:ea typeface="Bricolage Grotesque"/>
                  <a:cs typeface="Bricolage Grotesque"/>
                  <a:sym typeface="Bricolage Grotesque"/>
                  <a:hlinkClick r:id="rId5">
                    <a:extLst>
                      <a:ext uri="{A12FA001-AC4F-418D-AE19-62706E023703}">
                        <ahyp:hlinkClr val="tx"/>
                      </a:ext>
                    </a:extLst>
                  </a:hlinkClick>
                </a:rPr>
                <a:t>Snopes</a:t>
              </a:r>
              <a:r>
                <a:rPr b="0" i="0" lang="en-US" sz="1200" u="none" cap="none" strike="noStrike">
                  <a:solidFill>
                    <a:schemeClr val="dk1"/>
                  </a:solidFill>
                  <a:latin typeface="Bricolage Grotesque"/>
                  <a:ea typeface="Bricolage Grotesque"/>
                  <a:cs typeface="Bricolage Grotesque"/>
                  <a:sym typeface="Bricolage Grotesque"/>
                </a:rPr>
                <a:t>, </a:t>
              </a:r>
              <a:r>
                <a:rPr b="0" i="0" lang="en-US" sz="1200" u="sng" cap="none" strike="noStrike">
                  <a:solidFill>
                    <a:schemeClr val="dk1"/>
                  </a:solidFill>
                  <a:latin typeface="Bricolage Grotesque"/>
                  <a:ea typeface="Bricolage Grotesque"/>
                  <a:cs typeface="Bricolage Grotesque"/>
                  <a:sym typeface="Bricolage Grotesque"/>
                  <a:hlinkClick r:id="rId6">
                    <a:extLst>
                      <a:ext uri="{A12FA001-AC4F-418D-AE19-62706E023703}">
                        <ahyp:hlinkClr val="tx"/>
                      </a:ext>
                    </a:extLst>
                  </a:hlinkClick>
                </a:rPr>
                <a:t> PolitiFact</a:t>
              </a:r>
              <a:r>
                <a:rPr b="0" i="0" lang="en-US" sz="1200" u="none" cap="none" strike="noStrike">
                  <a:solidFill>
                    <a:schemeClr val="dk1"/>
                  </a:solidFill>
                  <a:latin typeface="Bricolage Grotesque"/>
                  <a:ea typeface="Bricolage Grotesque"/>
                  <a:cs typeface="Bricolage Grotesque"/>
                  <a:sym typeface="Bricolage Grotesque"/>
                </a:rPr>
                <a:t>, </a:t>
              </a:r>
              <a:r>
                <a:rPr b="0" i="0" lang="en-US" sz="1200" u="sng" cap="none" strike="noStrike">
                  <a:solidFill>
                    <a:schemeClr val="dk1"/>
                  </a:solidFill>
                  <a:latin typeface="Bricolage Grotesque"/>
                  <a:ea typeface="Bricolage Grotesque"/>
                  <a:cs typeface="Bricolage Grotesque"/>
                  <a:sym typeface="Bricolage Grotesque"/>
                  <a:hlinkClick r:id="rId7">
                    <a:extLst>
                      <a:ext uri="{A12FA001-AC4F-418D-AE19-62706E023703}">
                        <ahyp:hlinkClr val="tx"/>
                      </a:ext>
                    </a:extLst>
                  </a:hlinkClick>
                </a:rPr>
                <a:t>Originality.AI</a:t>
              </a:r>
              <a:endParaRPr b="0" i="0" sz="1200" u="none" cap="none" strike="noStrike">
                <a:solidFill>
                  <a:schemeClr val="lt1"/>
                </a:solidFill>
                <a:latin typeface="Arial"/>
                <a:ea typeface="Arial"/>
                <a:cs typeface="Arial"/>
                <a:sym typeface="Arial"/>
              </a:endParaRPr>
            </a:p>
          </p:txBody>
        </p:sp>
        <p:sp>
          <p:nvSpPr>
            <p:cNvPr id="788" name="Google Shape;788;p61"/>
            <p:cNvSpPr/>
            <p:nvPr/>
          </p:nvSpPr>
          <p:spPr>
            <a:xfrm>
              <a:off x="186531" y="186531"/>
              <a:ext cx="2172392" cy="1492250"/>
            </a:xfrm>
            <a:prstGeom prst="roundRect">
              <a:avLst>
                <a:gd fmla="val 10000" name="adj"/>
              </a:avLst>
            </a:prstGeom>
            <a:blipFill rotWithShape="1">
              <a:blip r:embed="rId8">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9" name="Google Shape;789;p61"/>
            <p:cNvSpPr/>
            <p:nvPr/>
          </p:nvSpPr>
          <p:spPr>
            <a:xfrm>
              <a:off x="0" y="2051844"/>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0" name="Google Shape;790;p61"/>
            <p:cNvSpPr txBox="1"/>
            <p:nvPr/>
          </p:nvSpPr>
          <p:spPr>
            <a:xfrm>
              <a:off x="2358924" y="2051844"/>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1800" u="none" cap="none" strike="noStrike">
                  <a:solidFill>
                    <a:schemeClr val="dk1"/>
                  </a:solidFill>
                  <a:latin typeface="Arial"/>
                  <a:ea typeface="Arial"/>
                  <a:cs typeface="Arial"/>
                  <a:sym typeface="Arial"/>
                </a:rPr>
                <a:t>Risorse per l'alfabetizzazione mediatica:</a:t>
              </a:r>
              <a:endParaRPr b="0" i="0" sz="1800" u="none" cap="none" strike="noStrike">
                <a:solidFill>
                  <a:schemeClr val="dk1"/>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1200" u="sng" cap="none" strike="noStrike">
                  <a:solidFill>
                    <a:schemeClr val="dk1"/>
                  </a:solidFill>
                  <a:latin typeface="Bricolage Grotesque"/>
                  <a:ea typeface="Bricolage Grotesque"/>
                  <a:cs typeface="Bricolage Grotesque"/>
                  <a:sym typeface="Bricolage Grotesque"/>
                  <a:hlinkClick r:id="rId9">
                    <a:extLst>
                      <a:ext uri="{A12FA001-AC4F-418D-AE19-62706E023703}">
                        <ahyp:hlinkClr val="tx"/>
                      </a:ext>
                    </a:extLst>
                  </a:hlinkClick>
                </a:rPr>
                <a:t>MediaWise</a:t>
              </a:r>
              <a:r>
                <a:rPr b="0" i="0" lang="en-US" sz="1200" u="none" cap="none" strike="noStrike">
                  <a:solidFill>
                    <a:schemeClr val="dk1"/>
                  </a:solidFill>
                  <a:latin typeface="Bricolage Grotesque"/>
                  <a:ea typeface="Bricolage Grotesque"/>
                  <a:cs typeface="Bricolage Grotesque"/>
                  <a:sym typeface="Bricolage Grotesque"/>
                </a:rPr>
                <a:t>, </a:t>
              </a:r>
              <a:r>
                <a:rPr b="0" i="0" lang="en-US" sz="1200" u="sng" cap="none" strike="noStrike">
                  <a:solidFill>
                    <a:schemeClr val="dk1"/>
                  </a:solidFill>
                  <a:latin typeface="Bricolage Grotesque"/>
                  <a:ea typeface="Bricolage Grotesque"/>
                  <a:cs typeface="Bricolage Grotesque"/>
                  <a:sym typeface="Bricolage Grotesque"/>
                  <a:hlinkClick r:id="rId10">
                    <a:extLst>
                      <a:ext uri="{A12FA001-AC4F-418D-AE19-62706E023703}">
                        <ahyp:hlinkClr val="tx"/>
                      </a:ext>
                    </a:extLst>
                  </a:hlinkClick>
                </a:rPr>
                <a:t>News Literacy Project</a:t>
              </a:r>
              <a:r>
                <a:rPr b="0" i="0" lang="en-US" sz="1200" u="none" cap="none" strike="noStrike">
                  <a:solidFill>
                    <a:schemeClr val="dk1"/>
                  </a:solidFill>
                  <a:latin typeface="Bricolage Grotesque"/>
                  <a:ea typeface="Bricolage Grotesque"/>
                  <a:cs typeface="Bricolage Grotesque"/>
                  <a:sym typeface="Bricolage Grotesque"/>
                </a:rPr>
                <a:t>, </a:t>
              </a:r>
              <a:r>
                <a:rPr b="0" i="0" lang="en-US" sz="1200" u="sng" cap="none" strike="noStrike">
                  <a:solidFill>
                    <a:schemeClr val="dk1"/>
                  </a:solidFill>
                  <a:latin typeface="Bricolage Grotesque"/>
                  <a:ea typeface="Bricolage Grotesque"/>
                  <a:cs typeface="Bricolage Grotesque"/>
                  <a:sym typeface="Bricolage Grotesque"/>
                  <a:hlinkClick r:id="rId11">
                    <a:extLst>
                      <a:ext uri="{A12FA001-AC4F-418D-AE19-62706E023703}">
                        <ahyp:hlinkClr val="tx"/>
                      </a:ext>
                    </a:extLst>
                  </a:hlinkClick>
                </a:rPr>
                <a:t>HiveAI-DeepfakeDetection</a:t>
              </a:r>
              <a:r>
                <a:rPr b="0" i="0" lang="en-US" sz="1200" u="none" cap="none" strike="noStrike">
                  <a:solidFill>
                    <a:schemeClr val="dk1"/>
                  </a:solidFill>
                  <a:latin typeface="Bricolage Grotesque"/>
                  <a:ea typeface="Bricolage Grotesque"/>
                  <a:cs typeface="Bricolage Grotesque"/>
                  <a:sym typeface="Bricolage Grotesque"/>
                </a:rPr>
                <a:t>, </a:t>
              </a:r>
              <a:r>
                <a:rPr b="0" i="0" lang="en-US" sz="1200" u="sng" cap="none" strike="noStrike">
                  <a:solidFill>
                    <a:schemeClr val="dk1"/>
                  </a:solidFill>
                  <a:latin typeface="Bricolage Grotesque"/>
                  <a:ea typeface="Bricolage Grotesque"/>
                  <a:cs typeface="Bricolage Grotesque"/>
                  <a:sym typeface="Bricolage Grotesque"/>
                  <a:hlinkClick r:id="rId12">
                    <a:extLst>
                      <a:ext uri="{A12FA001-AC4F-418D-AE19-62706E023703}">
                        <ahyp:hlinkClr val="tx"/>
                      </a:ext>
                    </a:extLst>
                  </a:hlinkClick>
                </a:rPr>
                <a:t>Sensity.AI</a:t>
              </a:r>
              <a:endParaRPr b="0" i="0" sz="1200" u="none" cap="none" strike="noStrike">
                <a:solidFill>
                  <a:srgbClr val="000000"/>
                </a:solidFill>
                <a:latin typeface="Arial"/>
                <a:ea typeface="Arial"/>
                <a:cs typeface="Arial"/>
                <a:sym typeface="Arial"/>
              </a:endParaRPr>
            </a:p>
          </p:txBody>
        </p:sp>
        <p:sp>
          <p:nvSpPr>
            <p:cNvPr id="791" name="Google Shape;791;p61"/>
            <p:cNvSpPr/>
            <p:nvPr/>
          </p:nvSpPr>
          <p:spPr>
            <a:xfrm>
              <a:off x="186531" y="2238375"/>
              <a:ext cx="2172392" cy="1492250"/>
            </a:xfrm>
            <a:prstGeom prst="roundRect">
              <a:avLst>
                <a:gd fmla="val 10000" name="adj"/>
              </a:avLst>
            </a:prstGeom>
            <a:blipFill rotWithShape="1">
              <a:blip r:embed="rId13">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2" name="Google Shape;792;p61"/>
            <p:cNvSpPr/>
            <p:nvPr/>
          </p:nvSpPr>
          <p:spPr>
            <a:xfrm>
              <a:off x="0" y="4103688"/>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3" name="Google Shape;793;p61"/>
            <p:cNvSpPr txBox="1"/>
            <p:nvPr/>
          </p:nvSpPr>
          <p:spPr>
            <a:xfrm>
              <a:off x="2358924" y="4103688"/>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1800" u="none" cap="none" strike="noStrike">
                  <a:solidFill>
                    <a:schemeClr val="dk1"/>
                  </a:solidFill>
                  <a:latin typeface="Arial"/>
                  <a:ea typeface="Arial"/>
                  <a:cs typeface="Arial"/>
                  <a:sym typeface="Arial"/>
                </a:rPr>
                <a:t>Strumenti di verifica basati sull'intelligenza artificiale:</a:t>
              </a:r>
              <a:endParaRPr b="0" i="0" sz="1800" u="none" cap="none" strike="noStrike">
                <a:solidFill>
                  <a:srgbClr val="000000"/>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1200" u="sng" cap="none" strike="noStrike">
                  <a:solidFill>
                    <a:schemeClr val="dk1"/>
                  </a:solidFill>
                  <a:latin typeface="Bricolage Grotesque"/>
                  <a:ea typeface="Bricolage Grotesque"/>
                  <a:cs typeface="Bricolage Grotesque"/>
                  <a:sym typeface="Bricolage Grotesque"/>
                  <a:hlinkClick r:id="rId14">
                    <a:extLst>
                      <a:ext uri="{A12FA001-AC4F-418D-AE19-62706E023703}">
                        <ahyp:hlinkClr val="tx"/>
                      </a:ext>
                    </a:extLst>
                  </a:hlinkClick>
                </a:rPr>
                <a:t>OpenAIDetector</a:t>
              </a:r>
              <a:r>
                <a:rPr b="0" i="0" lang="en-US" sz="1200" u="none" cap="none" strike="noStrike">
                  <a:solidFill>
                    <a:schemeClr val="dk1"/>
                  </a:solidFill>
                  <a:latin typeface="Bricolage Grotesque"/>
                  <a:ea typeface="Bricolage Grotesque"/>
                  <a:cs typeface="Bricolage Grotesque"/>
                  <a:sym typeface="Bricolage Grotesque"/>
                </a:rPr>
                <a:t>, </a:t>
              </a:r>
              <a:r>
                <a:rPr b="0" i="0" lang="en-US" sz="1200" u="sng" cap="none" strike="noStrike">
                  <a:solidFill>
                    <a:schemeClr val="dk1"/>
                  </a:solidFill>
                  <a:latin typeface="Bricolage Grotesque"/>
                  <a:ea typeface="Bricolage Grotesque"/>
                  <a:cs typeface="Bricolage Grotesque"/>
                  <a:sym typeface="Bricolage Grotesque"/>
                  <a:hlinkClick r:id="rId15">
                    <a:extLst>
                      <a:ext uri="{A12FA001-AC4F-418D-AE19-62706E023703}">
                        <ahyp:hlinkClr val="tx"/>
                      </a:ext>
                    </a:extLst>
                  </a:hlinkClick>
                </a:rPr>
                <a:t>Detecting.AI</a:t>
              </a:r>
              <a:r>
                <a:rPr b="0" i="0" lang="en-US" sz="1200" u="none" cap="none" strike="noStrike">
                  <a:solidFill>
                    <a:schemeClr val="dk1"/>
                  </a:solidFill>
                  <a:latin typeface="Bricolage Grotesque"/>
                  <a:ea typeface="Bricolage Grotesque"/>
                  <a:cs typeface="Bricolage Grotesque"/>
                  <a:sym typeface="Bricolage Grotesque"/>
                </a:rPr>
                <a:t>, </a:t>
              </a:r>
              <a:r>
                <a:rPr b="0" i="0" lang="en-US" sz="1200" u="sng" cap="none" strike="noStrike">
                  <a:solidFill>
                    <a:schemeClr val="dk1"/>
                  </a:solidFill>
                  <a:latin typeface="Bricolage Grotesque"/>
                  <a:ea typeface="Bricolage Grotesque"/>
                  <a:cs typeface="Bricolage Grotesque"/>
                  <a:sym typeface="Bricolage Grotesque"/>
                  <a:hlinkClick r:id="rId16">
                    <a:extLst>
                      <a:ext uri="{A12FA001-AC4F-418D-AE19-62706E023703}">
                        <ahyp:hlinkClr val="tx"/>
                      </a:ext>
                    </a:extLst>
                  </a:hlinkClick>
                </a:rPr>
                <a:t>GoogleReverseImageSearch</a:t>
              </a:r>
              <a:endParaRPr b="0" i="0" sz="1200" u="none" cap="none" strike="noStrike">
                <a:solidFill>
                  <a:srgbClr val="000000"/>
                </a:solidFill>
                <a:latin typeface="Arial"/>
                <a:ea typeface="Arial"/>
                <a:cs typeface="Arial"/>
                <a:sym typeface="Arial"/>
              </a:endParaRPr>
            </a:p>
          </p:txBody>
        </p:sp>
        <p:sp>
          <p:nvSpPr>
            <p:cNvPr id="794" name="Google Shape;794;p61"/>
            <p:cNvSpPr/>
            <p:nvPr/>
          </p:nvSpPr>
          <p:spPr>
            <a:xfrm>
              <a:off x="186531" y="4290219"/>
              <a:ext cx="2172392" cy="1492250"/>
            </a:xfrm>
            <a:prstGeom prst="roundRect">
              <a:avLst>
                <a:gd fmla="val 10000" name="adj"/>
              </a:avLst>
            </a:prstGeom>
            <a:blipFill rotWithShape="1">
              <a:blip r:embed="rId17">
                <a:alphaModFix/>
              </a:blip>
              <a:stretch>
                <a:fillRect b="-22990" l="0" r="0" t="-2299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8" name="Shape 798"/>
        <p:cNvGrpSpPr/>
        <p:nvPr/>
      </p:nvGrpSpPr>
      <p:grpSpPr>
        <a:xfrm>
          <a:off x="0" y="0"/>
          <a:ext cx="0" cy="0"/>
          <a:chOff x="0" y="0"/>
          <a:chExt cx="0" cy="0"/>
        </a:xfrm>
      </p:grpSpPr>
      <p:sp>
        <p:nvSpPr>
          <p:cNvPr id="799" name="Google Shape;799;p62"/>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0" name="Google Shape;800;p62"/>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1" name="Google Shape;801;p62"/>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02" name="Google Shape;802;p62"/>
          <p:cNvGrpSpPr/>
          <p:nvPr/>
        </p:nvGrpSpPr>
        <p:grpSpPr>
          <a:xfrm>
            <a:off x="6111849" y="2794410"/>
            <a:ext cx="7685891" cy="2168895"/>
            <a:chOff x="0" y="-47625"/>
            <a:chExt cx="1484188" cy="418826"/>
          </a:xfrm>
        </p:grpSpPr>
        <p:sp>
          <p:nvSpPr>
            <p:cNvPr id="803" name="Google Shape;803;p62"/>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4" name="Google Shape;804;p62"/>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5" name="Google Shape;805;p62"/>
          <p:cNvGrpSpPr/>
          <p:nvPr/>
        </p:nvGrpSpPr>
        <p:grpSpPr>
          <a:xfrm>
            <a:off x="-696258" y="-1193133"/>
            <a:ext cx="7178388" cy="12095887"/>
            <a:chOff x="0" y="-57150"/>
            <a:chExt cx="1890604" cy="3185748"/>
          </a:xfrm>
        </p:grpSpPr>
        <p:sp>
          <p:nvSpPr>
            <p:cNvPr id="806" name="Google Shape;806;p62"/>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7" name="Google Shape;807;p62"/>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08" name="Google Shape;808;p62"/>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9" name="Google Shape;809;p62"/>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0" name="Google Shape;810;p62"/>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pareri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811" name="Google Shape;811;p62"/>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Valutazione finale</a:t>
            </a:r>
            <a:endParaRPr b="0" i="0" sz="1050" u="none" cap="none" strike="noStrike">
              <a:solidFill>
                <a:srgbClr val="000000"/>
              </a:solidFill>
              <a:latin typeface="Arial"/>
              <a:ea typeface="Arial"/>
              <a:cs typeface="Arial"/>
              <a:sym typeface="Arial"/>
            </a:endParaRPr>
          </a:p>
        </p:txBody>
      </p:sp>
      <p:sp>
        <p:nvSpPr>
          <p:cNvPr id="812" name="Google Shape;812;p62"/>
          <p:cNvSpPr txBox="1"/>
          <p:nvPr/>
        </p:nvSpPr>
        <p:spPr>
          <a:xfrm>
            <a:off x="13255917" y="7363843"/>
            <a:ext cx="13227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10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6" name="Shape 816"/>
        <p:cNvGrpSpPr/>
        <p:nvPr/>
      </p:nvGrpSpPr>
      <p:grpSpPr>
        <a:xfrm>
          <a:off x="0" y="0"/>
          <a:ext cx="0" cy="0"/>
          <a:chOff x="0" y="0"/>
          <a:chExt cx="0" cy="0"/>
        </a:xfrm>
      </p:grpSpPr>
      <p:sp>
        <p:nvSpPr>
          <p:cNvPr id="817" name="Google Shape;817;p6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Valutazione finale e riflessione di 10 minuti</a:t>
            </a:r>
            <a:endParaRPr b="1"/>
          </a:p>
        </p:txBody>
      </p:sp>
      <p:sp>
        <p:nvSpPr>
          <p:cNvPr id="818" name="Google Shape;818;p63"/>
          <p:cNvSpPr txBox="1"/>
          <p:nvPr>
            <p:ph idx="1" type="subTitle"/>
          </p:nvPr>
        </p:nvSpPr>
        <p:spPr>
          <a:xfrm>
            <a:off x="2955525" y="4370306"/>
            <a:ext cx="8496300" cy="3052800"/>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u="sng">
                <a:solidFill>
                  <a:schemeClr val="hlink"/>
                </a:solidFill>
                <a:hlinkClick r:id="rId3"/>
              </a:rPr>
              <a:t>Post-test per gli insegnanti</a:t>
            </a:r>
            <a:endParaRPr/>
          </a:p>
        </p:txBody>
      </p:sp>
      <p:sp>
        <p:nvSpPr>
          <p:cNvPr id="819" name="Google Shape;819;p6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20" name="Google Shape;820;p63"/>
          <p:cNvGrpSpPr/>
          <p:nvPr/>
        </p:nvGrpSpPr>
        <p:grpSpPr>
          <a:xfrm>
            <a:off x="790770" y="-112458"/>
            <a:ext cx="1427175" cy="786776"/>
            <a:chOff x="0" y="-38100"/>
            <a:chExt cx="373234" cy="205757"/>
          </a:xfrm>
        </p:grpSpPr>
        <p:sp>
          <p:nvSpPr>
            <p:cNvPr id="821" name="Google Shape;821;p6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4705"/>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2" name="Google Shape;822;p6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3" name="Google Shape;823;p63"/>
          <p:cNvGrpSpPr/>
          <p:nvPr/>
        </p:nvGrpSpPr>
        <p:grpSpPr>
          <a:xfrm>
            <a:off x="0" y="-112458"/>
            <a:ext cx="315272" cy="786776"/>
            <a:chOff x="0" y="-38100"/>
            <a:chExt cx="82450" cy="205757"/>
          </a:xfrm>
        </p:grpSpPr>
        <p:sp>
          <p:nvSpPr>
            <p:cNvPr id="824" name="Google Shape;824;p6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4705"/>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5" name="Google Shape;825;p6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6" name="Google Shape;826;p63"/>
          <p:cNvGrpSpPr/>
          <p:nvPr/>
        </p:nvGrpSpPr>
        <p:grpSpPr>
          <a:xfrm>
            <a:off x="0" y="1116904"/>
            <a:ext cx="503883" cy="1931922"/>
            <a:chOff x="0" y="-38100"/>
            <a:chExt cx="131775" cy="505235"/>
          </a:xfrm>
        </p:grpSpPr>
        <p:sp>
          <p:nvSpPr>
            <p:cNvPr id="827" name="Google Shape;827;p6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4705"/>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8" name="Google Shape;828;p6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3b00194a890_0_18"/>
          <p:cNvSpPr txBox="1"/>
          <p:nvPr>
            <p:ph type="ctrTitle"/>
          </p:nvPr>
        </p:nvSpPr>
        <p:spPr>
          <a:xfrm>
            <a:off x="2693443" y="505258"/>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Presentazione personale</a:t>
            </a:r>
            <a:endParaRPr b="1"/>
          </a:p>
        </p:txBody>
      </p:sp>
      <p:sp>
        <p:nvSpPr>
          <p:cNvPr id="161" name="Google Shape;161;g3b00194a890_0_18"/>
          <p:cNvSpPr txBox="1"/>
          <p:nvPr>
            <p:ph idx="1" type="subTitle"/>
          </p:nvPr>
        </p:nvSpPr>
        <p:spPr>
          <a:xfrm>
            <a:off x="3795025" y="4071900"/>
            <a:ext cx="11027700" cy="2143200"/>
          </a:xfrm>
          <a:prstGeom prst="rect">
            <a:avLst/>
          </a:prstGeom>
          <a:noFill/>
          <a:ln>
            <a:noFill/>
          </a:ln>
        </p:spPr>
        <p:txBody>
          <a:bodyPr anchorCtr="0" anchor="t" bIns="45700" lIns="91425" spcFirstLastPara="1" rIns="91425" wrap="square" tIns="45700">
            <a:normAutofit/>
          </a:bodyPr>
          <a:lstStyle/>
          <a:p>
            <a:pPr indent="-457200" lvl="0" marL="457200" rtl="0" algn="l">
              <a:lnSpc>
                <a:spcPct val="100000"/>
              </a:lnSpc>
              <a:spcBef>
                <a:spcPts val="640"/>
              </a:spcBef>
              <a:spcAft>
                <a:spcPts val="0"/>
              </a:spcAft>
              <a:buClr>
                <a:schemeClr val="dk1"/>
              </a:buClr>
              <a:buSzPts val="4019"/>
              <a:buChar char="●"/>
            </a:pPr>
            <a:r>
              <a:rPr lang="en-US" sz="4018">
                <a:solidFill>
                  <a:schemeClr val="dk1"/>
                </a:solidFill>
              </a:rPr>
              <a:t>Presentati</a:t>
            </a:r>
            <a:endParaRPr sz="4018">
              <a:solidFill>
                <a:schemeClr val="dk1"/>
              </a:solidFill>
            </a:endParaRPr>
          </a:p>
          <a:p>
            <a:pPr indent="-457200" lvl="0" marL="457200" rtl="0" algn="l">
              <a:lnSpc>
                <a:spcPct val="100000"/>
              </a:lnSpc>
              <a:spcBef>
                <a:spcPts val="0"/>
              </a:spcBef>
              <a:spcAft>
                <a:spcPts val="0"/>
              </a:spcAft>
              <a:buClr>
                <a:schemeClr val="dk1"/>
              </a:buClr>
              <a:buSzPts val="4019"/>
              <a:buChar char="●"/>
            </a:pPr>
            <a:r>
              <a:rPr lang="en-US" sz="4018">
                <a:solidFill>
                  <a:schemeClr val="dk1"/>
                </a:solidFill>
              </a:rPr>
              <a:t>Tutti dovrebbero presentarsi</a:t>
            </a:r>
            <a:endParaRPr sz="1700">
              <a:solidFill>
                <a:schemeClr val="dk1"/>
              </a:solidFill>
            </a:endParaRPr>
          </a:p>
        </p:txBody>
      </p:sp>
      <p:sp>
        <p:nvSpPr>
          <p:cNvPr id="162" name="Google Shape;162;g3b00194a890_0_1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3" name="Google Shape;163;g3b00194a890_0_18"/>
          <p:cNvGrpSpPr/>
          <p:nvPr/>
        </p:nvGrpSpPr>
        <p:grpSpPr>
          <a:xfrm>
            <a:off x="790770" y="-112458"/>
            <a:ext cx="1427172" cy="786938"/>
            <a:chOff x="0" y="-38100"/>
            <a:chExt cx="373234" cy="205800"/>
          </a:xfrm>
        </p:grpSpPr>
        <p:sp>
          <p:nvSpPr>
            <p:cNvPr id="164" name="Google Shape;164;g3b00194a890_0_1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 name="Google Shape;165;g3b00194a890_0_18"/>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6" name="Google Shape;166;g3b00194a890_0_18"/>
          <p:cNvGrpSpPr/>
          <p:nvPr/>
        </p:nvGrpSpPr>
        <p:grpSpPr>
          <a:xfrm>
            <a:off x="0" y="-112458"/>
            <a:ext cx="315464" cy="786938"/>
            <a:chOff x="0" y="-38100"/>
            <a:chExt cx="82500" cy="205800"/>
          </a:xfrm>
        </p:grpSpPr>
        <p:sp>
          <p:nvSpPr>
            <p:cNvPr id="167" name="Google Shape;167;g3b00194a890_0_1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 name="Google Shape;168;g3b00194a890_0_18"/>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9" name="Google Shape;169;g3b00194a890_0_18"/>
          <p:cNvGrpSpPr/>
          <p:nvPr/>
        </p:nvGrpSpPr>
        <p:grpSpPr>
          <a:xfrm>
            <a:off x="0" y="1116904"/>
            <a:ext cx="503881" cy="1931918"/>
            <a:chOff x="0" y="-38100"/>
            <a:chExt cx="131775" cy="505235"/>
          </a:xfrm>
        </p:grpSpPr>
        <p:sp>
          <p:nvSpPr>
            <p:cNvPr id="170" name="Google Shape;170;g3b00194a890_0_1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 name="Google Shape;171;g3b00194a890_0_18"/>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 name="Google Shape;177;p27"/>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 name="Google Shape;178;p27"/>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9" name="Google Shape;179;p27"/>
          <p:cNvGrpSpPr/>
          <p:nvPr/>
        </p:nvGrpSpPr>
        <p:grpSpPr>
          <a:xfrm>
            <a:off x="6111849" y="2794410"/>
            <a:ext cx="7685891" cy="4400020"/>
            <a:chOff x="0" y="-47625"/>
            <a:chExt cx="1484188" cy="418826"/>
          </a:xfrm>
        </p:grpSpPr>
        <p:sp>
          <p:nvSpPr>
            <p:cNvPr id="180" name="Google Shape;180;p2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 name="Google Shape;181;p27"/>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2" name="Google Shape;182;p27"/>
          <p:cNvGrpSpPr/>
          <p:nvPr/>
        </p:nvGrpSpPr>
        <p:grpSpPr>
          <a:xfrm>
            <a:off x="-696258" y="-1193133"/>
            <a:ext cx="7178388" cy="12095887"/>
            <a:chOff x="0" y="-57150"/>
            <a:chExt cx="1890604" cy="3185748"/>
          </a:xfrm>
        </p:grpSpPr>
        <p:sp>
          <p:nvSpPr>
            <p:cNvPr id="183" name="Google Shape;183;p2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 name="Google Shape;184;p2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85" name="Google Shape;185;p2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 name="Google Shape;186;p27"/>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 name="Google Shape;187;p27"/>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pareri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188" name="Google Shape;188;p27"/>
          <p:cNvSpPr txBox="1"/>
          <p:nvPr/>
        </p:nvSpPr>
        <p:spPr>
          <a:xfrm>
            <a:off x="4316955" y="3423551"/>
            <a:ext cx="9760500" cy="347172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Valutazione delle competenze in entrata</a:t>
            </a:r>
            <a:endParaRPr b="0" i="0" sz="1050" u="none" cap="none" strike="noStrike">
              <a:solidFill>
                <a:srgbClr val="000000"/>
              </a:solidFill>
              <a:latin typeface="Arial"/>
              <a:ea typeface="Arial"/>
              <a:cs typeface="Arial"/>
              <a:sym typeface="Arial"/>
            </a:endParaRPr>
          </a:p>
        </p:txBody>
      </p:sp>
      <p:sp>
        <p:nvSpPr>
          <p:cNvPr id="189" name="Google Shape;189;p27"/>
          <p:cNvSpPr txBox="1"/>
          <p:nvPr/>
        </p:nvSpPr>
        <p:spPr>
          <a:xfrm>
            <a:off x="8155885" y="7415967"/>
            <a:ext cx="13227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10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Valutazione iniziale e riflessione di 10 minuti</a:t>
            </a:r>
            <a:endParaRPr b="1"/>
          </a:p>
        </p:txBody>
      </p:sp>
      <p:sp>
        <p:nvSpPr>
          <p:cNvPr id="195" name="Google Shape;195;p28"/>
          <p:cNvSpPr txBox="1"/>
          <p:nvPr>
            <p:ph idx="1" type="subTitle"/>
          </p:nvPr>
        </p:nvSpPr>
        <p:spPr>
          <a:xfrm>
            <a:off x="1013345" y="2589663"/>
            <a:ext cx="8496415" cy="7059304"/>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u="sng">
                <a:solidFill>
                  <a:schemeClr val="hlink"/>
                </a:solidFill>
              </a:rPr>
              <a:t>Pre-test per insegnanti</a:t>
            </a:r>
            <a:endParaRPr b="1" sz="4000">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25400" rtl="0" algn="l">
              <a:lnSpc>
                <a:spcPct val="100000"/>
              </a:lnSpc>
              <a:spcBef>
                <a:spcPts val="640"/>
              </a:spcBef>
              <a:spcAft>
                <a:spcPts val="0"/>
              </a:spcAft>
              <a:buSzPts val="3459"/>
              <a:buNone/>
            </a:pPr>
            <a:r>
              <a:rPr b="1" lang="en-US" sz="4000" u="sng">
                <a:solidFill>
                  <a:schemeClr val="hlink"/>
                </a:solidFill>
              </a:rPr>
              <a:t>Lista di controllo per l'autovalutazione</a:t>
            </a:r>
            <a:r>
              <a:rPr b="1" lang="en-US" u="sng">
                <a:solidFill>
                  <a:schemeClr val="hlink"/>
                </a:solidFill>
              </a:rPr>
              <a:t> </a:t>
            </a:r>
            <a:endParaRPr/>
          </a:p>
        </p:txBody>
      </p:sp>
      <p:sp>
        <p:nvSpPr>
          <p:cNvPr id="196" name="Google Shape;196;p2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7" name="Google Shape;197;p28"/>
          <p:cNvGrpSpPr/>
          <p:nvPr/>
        </p:nvGrpSpPr>
        <p:grpSpPr>
          <a:xfrm>
            <a:off x="790770" y="-112458"/>
            <a:ext cx="1427175" cy="786776"/>
            <a:chOff x="0" y="-38100"/>
            <a:chExt cx="373234" cy="205757"/>
          </a:xfrm>
        </p:grpSpPr>
        <p:sp>
          <p:nvSpPr>
            <p:cNvPr id="198" name="Google Shape;198;p2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4705"/>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9" name="Google Shape;199;p2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0" name="Google Shape;200;p28"/>
          <p:cNvGrpSpPr/>
          <p:nvPr/>
        </p:nvGrpSpPr>
        <p:grpSpPr>
          <a:xfrm>
            <a:off x="0" y="-112458"/>
            <a:ext cx="315272" cy="786776"/>
            <a:chOff x="0" y="-38100"/>
            <a:chExt cx="82450" cy="205757"/>
          </a:xfrm>
        </p:grpSpPr>
        <p:sp>
          <p:nvSpPr>
            <p:cNvPr id="201" name="Google Shape;201;p2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4705"/>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2" name="Google Shape;202;p2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3" name="Google Shape;203;p28"/>
          <p:cNvGrpSpPr/>
          <p:nvPr/>
        </p:nvGrpSpPr>
        <p:grpSpPr>
          <a:xfrm>
            <a:off x="0" y="1116904"/>
            <a:ext cx="503883" cy="1931922"/>
            <a:chOff x="0" y="-38100"/>
            <a:chExt cx="131775" cy="505235"/>
          </a:xfrm>
        </p:grpSpPr>
        <p:sp>
          <p:nvSpPr>
            <p:cNvPr id="204" name="Google Shape;204;p2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4705"/>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 name="Google Shape;205;p2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06" name="Google Shape;206;p28"/>
          <p:cNvPicPr preferRelativeResize="0"/>
          <p:nvPr/>
        </p:nvPicPr>
        <p:blipFill rotWithShape="1">
          <a:blip r:embed="rId4">
            <a:alphaModFix/>
          </a:blip>
          <a:srcRect b="0" l="0" r="0" t="0"/>
          <a:stretch/>
        </p:blipFill>
        <p:spPr>
          <a:xfrm>
            <a:off x="7185772" y="6462675"/>
            <a:ext cx="2833450" cy="3651049"/>
          </a:xfrm>
          <a:prstGeom prst="rect">
            <a:avLst/>
          </a:prstGeom>
          <a:noFill/>
          <a:ln>
            <a:noFill/>
          </a:ln>
        </p:spPr>
      </p:pic>
      <p:pic>
        <p:nvPicPr>
          <p:cNvPr id="207" name="Google Shape;207;p28"/>
          <p:cNvPicPr preferRelativeResize="0"/>
          <p:nvPr/>
        </p:nvPicPr>
        <p:blipFill rotWithShape="1">
          <a:blip r:embed="rId5">
            <a:alphaModFix/>
          </a:blip>
          <a:srcRect b="0" l="0" r="0" t="0"/>
          <a:stretch/>
        </p:blipFill>
        <p:spPr>
          <a:xfrm>
            <a:off x="6255399" y="3428999"/>
            <a:ext cx="4908357" cy="1470025"/>
          </a:xfrm>
          <a:prstGeom prst="rect">
            <a:avLst/>
          </a:prstGeom>
          <a:noFill/>
          <a:ln>
            <a:noFill/>
          </a:ln>
        </p:spPr>
      </p:pic>
      <p:sp>
        <p:nvSpPr>
          <p:cNvPr id="208" name="Google Shape;208;p28"/>
          <p:cNvSpPr txBox="1"/>
          <p:nvPr/>
        </p:nvSpPr>
        <p:spPr>
          <a:xfrm>
            <a:off x="13455025" y="6317350"/>
            <a:ext cx="31611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t/>
            </a:r>
            <a:endParaRPr b="1" i="0" sz="32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2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Riflessione veloce (5 minuti):</a:t>
            </a:r>
            <a:endParaRPr b="1"/>
          </a:p>
        </p:txBody>
      </p:sp>
      <p:sp>
        <p:nvSpPr>
          <p:cNvPr id="214" name="Google Shape;214;p29"/>
          <p:cNvSpPr txBox="1"/>
          <p:nvPr>
            <p:ph idx="1" type="subTitle"/>
          </p:nvPr>
        </p:nvSpPr>
        <p:spPr>
          <a:xfrm>
            <a:off x="6143626" y="4408487"/>
            <a:ext cx="9486900" cy="1470026"/>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    "Quale domanda ti ha sorpreso di più?"</a:t>
            </a:r>
            <a:endParaRPr b="1">
              <a:solidFill>
                <a:schemeClr val="dk1"/>
              </a:solidFill>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215" name="Google Shape;215;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16" name="Google Shape;216;p29"/>
          <p:cNvGrpSpPr/>
          <p:nvPr/>
        </p:nvGrpSpPr>
        <p:grpSpPr>
          <a:xfrm>
            <a:off x="790770" y="-112458"/>
            <a:ext cx="1427175" cy="786776"/>
            <a:chOff x="0" y="-38100"/>
            <a:chExt cx="373234" cy="205757"/>
          </a:xfrm>
        </p:grpSpPr>
        <p:sp>
          <p:nvSpPr>
            <p:cNvPr id="217" name="Google Shape;217;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8" name="Google Shape;218;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9" name="Google Shape;219;p29"/>
          <p:cNvGrpSpPr/>
          <p:nvPr/>
        </p:nvGrpSpPr>
        <p:grpSpPr>
          <a:xfrm>
            <a:off x="0" y="-112458"/>
            <a:ext cx="315272" cy="786776"/>
            <a:chOff x="0" y="-38100"/>
            <a:chExt cx="82450" cy="205757"/>
          </a:xfrm>
        </p:grpSpPr>
        <p:sp>
          <p:nvSpPr>
            <p:cNvPr id="220" name="Google Shape;220;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1" name="Google Shape;221;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22" name="Google Shape;222;p29"/>
          <p:cNvGrpSpPr/>
          <p:nvPr/>
        </p:nvGrpSpPr>
        <p:grpSpPr>
          <a:xfrm>
            <a:off x="0" y="1116904"/>
            <a:ext cx="503883" cy="1931922"/>
            <a:chOff x="0" y="-38100"/>
            <a:chExt cx="131775" cy="505235"/>
          </a:xfrm>
        </p:grpSpPr>
        <p:sp>
          <p:nvSpPr>
            <p:cNvPr id="223" name="Google Shape;223;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4" name="Google Shape;224;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0" name="Google Shape;230;p3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1" name="Google Shape;231;p3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32" name="Google Shape;232;p30"/>
          <p:cNvGrpSpPr/>
          <p:nvPr/>
        </p:nvGrpSpPr>
        <p:grpSpPr>
          <a:xfrm>
            <a:off x="6111849" y="2794411"/>
            <a:ext cx="7685868" cy="2168890"/>
            <a:chOff x="0" y="-47625"/>
            <a:chExt cx="1484188" cy="418826"/>
          </a:xfrm>
        </p:grpSpPr>
        <p:sp>
          <p:nvSpPr>
            <p:cNvPr id="233" name="Google Shape;233;p3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4" name="Google Shape;234;p30"/>
            <p:cNvSpPr txBox="1"/>
            <p:nvPr/>
          </p:nvSpPr>
          <p:spPr>
            <a:xfrm>
              <a:off x="0" y="-47625"/>
              <a:ext cx="1484100" cy="418800"/>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5" name="Google Shape;235;p30"/>
          <p:cNvGrpSpPr/>
          <p:nvPr/>
        </p:nvGrpSpPr>
        <p:grpSpPr>
          <a:xfrm>
            <a:off x="-696258" y="-1193134"/>
            <a:ext cx="7178434" cy="12095967"/>
            <a:chOff x="0" y="-57150"/>
            <a:chExt cx="1890604" cy="3185748"/>
          </a:xfrm>
        </p:grpSpPr>
        <p:sp>
          <p:nvSpPr>
            <p:cNvPr id="236" name="Google Shape;236;p3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7" name="Google Shape;237;p30"/>
            <p:cNvSpPr txBox="1"/>
            <p:nvPr/>
          </p:nvSpPr>
          <p:spPr>
            <a:xfrm>
              <a:off x="0" y="-57150"/>
              <a:ext cx="1890600" cy="3185700"/>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38" name="Google Shape;238;p3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9" name="Google Shape;239;p30"/>
          <p:cNvSpPr/>
          <p:nvPr/>
        </p:nvSpPr>
        <p:spPr>
          <a:xfrm rot="-77336">
            <a:off x="16776908" y="5186331"/>
            <a:ext cx="4319073" cy="6692470"/>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0" name="Google Shape;240;p30"/>
          <p:cNvSpPr txBox="1"/>
          <p:nvPr/>
        </p:nvSpPr>
        <p:spPr>
          <a:xfrm>
            <a:off x="11884058" y="8384745"/>
            <a:ext cx="5272800" cy="701400"/>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241" name="Google Shape;241;p30"/>
          <p:cNvSpPr txBox="1"/>
          <p:nvPr/>
        </p:nvSpPr>
        <p:spPr>
          <a:xfrm>
            <a:off x="7911996" y="5295900"/>
            <a:ext cx="8395800" cy="2326214"/>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Concettualizzazione della disinformazione </a:t>
            </a:r>
            <a:r>
              <a:rPr b="1" i="0" lang="en-US" sz="2399" u="none" cap="none" strike="noStrike">
                <a:solidFill>
                  <a:srgbClr val="343434"/>
                </a:solidFill>
                <a:latin typeface="Arial"/>
                <a:ea typeface="Arial"/>
                <a:cs typeface="Arial"/>
                <a:sym typeface="Arial"/>
              </a:rPr>
              <a:t>   </a:t>
            </a:r>
            <a:endParaRPr/>
          </a:p>
          <a:p>
            <a:pPr indent="0" lvl="0" marL="0" marR="0" rtl="0" algn="just">
              <a:lnSpc>
                <a:spcPct val="135014"/>
              </a:lnSpc>
              <a:spcBef>
                <a:spcPts val="0"/>
              </a:spcBef>
              <a:spcAft>
                <a:spcPts val="0"/>
              </a:spcAft>
              <a:buClr>
                <a:srgbClr val="000000"/>
              </a:buClr>
              <a:buSzPts val="2399"/>
              <a:buFont typeface="Arial"/>
              <a:buNone/>
            </a:pPr>
            <a:r>
              <a:rPr b="1" i="0" lang="en-US" sz="2399" u="none" cap="none" strike="noStrike">
                <a:solidFill>
                  <a:srgbClr val="343434"/>
                </a:solidFill>
                <a:latin typeface="Arial"/>
                <a:ea typeface="Arial"/>
                <a:cs typeface="Arial"/>
                <a:sym typeface="Arial"/>
              </a:rPr>
              <a:t>20 min</a:t>
            </a:r>
            <a:endParaRPr b="0" i="0" sz="1400" u="none" cap="none" strike="noStrike">
              <a:solidFill>
                <a:srgbClr val="000000"/>
              </a:solidFill>
              <a:latin typeface="Arial"/>
              <a:ea typeface="Arial"/>
              <a:cs typeface="Arial"/>
              <a:sym typeface="Arial"/>
            </a:endParaRPr>
          </a:p>
          <a:p>
            <a:pPr indent="0" lvl="0" marL="0" marR="0" rtl="0" algn="just">
              <a:lnSpc>
                <a:spcPct val="135014"/>
              </a:lnSpc>
              <a:spcBef>
                <a:spcPts val="0"/>
              </a:spcBef>
              <a:spcAft>
                <a:spcPts val="0"/>
              </a:spcAft>
              <a:buClr>
                <a:srgbClr val="000000"/>
              </a:buClr>
              <a:buSzPts val="2399"/>
              <a:buFont typeface="Arial"/>
              <a:buNone/>
            </a:pPr>
            <a:r>
              <a:t/>
            </a:r>
            <a:endParaRPr b="0" i="0" sz="2399" u="none" cap="none" strike="noStrike">
              <a:solidFill>
                <a:srgbClr val="343434"/>
              </a:solidFill>
              <a:latin typeface="Arial"/>
              <a:ea typeface="Arial"/>
              <a:cs typeface="Arial"/>
              <a:sym typeface="Arial"/>
            </a:endParaRPr>
          </a:p>
          <a:p>
            <a:pPr indent="0" lvl="0" marL="0" marR="0" rtl="0" algn="just">
              <a:lnSpc>
                <a:spcPct val="135014"/>
              </a:lnSpc>
              <a:spcBef>
                <a:spcPts val="0"/>
              </a:spcBef>
              <a:spcAft>
                <a:spcPts val="0"/>
              </a:spcAft>
              <a:buClr>
                <a:srgbClr val="000000"/>
              </a:buClr>
              <a:buSzPts val="2000"/>
              <a:buFont typeface="Arial"/>
              <a:buNone/>
            </a:pPr>
            <a:r>
              <a:rPr b="1" i="0" lang="en-US" sz="2000" u="none" cap="none" strike="noStrike">
                <a:solidFill>
                  <a:srgbClr val="000000"/>
                </a:solidFill>
                <a:latin typeface="Arial"/>
                <a:ea typeface="Arial"/>
                <a:cs typeface="Arial"/>
                <a:sym typeface="Arial"/>
              </a:rPr>
              <a:t>Esaminare la presentazione delle definizioni e discutere questioni ed esempi</a:t>
            </a:r>
            <a:r>
              <a:rPr b="1" i="0" lang="en-US" sz="14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242" name="Google Shape;242;p30"/>
          <p:cNvSpPr txBox="1"/>
          <p:nvPr/>
        </p:nvSpPr>
        <p:spPr>
          <a:xfrm>
            <a:off x="4505517" y="3365719"/>
            <a:ext cx="11258700" cy="12729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Disinformazione</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Kyriakos Demetriou;Christiana Karousiou</dc:creator>
</cp:coreProperties>
</file>