
<file path=[Content_Types].xml><?xml version="1.0" encoding="utf-8"?>
<Types xmlns="http://schemas.openxmlformats.org/package/2006/content-types">
  <Default ContentType="image/jpeg" Extension="jpg"/>
  <Default ContentType="application/x-fontdata" Extension="fntdata"/>
  <Default ContentType="image/gif" Extension="gif"/>
  <Default ContentType="application/xml" Extension="xml"/>
  <Default ContentType="image/png" Extension="png"/>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37.xml"/>
  <Override ContentType="application/vnd.openxmlformats-officedocument.presentationml.notesSlide+xml" PartName="/ppt/notesSlides/notesSlide29.xml"/>
  <Override ContentType="application/vnd.openxmlformats-officedocument.presentationml.notesSlide+xml" PartName="/ppt/notesSlides/notesSlide32.xml"/>
  <Override ContentType="application/vnd.openxmlformats-officedocument.presentationml.notesSlide+xml" PartName="/ppt/notesSlides/notesSlide45.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42.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4.xml"/>
  <Override ContentType="application/vnd.openxmlformats-officedocument.presentationml.notesSlide+xml" PartName="/ppt/notesSlides/notesSlide3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43.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39.xml"/>
  <Override ContentType="application/vnd.openxmlformats-officedocument.presentationml.notesSlide+xml" PartName="/ppt/notesSlides/notesSlide31.xml"/>
  <Override ContentType="application/vnd.openxmlformats-officedocument.presentationml.notesSlide+xml" PartName="/ppt/notesSlides/notesSlide36.xml"/>
  <Override ContentType="application/vnd.openxmlformats-officedocument.presentationml.notesSlide+xml" PartName="/ppt/notesSlides/notesSlide19.xml"/>
  <Override ContentType="application/vnd.openxmlformats-officedocument.presentationml.notesSlide+xml" PartName="/ppt/notesSlides/notesSlide44.xml"/>
  <Override ContentType="application/vnd.openxmlformats-officedocument.presentationml.notesSlide+xml" PartName="/ppt/notesSlides/notesSlide27.xml"/>
  <Override ContentType="application/vnd.openxmlformats-officedocument.presentationml.notesSlide+xml" PartName="/ppt/notesSlides/notesSlide40.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43.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5.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42.xml"/>
  <Override ContentType="application/vnd.openxmlformats-officedocument.presentationml.slide+xml" PartName="/ppt/slides/slide25.xml"/>
  <Override ContentType="application/vnd.openxmlformats-officedocument.presentationml.slide+xml" PartName="/ppt/slides/slide34.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3.xml"/>
  <Override ContentType="application/vnd.openxmlformats-officedocument.presentationml.slide+xml" PartName="/ppt/slides/slide38.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2.xml"/>
  <Override ContentType="application/vnd.openxmlformats-officedocument.presentationml.slide+xml" PartName="/ppt/slides/slide37.xml"/>
  <Override ContentType="application/vnd.openxmlformats-officedocument.presentationml.slide+xml" PartName="/ppt/slides/slide1.xml"/>
  <Override ContentType="application/vnd.openxmlformats-officedocument.presentationml.slide+xml" PartName="/ppt/slides/slide45.xml"/>
  <Override ContentType="application/vnd.openxmlformats-officedocument.presentationml.slide+xml" PartName="/ppt/slides/slide28.xml"/>
  <Override ContentType="application/vnd.openxmlformats-officedocument.presentationml.slide+xml" PartName="/ppt/slides/slide41.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36.xml"/>
  <Override ContentType="application/vnd.openxmlformats-officedocument.presentationml.slide+xml" PartName="/ppt/slides/slide31.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44.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slide+xml" PartName="/ppt/slides/slide40.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 id="286" r:id="rId36"/>
    <p:sldId id="287" r:id="rId37"/>
    <p:sldId id="288" r:id="rId38"/>
    <p:sldId id="289" r:id="rId39"/>
    <p:sldId id="290" r:id="rId40"/>
    <p:sldId id="291" r:id="rId41"/>
    <p:sldId id="292" r:id="rId42"/>
    <p:sldId id="293" r:id="rId43"/>
    <p:sldId id="294" r:id="rId44"/>
    <p:sldId id="295" r:id="rId45"/>
    <p:sldId id="296" r:id="rId46"/>
    <p:sldId id="297" r:id="rId47"/>
    <p:sldId id="298" r:id="rId48"/>
    <p:sldId id="299" r:id="rId49"/>
    <p:sldId id="300" r:id="rId50"/>
  </p:sldIdLst>
  <p:sldSz cy="10287000" cx="18288000"/>
  <p:notesSz cx="6858000" cy="9144000"/>
  <p:embeddedFontLst>
    <p:embeddedFont>
      <p:font typeface="Play"/>
      <p:regular r:id="rId51"/>
      <p:bold r:id="rId52"/>
    </p:embeddedFont>
    <p:embeddedFont>
      <p:font typeface="Helvetica Neue"/>
      <p:regular r:id="rId53"/>
      <p:bold r:id="rId54"/>
      <p:italic r:id="rId55"/>
      <p:boldItalic r:id="rId56"/>
    </p:embeddedFont>
    <p:embeddedFont>
      <p:font typeface="Bricolage Grotesque"/>
      <p:regular r:id="rId57"/>
      <p:bold r:id="rId58"/>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A4A3A4"/>
          </p15:clr>
        </p15:guide>
        <p15:guide id="2" pos="2880">
          <p15:clr>
            <a:srgbClr val="A4A3A4"/>
          </p15:clr>
        </p15:guide>
      </p15:sldGuideLst>
    </p:ext>
    <p:ext uri="GoogleSlidesCustomDataVersion2">
      <go:slidesCustomData xmlns:go="http://customooxmlschemas.google.com/" r:id="rId59" roundtripDataSignature="AMtx7mg4OVnd8BkfwZ7blcYjDI1zjrj8hQ=="/>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60" orient="horz"/>
        <p:guide pos="288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slide" Target="slides/slide35.xml"/><Relationship Id="rId42" Type="http://schemas.openxmlformats.org/officeDocument/2006/relationships/slide" Target="slides/slide37.xml"/><Relationship Id="rId41" Type="http://schemas.openxmlformats.org/officeDocument/2006/relationships/slide" Target="slides/slide36.xml"/><Relationship Id="rId44" Type="http://schemas.openxmlformats.org/officeDocument/2006/relationships/slide" Target="slides/slide39.xml"/><Relationship Id="rId43" Type="http://schemas.openxmlformats.org/officeDocument/2006/relationships/slide" Target="slides/slide38.xml"/><Relationship Id="rId46" Type="http://schemas.openxmlformats.org/officeDocument/2006/relationships/slide" Target="slides/slide41.xml"/><Relationship Id="rId45" Type="http://schemas.openxmlformats.org/officeDocument/2006/relationships/slide" Target="slides/slide40.xml"/><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48" Type="http://schemas.openxmlformats.org/officeDocument/2006/relationships/slide" Target="slides/slide43.xml"/><Relationship Id="rId47" Type="http://schemas.openxmlformats.org/officeDocument/2006/relationships/slide" Target="slides/slide42.xml"/><Relationship Id="rId49" Type="http://schemas.openxmlformats.org/officeDocument/2006/relationships/slide" Target="slides/slide44.xml"/><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31" Type="http://schemas.openxmlformats.org/officeDocument/2006/relationships/slide" Target="slides/slide26.xml"/><Relationship Id="rId30" Type="http://schemas.openxmlformats.org/officeDocument/2006/relationships/slide" Target="slides/slide25.xml"/><Relationship Id="rId33" Type="http://schemas.openxmlformats.org/officeDocument/2006/relationships/slide" Target="slides/slide28.xml"/><Relationship Id="rId32" Type="http://schemas.openxmlformats.org/officeDocument/2006/relationships/slide" Target="slides/slide27.xml"/><Relationship Id="rId35" Type="http://schemas.openxmlformats.org/officeDocument/2006/relationships/slide" Target="slides/slide30.xml"/><Relationship Id="rId34" Type="http://schemas.openxmlformats.org/officeDocument/2006/relationships/slide" Target="slides/slide29.xml"/><Relationship Id="rId37" Type="http://schemas.openxmlformats.org/officeDocument/2006/relationships/slide" Target="slides/slide32.xml"/><Relationship Id="rId36" Type="http://schemas.openxmlformats.org/officeDocument/2006/relationships/slide" Target="slides/slide31.xml"/><Relationship Id="rId39" Type="http://schemas.openxmlformats.org/officeDocument/2006/relationships/slide" Target="slides/slide34.xml"/><Relationship Id="rId38" Type="http://schemas.openxmlformats.org/officeDocument/2006/relationships/slide" Target="slides/slide33.xml"/><Relationship Id="rId20" Type="http://schemas.openxmlformats.org/officeDocument/2006/relationships/slide" Target="slides/slide15.xml"/><Relationship Id="rId22" Type="http://schemas.openxmlformats.org/officeDocument/2006/relationships/slide" Target="slides/slide17.xml"/><Relationship Id="rId21" Type="http://schemas.openxmlformats.org/officeDocument/2006/relationships/slide" Target="slides/slide16.xml"/><Relationship Id="rId24" Type="http://schemas.openxmlformats.org/officeDocument/2006/relationships/slide" Target="slides/slide19.xml"/><Relationship Id="rId23" Type="http://schemas.openxmlformats.org/officeDocument/2006/relationships/slide" Target="slides/slide18.xml"/><Relationship Id="rId26" Type="http://schemas.openxmlformats.org/officeDocument/2006/relationships/slide" Target="slides/slide21.xml"/><Relationship Id="rId25" Type="http://schemas.openxmlformats.org/officeDocument/2006/relationships/slide" Target="slides/slide20.xml"/><Relationship Id="rId28" Type="http://schemas.openxmlformats.org/officeDocument/2006/relationships/slide" Target="slides/slide23.xml"/><Relationship Id="rId27" Type="http://schemas.openxmlformats.org/officeDocument/2006/relationships/slide" Target="slides/slide22.xml"/><Relationship Id="rId29" Type="http://schemas.openxmlformats.org/officeDocument/2006/relationships/slide" Target="slides/slide24.xml"/><Relationship Id="rId51" Type="http://schemas.openxmlformats.org/officeDocument/2006/relationships/font" Target="fonts/Play-regular.fntdata"/><Relationship Id="rId50" Type="http://schemas.openxmlformats.org/officeDocument/2006/relationships/slide" Target="slides/slide45.xml"/><Relationship Id="rId53" Type="http://schemas.openxmlformats.org/officeDocument/2006/relationships/font" Target="fonts/HelveticaNeue-regular.fntdata"/><Relationship Id="rId52" Type="http://schemas.openxmlformats.org/officeDocument/2006/relationships/font" Target="fonts/Play-bold.fntdata"/><Relationship Id="rId11" Type="http://schemas.openxmlformats.org/officeDocument/2006/relationships/slide" Target="slides/slide6.xml"/><Relationship Id="rId55" Type="http://schemas.openxmlformats.org/officeDocument/2006/relationships/font" Target="fonts/HelveticaNeue-italic.fntdata"/><Relationship Id="rId10" Type="http://schemas.openxmlformats.org/officeDocument/2006/relationships/slide" Target="slides/slide5.xml"/><Relationship Id="rId54" Type="http://schemas.openxmlformats.org/officeDocument/2006/relationships/font" Target="fonts/HelveticaNeue-bold.fntdata"/><Relationship Id="rId13" Type="http://schemas.openxmlformats.org/officeDocument/2006/relationships/slide" Target="slides/slide8.xml"/><Relationship Id="rId57" Type="http://schemas.openxmlformats.org/officeDocument/2006/relationships/font" Target="fonts/BricolageGrotesque-regular.fntdata"/><Relationship Id="rId12" Type="http://schemas.openxmlformats.org/officeDocument/2006/relationships/slide" Target="slides/slide7.xml"/><Relationship Id="rId56" Type="http://schemas.openxmlformats.org/officeDocument/2006/relationships/font" Target="fonts/HelveticaNeue-boldItalic.fntdata"/><Relationship Id="rId15" Type="http://schemas.openxmlformats.org/officeDocument/2006/relationships/slide" Target="slides/slide10.xml"/><Relationship Id="rId59" Type="http://customschemas.google.com/relationships/presentationmetadata" Target="metadata"/><Relationship Id="rId14" Type="http://schemas.openxmlformats.org/officeDocument/2006/relationships/slide" Target="slides/slide9.xml"/><Relationship Id="rId58" Type="http://schemas.openxmlformats.org/officeDocument/2006/relationships/font" Target="fonts/BricolageGrotesque-bold.fntdata"/><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drive.google.com/file/d/1ExtmL4JCY9we3gQuzDyDV4ybj5eXIiu4/view?usp=drive_link" TargetMode="External"/><Relationship Id="rId3" Type="http://schemas.openxmlformats.org/officeDocument/2006/relationships/hyperlink" Target="https://drive.google.com/file/d/1ExtmL4JCY9we3gQuzDyDV4ybj5eXIiu4/view?usp=drive_link" TargetMode="External"/><Relationship Id="rId4" Type="http://schemas.openxmlformats.org/officeDocument/2006/relationships/hyperlink" Target="https://drive.google.com/file/d/1ZBzOpEhgL44szgAN0e2gYPdQ8J6_ekRp/view?usp=drive_link" TargetMode="Externa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detecting-ai.com/" TargetMode="External"/><Relationship Id="rId3" Type="http://schemas.openxmlformats.org/officeDocument/2006/relationships/hyperlink" Target="https://www.originality.ai/" TargetMode="External"/><Relationship Id="rId4" Type="http://schemas.openxmlformats.org/officeDocument/2006/relationships/hyperlink" Target="https://thehive.ai/deepfake-detection" TargetMode="External"/><Relationship Id="rId5" Type="http://schemas.openxmlformats.org/officeDocument/2006/relationships/hyperlink" Target="https://thehive.ai/deepfake-detection" TargetMode="External"/><Relationship Id="rId6" Type="http://schemas.openxmlformats.org/officeDocument/2006/relationships/hyperlink" Target="https://www.sensity.ai/" TargetMode="External"/><Relationship Id="rId7" Type="http://schemas.openxmlformats.org/officeDocument/2006/relationships/hyperlink" Target="https://www.sensity.ai/" TargetMode="Externa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1" Type="http://schemas.openxmlformats.org/officeDocument/2006/relationships/hyperlink" Target="https://www.youtube.com/watch?v=xj3yYLinIf0" TargetMode="External"/><Relationship Id="rId10" Type="http://schemas.openxmlformats.org/officeDocument/2006/relationships/hyperlink" Target="https://docs.google.com/document/d/1VVpI3zAVXqTJCOBlrNKxYsycHjG5z0m9/edit?usp=drive_link&amp;ouid=115439136638467000550&amp;rtpof=true&amp;sd=true" TargetMode="External"/><Relationship Id="rId13" Type="http://schemas.openxmlformats.org/officeDocument/2006/relationships/hyperlink" Target="https://www.youtube.com/watch?v=-lCezpMs3tk" TargetMode="External"/><Relationship Id="rId12" Type="http://schemas.openxmlformats.org/officeDocument/2006/relationships/hyperlink" Target="https://machinelearningforkids.co.uk/" TargetMode="External"/><Relationship Id="rId1" Type="http://schemas.openxmlformats.org/officeDocument/2006/relationships/notesMaster" Target="../notesMasters/notesMaster1.xml"/><Relationship Id="rId2" Type="http://schemas.openxmlformats.org/officeDocument/2006/relationships/hyperlink" Target="https://thispersondoesnotexist.com/" TargetMode="External"/><Relationship Id="rId3" Type="http://schemas.openxmlformats.org/officeDocument/2006/relationships/hyperlink" Target="https://www.getbadnews.com" TargetMode="External"/><Relationship Id="rId4" Type="http://schemas.openxmlformats.org/officeDocument/2006/relationships/hyperlink" Target="https://chat.openai.com/" TargetMode="External"/><Relationship Id="rId9" Type="http://schemas.openxmlformats.org/officeDocument/2006/relationships/hyperlink" Target="https://docs.google.com/document/d/1mTueVNjmMVKS7GkSI-bOY6bHMftXOAKY/edit?usp=drive_link&amp;ouid=115439136638467000550&amp;rtpof=true&amp;sd=true" TargetMode="External"/><Relationship Id="rId15" Type="http://schemas.openxmlformats.org/officeDocument/2006/relationships/hyperlink" Target="https://teachablemachine.withgoogle.com" TargetMode="External"/><Relationship Id="rId14" Type="http://schemas.openxmlformats.org/officeDocument/2006/relationships/hyperlink" Target="https://playground.tensorflow.org/#activation=tanh&amp;batchSize=10&amp;dataset=circle&amp;regDataset=reg-plane&amp;learningRate=0.03&amp;regularizationRate=0&amp;noise=0&amp;networkShape=4,2&amp;seed=0.11829&amp;showTestData=false&amp;discretize=false&amp;percTrainData=50&amp;x=true&amp;y=true&amp;xTimesY=false&amp;xSquared=false&amp;ySquared=false&amp;cosX=false&amp;sinX=false&amp;cosY=false&amp;sinY=false&amp;collectStats=false&amp;problem=classification&amp;initZero=false&amp;hideText=false" TargetMode="External"/><Relationship Id="rId16" Type="http://schemas.openxmlformats.org/officeDocument/2006/relationships/hyperlink" Target="https://docs.google.com/document/d/15zSXbw0dL8tyAlzLUsWQ9DhNUsTNw3Ag/edit?usp=drive_link&amp;ouid=115439136638467000550&amp;rtpof=true&amp;sd=true" TargetMode="External"/><Relationship Id="rId5" Type="http://schemas.openxmlformats.org/officeDocument/2006/relationships/hyperlink" Target="https://www.bing.com/chat" TargetMode="External"/><Relationship Id="rId6" Type="http://schemas.openxmlformats.org/officeDocument/2006/relationships/hyperlink" Target="https://www.bing.com/chat" TargetMode="External"/><Relationship Id="rId7" Type="http://schemas.openxmlformats.org/officeDocument/2006/relationships/hyperlink" Target="https://www.deepware.ai/" TargetMode="External"/><Relationship Id="rId8" Type="http://schemas.openxmlformats.org/officeDocument/2006/relationships/hyperlink" Target="https://docs.google.com/document/d/17mUxwLiSLeY1ciO7nM0GnkoskrHU0WUS/edit?usp=drive_link&amp;ouid=115439136638467000550&amp;rtpof=true&amp;sd=true" TargetMode="Externa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chat.openai.com" TargetMode="External"/><Relationship Id="rId3" Type="http://schemas.openxmlformats.org/officeDocument/2006/relationships/hyperlink" Target="https://proceedings.mlr.press/v81/buolamwini18a/buolamwini18a.pdf" TargetMode="External"/><Relationship Id="rId4" Type="http://schemas.openxmlformats.org/officeDocument/2006/relationships/hyperlink" Target="https://sensity.ai/deepfake-detection/" TargetMode="External"/><Relationship Id="rId5" Type="http://schemas.openxmlformats.org/officeDocument/2006/relationships/hyperlink" Target="https://sensity.ai/deepfake-detection/" TargetMode="External"/><Relationship Id="rId6" Type="http://schemas.openxmlformats.org/officeDocument/2006/relationships/hyperlink" Target="https://www.cyberdefensemagazine.com/the-illusion-of-truth-the-risks-and-responses-to-deepfake-technology/" TargetMode="External"/><Relationship Id="rId7" Type="http://schemas.openxmlformats.org/officeDocument/2006/relationships/hyperlink" Target="https://researchmgt.monash.edu/ws/portalfiles/portal/668653278/640947365-oa.pdf" TargetMode="External"/><Relationship Id="rId8" Type="http://schemas.openxmlformats.org/officeDocument/2006/relationships/hyperlink" Target="https://www.researchgate.net/publication/378180889_Assessment_framework_for_deepfake_detection_in_real-world_situations" TargetMode="Externa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docs.google.com/document/d/1-1fUAexL2JYHZxLx-awOGou-dNGHR4eT/edit?usp=drive_link&amp;ouid=115439136638467000550&amp;rtpof=true&amp;sd=true" TargetMode="External"/><Relationship Id="rId3" Type="http://schemas.openxmlformats.org/officeDocument/2006/relationships/hyperlink" Target="https://docs.google.com/document/d/1fsGyp1AgMRcaZG4WNSuBw0-fcGCGg7hJ/edit?usp=drive_link&amp;ouid=115439136638467000550&amp;rtpof=true&amp;sd=true" TargetMode="External"/><Relationship Id="rId4" Type="http://schemas.openxmlformats.org/officeDocument/2006/relationships/hyperlink" Target="https://howsecureismypassword.net" TargetMode="External"/><Relationship Id="rId9" Type="http://schemas.openxmlformats.org/officeDocument/2006/relationships/hyperlink" Target="https://passwords.google.com/" TargetMode="External"/><Relationship Id="rId5" Type="http://schemas.openxmlformats.org/officeDocument/2006/relationships/hyperlink" Target="https://howsecureismypassword.net" TargetMode="External"/><Relationship Id="rId6" Type="http://schemas.openxmlformats.org/officeDocument/2006/relationships/hyperlink" Target="https://nordpass.com/secure-password/" TargetMode="External"/><Relationship Id="rId7" Type="http://schemas.openxmlformats.org/officeDocument/2006/relationships/hyperlink" Target="https://haveibeenpwned.com/" TargetMode="External"/><Relationship Id="rId8" Type="http://schemas.openxmlformats.org/officeDocument/2006/relationships/hyperlink" Target="https://www.commonsense.org/education" TargetMode="Externa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quizizz.com" TargetMode="External"/><Relationship Id="rId3" Type="http://schemas.openxmlformats.org/officeDocument/2006/relationships/hyperlink" Target="https://quizizz.com" TargetMode="External"/><Relationship Id="rId4" Type="http://schemas.openxmlformats.org/officeDocument/2006/relationships/hyperlink" Target="https://kahoot.com" TargetMode="External"/><Relationship Id="rId9" Type="http://schemas.openxmlformats.org/officeDocument/2006/relationships/hyperlink" Target="https://docs.google.com/document/d/15YHk2qoa4lhkkA2Unl-M-tNzBtLRzn0K/edit?usp=drive_link&amp;ouid=115439136638467000550&amp;rtpof=true&amp;sd=true" TargetMode="External"/><Relationship Id="rId5" Type="http://schemas.openxmlformats.org/officeDocument/2006/relationships/hyperlink" Target="https://kahoot.com" TargetMode="External"/><Relationship Id="rId6" Type="http://schemas.openxmlformats.org/officeDocument/2006/relationships/hyperlink" Target="https://www.typeform.com" TargetMode="External"/><Relationship Id="rId7" Type="http://schemas.openxmlformats.org/officeDocument/2006/relationships/hyperlink" Target="https://www.typeform.com" TargetMode="External"/><Relationship Id="rId8" Type="http://schemas.openxmlformats.org/officeDocument/2006/relationships/hyperlink" Target="https://docs.google.com/document/d/1pnrw4LYO0ikdtWsNSYLblhv985loAnWj/edit?usp=drive_link&amp;ouid=115439136638467000550&amp;rtpof=true&amp;sd=true" TargetMode="Externa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docs.google.com/document/d/1RDQJ7Y7aZ9h2Br6W6RiBFFbftGyd7xSs/edit?usp=drive_link&amp;ouid=115439136638467000550&amp;rtpof=true&amp;sd=true" TargetMode="External"/><Relationship Id="rId3" Type="http://schemas.openxmlformats.org/officeDocument/2006/relationships/hyperlink" Target="https://docs.google.com/document/d/1vEwuK85KcbNBDX47vZf67inseBbz-u2e/edit?usp=drive_link&amp;ouid=115439136638467000550&amp;rtpof=true&amp;sd=true" TargetMode="Externa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docs.google.com/document/d/1Uryir5ciiP5TTolGy7XHA0dDi0Pw9jLM/edit?usp=drive_link&amp;ouid=115439136638467000550&amp;rtpof=true&amp;sd=true" TargetMode="External"/><Relationship Id="rId3" Type="http://schemas.openxmlformats.org/officeDocument/2006/relationships/hyperlink" Target="https://docs.google.com/document/d/1hLfhNsjIYMeyewU-AesSr6lBsDPl8wdL/edit?usp=drive_link&amp;ouid=115439136638467000550&amp;rtpof=true&amp;sd=true" TargetMode="External"/><Relationship Id="rId4" Type="http://schemas.openxmlformats.org/officeDocument/2006/relationships/hyperlink" Target="https://phishingquiz.withgoogle.com/" TargetMode="External"/><Relationship Id="rId5" Type="http://schemas.openxmlformats.org/officeDocument/2006/relationships/hyperlink" Target="https://phishingquiz.withgoogle.com/" TargetMode="External"/><Relationship Id="rId6" Type="http://schemas.openxmlformats.org/officeDocument/2006/relationships/hyperlink" Target="https://whois.domaintools.com/" TargetMode="External"/><Relationship Id="rId7" Type="http://schemas.openxmlformats.org/officeDocument/2006/relationships/hyperlink" Target="https://whois.domaintools.com/" TargetMode="Externa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docs.google.com/document/d/1FZP04khI3lzJgD722BnR7ur5kMzn6Voc/edit?usp=drive_link&amp;ouid=115439136638467000550&amp;rtpof=true&amp;sd=true" TargetMode="Externa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docs.google.com/document/d/1lDKwAXwOy27miOvaH8WOI1ZXn-av0SX9/edit?usp=drive_link&amp;ouid=115439136638467000550&amp;rtpof=true&amp;sd=true" TargetMode="External"/><Relationship Id="rId3" Type="http://schemas.openxmlformats.org/officeDocument/2006/relationships/hyperlink" Target="https://botometer.osome.iu.edu/" TargetMode="External"/><Relationship Id="rId4" Type="http://schemas.openxmlformats.org/officeDocument/2006/relationships/hyperlink" Target="https://botsentinel.com/" TargetMode="Externa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docs.google.com/document/d/10-ueC595Y9x1ulH2YtHlzES0DbktysP7/edit?usp=drive_link&amp;ouid=115439136638467000550&amp;rtpof=true&amp;sd=true" TargetMode="External"/><Relationship Id="rId3" Type="http://schemas.openxmlformats.org/officeDocument/2006/relationships/hyperlink" Target="https://docs.google.com/document/d/1FjnNJKuANbfCZ5XM2fBjBFtHWQ4bXUHW/edit?usp=drive_link&amp;ouid=115439136638467000550&amp;rtpof=true&amp;sd=true" TargetMode="Externa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docs.google.com/document/d/1DqM-6kqaTvQItOUlyPnsB-_Afnzpb-EU/edit?usp=drive_link&amp;ouid=115439136638467000550&amp;rtpof=true&amp;sd=true" TargetMode="External"/><Relationship Id="rId3" Type="http://schemas.openxmlformats.org/officeDocument/2006/relationships/hyperlink" Target="https://docs.google.com/document/d/1qyT25tvQv5UDS392L4zJspqFPU7ODW-Z/edit?usp=drive_link&amp;ouid=115439136638467000550&amp;rtpof=true&amp;sd=true" TargetMode="External"/><Relationship Id="rId4" Type="http://schemas.openxmlformats.org/officeDocument/2006/relationships/hyperlink" Target="https://docs.google.com/document/d/1A4u3mVrvD213Ndo9GaVBWEe6507tc5Sz/edit?usp=drive_link&amp;ouid=115439136638467000550&amp;rtpof=true&amp;sd=true" TargetMode="Externa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docs.google.com/document/d/1yMwKK-9NW3SOFHg_3N33mxK5enbsL6Ax/edit?usp=drive_link&amp;ouid=115439136638467000550&amp;rtpof=true&amp;sd=true" TargetMode="External"/><Relationship Id="rId3" Type="http://schemas.openxmlformats.org/officeDocument/2006/relationships/hyperlink" Target="https://docs.google.com/document/d/1nHa3AQ4ies695LnfZsfxIIes5CidTsQX/edit?usp=drive_link&amp;ouid=115439136638467000550&amp;rtpof=true&amp;sd=true" TargetMode="External"/><Relationship Id="rId4" Type="http://schemas.openxmlformats.org/officeDocument/2006/relationships/hyperlink" Target="https://docs.google.com/document/d/1nTVcWNjM1G7hJRN3kvfT_pFHLprqZFqy/edit?usp=drive_link&amp;ouid=115439136638467000550&amp;rtpof=true&amp;sd=true" TargetMode="External"/><Relationship Id="rId5" Type="http://schemas.openxmlformats.org/officeDocument/2006/relationships/hyperlink" Target="https://newslit.org/" TargetMode="External"/><Relationship Id="rId6" Type="http://schemas.openxmlformats.org/officeDocument/2006/relationships/hyperlink" Target="https://newslit.org/" TargetMode="Externa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docs.google.com/document/d/1W52P4rAdS-soTHzS0xUC57w8KUQOQnW5/edit?usp=drive_link&amp;ouid=115439136638467000550&amp;rtpof=true&amp;sd=true" TargetMode="External"/><Relationship Id="rId3" Type="http://schemas.openxmlformats.org/officeDocument/2006/relationships/hyperlink" Target="https://docs.google.com/document/d/13w0kjFh0IV7VX5zFwAhF5jN-jfd-2VV_/edit?usp=drive_link&amp;ouid=115439136638467000550&amp;rtpof=true&amp;sd=true" TargetMode="External"/><Relationship Id="rId4" Type="http://schemas.openxmlformats.org/officeDocument/2006/relationships/hyperlink" Target="https://www.youtube.com/watch?v=UKyFL389qe8" TargetMode="External"/><Relationship Id="rId5" Type="http://schemas.openxmlformats.org/officeDocument/2006/relationships/hyperlink" Target="https://www.youtube.com/watch?v=UKyFL389qe8" TargetMode="Externa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myshadow.org/" TargetMode="External"/><Relationship Id="rId3" Type="http://schemas.openxmlformats.org/officeDocument/2006/relationships/hyperlink" Target="https://myshadow.org/" TargetMode="External"/><Relationship Id="rId4" Type="http://schemas.openxmlformats.org/officeDocument/2006/relationships/hyperlink" Target="https://myactivity.google.com" TargetMode="External"/><Relationship Id="rId5" Type="http://schemas.openxmlformats.org/officeDocument/2006/relationships/hyperlink" Target="https://myactivity.google.com" TargetMode="External"/><Relationship Id="rId6" Type="http://schemas.openxmlformats.org/officeDocument/2006/relationships/hyperlink" Target="https://docs.google.com/document/d/1skSfH93kiHW1gz4XfngePrPY3r4hWi1Z/edit?usp=drive_link&amp;ouid=115439136638467000550&amp;rtpof=true&amp;sd=true" TargetMode="External"/><Relationship Id="rId7" Type="http://schemas.openxmlformats.org/officeDocument/2006/relationships/hyperlink" Target="https://docs.google.com/document/d/1d2u0J8kE8HbMWwygHMIpi2Bu8lc6y30K/edit?usp=drive_link&amp;ouid=115439136638467000550&amp;rtpof=true&amp;sd=true" TargetMode="External"/><Relationship Id="rId8" Type="http://schemas.openxmlformats.org/officeDocument/2006/relationships/hyperlink" Target="https://www.digitalfootprintcheck.com" TargetMode="Externa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drive.google.com/file/d/19OA6IahNKrrizk1pKvLkXBS7RKTsSFtN/view?usp=drive_link" TargetMode="Externa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docs.google.com/document/d/1dAjal2NRdm2D4ACMrJkCjbhDHcEejrWI/edit?usp=drive_link&amp;ouid=102234126102501583155&amp;rtpof=true&amp;sd=true" TargetMode="Externa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 name="Shape 80"/>
        <p:cNvGrpSpPr/>
        <p:nvPr/>
      </p:nvGrpSpPr>
      <p:grpSpPr>
        <a:xfrm>
          <a:off x="0" y="0"/>
          <a:ext cx="0" cy="0"/>
          <a:chOff x="0" y="0"/>
          <a:chExt cx="0" cy="0"/>
        </a:xfrm>
      </p:grpSpPr>
      <p:sp>
        <p:nvSpPr>
          <p:cNvPr id="81" name="Google Shape;81;p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82" name="Google Shape;82;p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4" name="Shape 264"/>
        <p:cNvGrpSpPr/>
        <p:nvPr/>
      </p:nvGrpSpPr>
      <p:grpSpPr>
        <a:xfrm>
          <a:off x="0" y="0"/>
          <a:ext cx="0" cy="0"/>
          <a:chOff x="0" y="0"/>
          <a:chExt cx="0" cy="0"/>
        </a:xfrm>
      </p:grpSpPr>
      <p:sp>
        <p:nvSpPr>
          <p:cNvPr id="265" name="Google Shape;265;p3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158750" rtl="0" algn="l">
              <a:lnSpc>
                <a:spcPct val="100000"/>
              </a:lnSpc>
              <a:spcBef>
                <a:spcPts val="0"/>
              </a:spcBef>
              <a:spcAft>
                <a:spcPts val="0"/>
              </a:spcAft>
              <a:buSzPts val="1100"/>
              <a:buNone/>
            </a:pPr>
            <a:r>
              <a:t/>
            </a:r>
            <a:endParaRPr b="0" i="0" sz="1100" u="none" cap="none" strike="noStrike">
              <a:solidFill>
                <a:schemeClr val="accent3"/>
              </a:solidFill>
              <a:latin typeface="Arial"/>
              <a:ea typeface="Arial"/>
              <a:cs typeface="Arial"/>
              <a:sym typeface="Arial"/>
            </a:endParaRPr>
          </a:p>
          <a:p>
            <a:pPr indent="0" lvl="0" marL="158750" rtl="0" algn="l">
              <a:lnSpc>
                <a:spcPct val="100000"/>
              </a:lnSpc>
              <a:spcBef>
                <a:spcPts val="0"/>
              </a:spcBef>
              <a:spcAft>
                <a:spcPts val="0"/>
              </a:spcAft>
              <a:buSzPts val="1100"/>
              <a:buNone/>
            </a:pPr>
            <a:r>
              <a:t/>
            </a:r>
            <a:endParaRPr b="1" i="0" sz="1100" u="none" cap="none" strike="noStrike">
              <a:solidFill>
                <a:srgbClr val="000000"/>
              </a:solidFill>
              <a:latin typeface="Arial"/>
              <a:ea typeface="Arial"/>
              <a:cs typeface="Arial"/>
              <a:sym typeface="Arial"/>
            </a:endParaRPr>
          </a:p>
          <a:p>
            <a:pPr indent="0" lvl="0" marL="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Teacher Activity</a:t>
            </a:r>
            <a:r>
              <a:rPr b="0" i="0" lang="en-US" sz="1100" u="none" cap="none" strike="noStrike">
                <a:solidFill>
                  <a:srgbClr val="000000"/>
                </a:solidFill>
                <a:latin typeface="Arial"/>
                <a:ea typeface="Arial"/>
                <a:cs typeface="Arial"/>
                <a:sym typeface="Arial"/>
              </a:rPr>
              <a:t>:</a:t>
            </a:r>
            <a:endParaRPr b="0"/>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Provide examples for each.</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Group discussion: “Have you ever been misled by a piece of news online?”</a:t>
            </a:r>
            <a:endParaRPr/>
          </a:p>
          <a:p>
            <a:pPr indent="0" lvl="0" marL="158750" rtl="0" algn="l">
              <a:lnSpc>
                <a:spcPct val="100000"/>
              </a:lnSpc>
              <a:spcBef>
                <a:spcPts val="0"/>
              </a:spcBef>
              <a:spcAft>
                <a:spcPts val="0"/>
              </a:spcAft>
              <a:buSzPts val="1100"/>
              <a:buNone/>
            </a:pPr>
            <a:br>
              <a:rPr b="0" lang="en-US"/>
            </a:br>
            <a:r>
              <a:rPr b="1" i="0" lang="en-US" sz="1100" u="none" cap="none" strike="noStrike">
                <a:solidFill>
                  <a:srgbClr val="000000"/>
                </a:solidFill>
                <a:latin typeface="Arial"/>
                <a:ea typeface="Arial"/>
                <a:cs typeface="Arial"/>
                <a:sym typeface="Arial"/>
              </a:rPr>
              <a:t>Modern Types</a:t>
            </a:r>
            <a:r>
              <a:rPr b="0" i="0" lang="en-US" sz="1100" u="none" cap="none" strike="noStrike">
                <a:solidFill>
                  <a:srgbClr val="000000"/>
                </a:solidFill>
                <a:latin typeface="Arial"/>
                <a:ea typeface="Arial"/>
                <a:cs typeface="Arial"/>
                <a:sym typeface="Arial"/>
              </a:rPr>
              <a:t>:</a:t>
            </a:r>
            <a:endParaRPr b="0"/>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Deepfakes (AI-generated images/videos)</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Troll farms and coordinated campaigns</a:t>
            </a:r>
            <a:endParaRPr b="0"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Fake social media accounts and bots</a:t>
            </a:r>
            <a:endParaRPr b="0"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Synthetic text (AI-generated articles/comments)</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COVID-19 vaccine disinformation</a:t>
            </a:r>
            <a:endParaRPr b="0"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Financial scams using AI voices</a:t>
            </a:r>
            <a:endParaRPr b="0"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Election interference via social media</a:t>
            </a:r>
            <a:endParaRPr b="0" i="0" sz="1100" u="none" cap="none" strike="noStrike">
              <a:solidFill>
                <a:srgbClr val="000000"/>
              </a:solidFill>
              <a:latin typeface="Arial"/>
              <a:ea typeface="Arial"/>
              <a:cs typeface="Arial"/>
              <a:sym typeface="Arial"/>
            </a:endParaRPr>
          </a:p>
          <a:p>
            <a:pPr indent="0" lvl="0" marL="0" rtl="0" algn="l">
              <a:lnSpc>
                <a:spcPct val="100000"/>
              </a:lnSpc>
              <a:spcBef>
                <a:spcPts val="0"/>
              </a:spcBef>
              <a:spcAft>
                <a:spcPts val="0"/>
              </a:spcAft>
              <a:buSzPts val="1100"/>
              <a:buNone/>
            </a:pPr>
            <a:r>
              <a:t/>
            </a:r>
            <a:endParaRPr/>
          </a:p>
        </p:txBody>
      </p:sp>
      <p:sp>
        <p:nvSpPr>
          <p:cNvPr id="266" name="Google Shape;266;p3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2" name="Shape 282"/>
        <p:cNvGrpSpPr/>
        <p:nvPr/>
      </p:nvGrpSpPr>
      <p:grpSpPr>
        <a:xfrm>
          <a:off x="0" y="0"/>
          <a:ext cx="0" cy="0"/>
          <a:chOff x="0" y="0"/>
          <a:chExt cx="0" cy="0"/>
        </a:xfrm>
      </p:grpSpPr>
      <p:sp>
        <p:nvSpPr>
          <p:cNvPr id="283" name="Google Shape;283;p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84" name="Google Shape;284;p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Disinformation is </a:t>
            </a:r>
            <a:r>
              <a:rPr b="1" i="0" lang="en-US" sz="1100" u="none" cap="none" strike="noStrike">
                <a:solidFill>
                  <a:srgbClr val="000000"/>
                </a:solidFill>
                <a:latin typeface="Arial"/>
                <a:ea typeface="Arial"/>
                <a:cs typeface="Arial"/>
                <a:sym typeface="Arial"/>
              </a:rPr>
              <a:t>misleading content that is deliberately created and spread to deceive people</a:t>
            </a:r>
            <a:r>
              <a:rPr b="0" i="0" lang="en-US" sz="1100" u="none" cap="none" strike="noStrike">
                <a:solidFill>
                  <a:srgbClr val="000000"/>
                </a:solidFill>
                <a:latin typeface="Arial"/>
                <a:ea typeface="Arial"/>
                <a:cs typeface="Arial"/>
                <a:sym typeface="Arial"/>
              </a:rPr>
              <a:t>, or to achieve economic or political gain, often with the intention of causing public harm. It is an orchestrated adversarial activity where actors use strategic deceptions and media manipulation tactics to advance political, military, or commercial goals.</a:t>
            </a:r>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Key aspects of disinformation include:</a:t>
            </a:r>
            <a:endParaRPr b="0"/>
          </a:p>
          <a:p>
            <a:pPr indent="-298450" lvl="0" marL="457200" rtl="0" algn="l">
              <a:lnSpc>
                <a:spcPct val="100000"/>
              </a:lnSpc>
              <a:spcBef>
                <a:spcPts val="0"/>
              </a:spcBef>
              <a:spcAft>
                <a:spcPts val="0"/>
              </a:spcAft>
              <a:buSzPts val="1100"/>
              <a:buChar char="●"/>
            </a:pPr>
            <a:r>
              <a:rPr b="1" i="0" lang="en-US" sz="1100" u="none" cap="none" strike="noStrike">
                <a:solidFill>
                  <a:srgbClr val="000000"/>
                </a:solidFill>
                <a:latin typeface="Arial"/>
                <a:ea typeface="Arial"/>
                <a:cs typeface="Arial"/>
                <a:sym typeface="Arial"/>
              </a:rPr>
              <a:t>Intentional and Strategic Nature</a:t>
            </a:r>
            <a:r>
              <a:rPr b="0" i="0" lang="en-US" sz="1100" u="none" cap="none" strike="noStrike">
                <a:solidFill>
                  <a:srgbClr val="000000"/>
                </a:solidFill>
                <a:latin typeface="Arial"/>
                <a:ea typeface="Arial"/>
                <a:cs typeface="Arial"/>
                <a:sym typeface="Arial"/>
              </a:rPr>
              <a:t>: Unlike misinformation, which is false information spread unintentionally, disinformation is purposefully disseminated with a clear intent to mislead or manipulate. Malinformation, another related term, refers to factual information shared with the intention to cause harm, often by taking it out of context or making private information public.</a:t>
            </a:r>
            <a:endParaRPr b="0" i="0" sz="900" u="none" cap="none" strike="noStrike">
              <a:solidFill>
                <a:srgbClr val="000000"/>
              </a:solidFill>
              <a:latin typeface="Arial"/>
              <a:ea typeface="Arial"/>
              <a:cs typeface="Arial"/>
              <a:sym typeface="Arial"/>
            </a:endParaRPr>
          </a:p>
          <a:p>
            <a:pPr indent="-298450" lvl="0" marL="457200" rtl="0" algn="l">
              <a:lnSpc>
                <a:spcPct val="100000"/>
              </a:lnSpc>
              <a:spcBef>
                <a:spcPts val="0"/>
              </a:spcBef>
              <a:spcAft>
                <a:spcPts val="0"/>
              </a:spcAft>
              <a:buSzPts val="1100"/>
              <a:buChar char="●"/>
            </a:pPr>
            <a:r>
              <a:rPr b="1" i="0" lang="en-US" sz="1100" u="none" cap="none" strike="noStrike">
                <a:solidFill>
                  <a:srgbClr val="000000"/>
                </a:solidFill>
                <a:latin typeface="Arial"/>
                <a:ea typeface="Arial"/>
                <a:cs typeface="Arial"/>
                <a:sym typeface="Arial"/>
              </a:rPr>
              <a:t>Tactics and Modalities</a:t>
            </a:r>
            <a:r>
              <a:rPr b="0" i="0" lang="en-US" sz="1100" u="none" cap="none" strike="noStrike">
                <a:solidFill>
                  <a:srgbClr val="000000"/>
                </a:solidFill>
                <a:latin typeface="Arial"/>
                <a:ea typeface="Arial"/>
                <a:cs typeface="Arial"/>
                <a:sym typeface="Arial"/>
              </a:rPr>
              <a:t>: Disinformation campaigns are implemented through coordinated efforts that "weaponize multiple rhetorical strategies and forms of knowing—including not only falsehoods but also truths, half-truths, and value judgements—to exploit and amplify culture wars and other identity-driven controversies". These campaigns can circulate through various deceptive behaviours and harmful content, including: </a:t>
            </a:r>
            <a:endParaRPr b="0" i="0" sz="900" u="none" cap="none" strike="noStrike">
              <a:solidFill>
                <a:srgbClr val="000000"/>
              </a:solidFill>
              <a:latin typeface="Arial"/>
              <a:ea typeface="Arial"/>
              <a:cs typeface="Arial"/>
              <a:sym typeface="Arial"/>
            </a:endParaRPr>
          </a:p>
          <a:p>
            <a:pPr indent="-298450" lvl="1" marL="914400" rtl="0" algn="l">
              <a:lnSpc>
                <a:spcPct val="100000"/>
              </a:lnSpc>
              <a:spcBef>
                <a:spcPts val="0"/>
              </a:spcBef>
              <a:spcAft>
                <a:spcPts val="0"/>
              </a:spcAft>
              <a:buSzPts val="1100"/>
              <a:buChar char="○"/>
            </a:pPr>
            <a:r>
              <a:rPr b="1" i="0" lang="en-US" sz="1100" u="none" cap="none" strike="noStrike">
                <a:solidFill>
                  <a:srgbClr val="000000"/>
                </a:solidFill>
                <a:latin typeface="Arial"/>
                <a:ea typeface="Arial"/>
                <a:cs typeface="Arial"/>
                <a:sym typeface="Arial"/>
              </a:rPr>
              <a:t>Astroturfing</a:t>
            </a:r>
            <a:r>
              <a:rPr b="0" i="0" lang="en-US" sz="1100" u="none" cap="none" strike="noStrike">
                <a:solidFill>
                  <a:srgbClr val="000000"/>
                </a:solidFill>
                <a:latin typeface="Arial"/>
                <a:ea typeface="Arial"/>
                <a:cs typeface="Arial"/>
                <a:sym typeface="Arial"/>
              </a:rPr>
              <a:t>: Centrally coordinated campaigns that mimic grassroots activism.</a:t>
            </a:r>
            <a:endParaRPr b="0" i="0" sz="900" u="none" cap="none" strike="noStrike">
              <a:solidFill>
                <a:srgbClr val="000000"/>
              </a:solidFill>
              <a:latin typeface="Arial"/>
              <a:ea typeface="Arial"/>
              <a:cs typeface="Arial"/>
              <a:sym typeface="Arial"/>
            </a:endParaRPr>
          </a:p>
          <a:p>
            <a:pPr indent="-298450" lvl="1" marL="914400" rtl="0" algn="l">
              <a:lnSpc>
                <a:spcPct val="100000"/>
              </a:lnSpc>
              <a:spcBef>
                <a:spcPts val="0"/>
              </a:spcBef>
              <a:spcAft>
                <a:spcPts val="0"/>
              </a:spcAft>
              <a:buSzPts val="1100"/>
              <a:buChar char="○"/>
            </a:pPr>
            <a:r>
              <a:rPr b="1" i="0" lang="en-US" sz="1100" u="none" cap="none" strike="noStrike">
                <a:solidFill>
                  <a:srgbClr val="000000"/>
                </a:solidFill>
                <a:latin typeface="Arial"/>
                <a:ea typeface="Arial"/>
                <a:cs typeface="Arial"/>
                <a:sym typeface="Arial"/>
              </a:rPr>
              <a:t>Conspiracy Theories</a:t>
            </a:r>
            <a:r>
              <a:rPr b="0" i="0" lang="en-US" sz="1100" u="none" cap="none" strike="noStrike">
                <a:solidFill>
                  <a:srgbClr val="000000"/>
                </a:solidFill>
                <a:latin typeface="Arial"/>
                <a:ea typeface="Arial"/>
                <a:cs typeface="Arial"/>
                <a:sym typeface="Arial"/>
              </a:rPr>
              <a:t>: Rebuttals of official accounts that propose alternative explanations involving secret groups or orchestrated events.</a:t>
            </a:r>
            <a:endParaRPr b="0" i="0" sz="900" u="none" cap="none" strike="noStrike">
              <a:solidFill>
                <a:srgbClr val="000000"/>
              </a:solidFill>
              <a:latin typeface="Arial"/>
              <a:ea typeface="Arial"/>
              <a:cs typeface="Arial"/>
              <a:sym typeface="Arial"/>
            </a:endParaRPr>
          </a:p>
          <a:p>
            <a:pPr indent="-298450" lvl="1" marL="914400" rtl="0" algn="l">
              <a:lnSpc>
                <a:spcPct val="100000"/>
              </a:lnSpc>
              <a:spcBef>
                <a:spcPts val="0"/>
              </a:spcBef>
              <a:spcAft>
                <a:spcPts val="0"/>
              </a:spcAft>
              <a:buSzPts val="1100"/>
              <a:buChar char="○"/>
            </a:pPr>
            <a:r>
              <a:rPr b="1" i="0" lang="en-US" sz="1100" u="none" cap="none" strike="noStrike">
                <a:solidFill>
                  <a:srgbClr val="000000"/>
                </a:solidFill>
                <a:latin typeface="Arial"/>
                <a:ea typeface="Arial"/>
                <a:cs typeface="Arial"/>
                <a:sym typeface="Arial"/>
              </a:rPr>
              <a:t>Clickbait</a:t>
            </a:r>
            <a:r>
              <a:rPr b="0" i="0" lang="en-US" sz="1100" u="none" cap="none" strike="noStrike">
                <a:solidFill>
                  <a:srgbClr val="000000"/>
                </a:solidFill>
                <a:latin typeface="Arial"/>
                <a:ea typeface="Arial"/>
                <a:cs typeface="Arial"/>
                <a:sym typeface="Arial"/>
              </a:rPr>
              <a:t>: Deliberate use of misleading headlines and thumbnails for profit or popularity.</a:t>
            </a:r>
            <a:endParaRPr b="0" i="0" sz="900" u="none" cap="none" strike="noStrike">
              <a:solidFill>
                <a:srgbClr val="000000"/>
              </a:solidFill>
              <a:latin typeface="Arial"/>
              <a:ea typeface="Arial"/>
              <a:cs typeface="Arial"/>
              <a:sym typeface="Arial"/>
            </a:endParaRPr>
          </a:p>
          <a:p>
            <a:pPr indent="-298450" lvl="1" marL="914400" rtl="0" algn="l">
              <a:lnSpc>
                <a:spcPct val="100000"/>
              </a:lnSpc>
              <a:spcBef>
                <a:spcPts val="0"/>
              </a:spcBef>
              <a:spcAft>
                <a:spcPts val="0"/>
              </a:spcAft>
              <a:buSzPts val="1100"/>
              <a:buChar char="○"/>
            </a:pPr>
            <a:r>
              <a:rPr b="1" i="0" lang="en-US" sz="1100" u="none" cap="none" strike="noStrike">
                <a:solidFill>
                  <a:srgbClr val="000000"/>
                </a:solidFill>
                <a:latin typeface="Arial"/>
                <a:ea typeface="Arial"/>
                <a:cs typeface="Arial"/>
                <a:sym typeface="Arial"/>
              </a:rPr>
              <a:t>Computational Propaganda</a:t>
            </a:r>
            <a:r>
              <a:rPr b="0" i="0" lang="en-US" sz="1100" u="none" cap="none" strike="noStrike">
                <a:solidFill>
                  <a:srgbClr val="000000"/>
                </a:solidFill>
                <a:latin typeface="Arial"/>
                <a:ea typeface="Arial"/>
                <a:cs typeface="Arial"/>
                <a:sym typeface="Arial"/>
              </a:rPr>
              <a:t>: Emphasizes the role of automation, such as bots and algorithms, to spread disinformation at scale.</a:t>
            </a:r>
            <a:endParaRPr b="0" i="0" sz="900" u="none" cap="none" strike="noStrike">
              <a:solidFill>
                <a:srgbClr val="000000"/>
              </a:solidFill>
              <a:latin typeface="Arial"/>
              <a:ea typeface="Arial"/>
              <a:cs typeface="Arial"/>
              <a:sym typeface="Arial"/>
            </a:endParaRPr>
          </a:p>
          <a:p>
            <a:pPr indent="-298450" lvl="1" marL="914400" rtl="0" algn="l">
              <a:lnSpc>
                <a:spcPct val="100000"/>
              </a:lnSpc>
              <a:spcBef>
                <a:spcPts val="0"/>
              </a:spcBef>
              <a:spcAft>
                <a:spcPts val="0"/>
              </a:spcAft>
              <a:buSzPts val="1100"/>
              <a:buChar char="○"/>
            </a:pPr>
            <a:r>
              <a:rPr b="1" i="0" lang="en-US" sz="1100" u="none" cap="none" strike="noStrike">
                <a:solidFill>
                  <a:srgbClr val="000000"/>
                </a:solidFill>
                <a:latin typeface="Arial"/>
                <a:ea typeface="Arial"/>
                <a:cs typeface="Arial"/>
                <a:sym typeface="Arial"/>
              </a:rPr>
              <a:t>Internet Manipulation</a:t>
            </a:r>
            <a:r>
              <a:rPr b="0" i="0" lang="en-US" sz="1100" u="none" cap="none" strike="noStrike">
                <a:solidFill>
                  <a:srgbClr val="000000"/>
                </a:solidFill>
                <a:latin typeface="Arial"/>
                <a:ea typeface="Arial"/>
                <a:cs typeface="Arial"/>
                <a:sym typeface="Arial"/>
              </a:rPr>
              <a:t>: The use of online digital technologies, algorithms, social bots, and automated scripts for commercial, social, military, or political purposes.</a:t>
            </a:r>
            <a:endParaRPr b="0" i="0" sz="9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Objectives</a:t>
            </a:r>
            <a:r>
              <a:rPr b="0" i="0" lang="en-US" sz="1100" u="none" cap="none" strike="noStrike">
                <a:solidFill>
                  <a:srgbClr val="000000"/>
                </a:solidFill>
                <a:latin typeface="Arial"/>
                <a:ea typeface="Arial"/>
                <a:cs typeface="Arial"/>
                <a:sym typeface="Arial"/>
              </a:rPr>
              <a:t>: The primary goals of disinformation are often to destabilize liberal democracies, undermine alliances, exacerbate societal divides to advance geopolitical agendas. It aims to create confusion and "information paralysis," leading people to distrust everything they encounter, making them easily manipulable.</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9" name="Shape 299"/>
        <p:cNvGrpSpPr/>
        <p:nvPr/>
      </p:nvGrpSpPr>
      <p:grpSpPr>
        <a:xfrm>
          <a:off x="0" y="0"/>
          <a:ext cx="0" cy="0"/>
          <a:chOff x="0" y="0"/>
          <a:chExt cx="0" cy="0"/>
        </a:xfrm>
      </p:grpSpPr>
      <p:sp>
        <p:nvSpPr>
          <p:cNvPr id="300" name="Google Shape;300;p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01" name="Google Shape;301;p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98450" lvl="0" marL="457200" rtl="0" algn="l">
              <a:lnSpc>
                <a:spcPct val="100000"/>
              </a:lnSpc>
              <a:spcBef>
                <a:spcPts val="0"/>
              </a:spcBef>
              <a:spcAft>
                <a:spcPts val="0"/>
              </a:spcAft>
              <a:buSzPts val="1100"/>
              <a:buChar char="●"/>
            </a:pPr>
            <a:r>
              <a:rPr b="1" i="0" lang="en-US" sz="1100" u="none" cap="none" strike="noStrike">
                <a:solidFill>
                  <a:srgbClr val="000000"/>
                </a:solidFill>
                <a:latin typeface="Arial"/>
                <a:ea typeface="Arial"/>
                <a:cs typeface="Arial"/>
                <a:sym typeface="Arial"/>
              </a:rPr>
              <a:t>Historical Context</a:t>
            </a:r>
            <a:r>
              <a:rPr b="0" i="0" lang="en-US" sz="1100" u="none" cap="none" strike="noStrike">
                <a:solidFill>
                  <a:srgbClr val="000000"/>
                </a:solidFill>
                <a:latin typeface="Arial"/>
                <a:ea typeface="Arial"/>
                <a:cs typeface="Arial"/>
                <a:sym typeface="Arial"/>
              </a:rPr>
              <a:t>: Disinformation is not a new phenomenon; it has been a feature of human communication since at least Roman times. </a:t>
            </a:r>
            <a:endParaRPr b="0" i="0" sz="900" u="none" cap="none" strike="noStrike">
              <a:solidFill>
                <a:srgbClr val="000000"/>
              </a:solidFill>
              <a:latin typeface="Arial"/>
              <a:ea typeface="Arial"/>
              <a:cs typeface="Arial"/>
              <a:sym typeface="Arial"/>
            </a:endParaRPr>
          </a:p>
          <a:p>
            <a:pPr indent="-298450" lvl="1" marL="914400" rtl="0" algn="l">
              <a:lnSpc>
                <a:spcPct val="100000"/>
              </a:lnSpc>
              <a:spcBef>
                <a:spcPts val="0"/>
              </a:spcBef>
              <a:spcAft>
                <a:spcPts val="0"/>
              </a:spcAft>
              <a:buSzPts val="1100"/>
              <a:buChar char="○"/>
            </a:pPr>
            <a:r>
              <a:rPr b="1" i="0" lang="en-US" sz="1100" u="none" cap="none" strike="noStrike">
                <a:solidFill>
                  <a:srgbClr val="000000"/>
                </a:solidFill>
                <a:latin typeface="Arial"/>
                <a:ea typeface="Arial"/>
                <a:cs typeface="Arial"/>
                <a:sym typeface="Arial"/>
              </a:rPr>
              <a:t>Ancient Rome</a:t>
            </a:r>
            <a:r>
              <a:rPr b="0" i="0" lang="en-US" sz="1100" u="none" cap="none" strike="noStrike">
                <a:solidFill>
                  <a:srgbClr val="000000"/>
                </a:solidFill>
                <a:latin typeface="Arial"/>
                <a:ea typeface="Arial"/>
                <a:cs typeface="Arial"/>
                <a:sym typeface="Arial"/>
              </a:rPr>
              <a:t>: Octavian waged a propaganda campaign against Antony using coins with "short, sharp slogans" to smear his reputation.</a:t>
            </a:r>
            <a:endParaRPr b="0" i="0" sz="900" u="none" cap="none" strike="noStrike">
              <a:solidFill>
                <a:srgbClr val="000000"/>
              </a:solidFill>
              <a:latin typeface="Arial"/>
              <a:ea typeface="Arial"/>
              <a:cs typeface="Arial"/>
              <a:sym typeface="Arial"/>
            </a:endParaRPr>
          </a:p>
          <a:p>
            <a:pPr indent="-298450" lvl="1" marL="914400" rtl="0" algn="l">
              <a:lnSpc>
                <a:spcPct val="100000"/>
              </a:lnSpc>
              <a:spcBef>
                <a:spcPts val="0"/>
              </a:spcBef>
              <a:spcAft>
                <a:spcPts val="0"/>
              </a:spcAft>
              <a:buSzPts val="1100"/>
              <a:buChar char="○"/>
            </a:pPr>
            <a:r>
              <a:rPr b="1" i="0" lang="en-US" sz="1100" u="none" cap="none" strike="noStrike">
                <a:solidFill>
                  <a:srgbClr val="000000"/>
                </a:solidFill>
                <a:latin typeface="Arial"/>
                <a:ea typeface="Arial"/>
                <a:cs typeface="Arial"/>
                <a:sym typeface="Arial"/>
              </a:rPr>
              <a:t>Printing Press Era</a:t>
            </a:r>
            <a:r>
              <a:rPr b="0" i="0" lang="en-US" sz="1100" u="none" cap="none" strike="noStrike">
                <a:solidFill>
                  <a:srgbClr val="000000"/>
                </a:solidFill>
                <a:latin typeface="Arial"/>
                <a:ea typeface="Arial"/>
                <a:cs typeface="Arial"/>
                <a:sym typeface="Arial"/>
              </a:rPr>
              <a:t>: The invention of the Gutenberg printing press dramatically amplified the dissemination of disinformation, leading to the first large-scale news hoax, 'The Great Moon Hoax' of 1835.</a:t>
            </a:r>
            <a:endParaRPr b="0" i="0" sz="900" u="none" cap="none" strike="noStrike">
              <a:solidFill>
                <a:srgbClr val="000000"/>
              </a:solidFill>
              <a:latin typeface="Arial"/>
              <a:ea typeface="Arial"/>
              <a:cs typeface="Arial"/>
              <a:sym typeface="Arial"/>
            </a:endParaRPr>
          </a:p>
          <a:p>
            <a:pPr indent="-298450" lvl="1" marL="914400" rtl="0" algn="l">
              <a:lnSpc>
                <a:spcPct val="100000"/>
              </a:lnSpc>
              <a:spcBef>
                <a:spcPts val="0"/>
              </a:spcBef>
              <a:spcAft>
                <a:spcPts val="0"/>
              </a:spcAft>
              <a:buSzPts val="1100"/>
              <a:buChar char="○"/>
            </a:pPr>
            <a:r>
              <a:rPr b="1" i="0" lang="en-US" sz="1100" u="none" cap="none" strike="noStrike">
                <a:solidFill>
                  <a:srgbClr val="000000"/>
                </a:solidFill>
                <a:latin typeface="Arial"/>
                <a:ea typeface="Arial"/>
                <a:cs typeface="Arial"/>
                <a:sym typeface="Arial"/>
              </a:rPr>
              <a:t>20th Century</a:t>
            </a:r>
            <a:r>
              <a:rPr b="0" i="0" lang="en-US" sz="1100" u="none" cap="none" strike="noStrike">
                <a:solidFill>
                  <a:srgbClr val="000000"/>
                </a:solidFill>
                <a:latin typeface="Arial"/>
                <a:ea typeface="Arial"/>
                <a:cs typeface="Arial"/>
                <a:sym typeface="Arial"/>
              </a:rPr>
              <a:t>: The advent of radio and television further developed one-to-many communications, and propaganda played crucial roles in World War I and II, demonizing enemies and appealing to nationalism.</a:t>
            </a:r>
            <a:endParaRPr b="0" i="0" sz="900" u="none" cap="none" strike="noStrike">
              <a:solidFill>
                <a:srgbClr val="000000"/>
              </a:solidFill>
              <a:latin typeface="Arial"/>
              <a:ea typeface="Arial"/>
              <a:cs typeface="Arial"/>
              <a:sym typeface="Arial"/>
            </a:endParaRPr>
          </a:p>
          <a:p>
            <a:pPr indent="-298450" lvl="0" marL="457200" rtl="0" algn="l">
              <a:lnSpc>
                <a:spcPct val="100000"/>
              </a:lnSpc>
              <a:spcBef>
                <a:spcPts val="0"/>
              </a:spcBef>
              <a:spcAft>
                <a:spcPts val="0"/>
              </a:spcAft>
              <a:buSzPts val="1100"/>
              <a:buChar char="●"/>
            </a:pPr>
            <a:r>
              <a:rPr b="1" i="0" lang="en-US" sz="1100" u="none" cap="none" strike="noStrike">
                <a:solidFill>
                  <a:srgbClr val="000000"/>
                </a:solidFill>
                <a:latin typeface="Arial"/>
                <a:ea typeface="Arial"/>
                <a:cs typeface="Arial"/>
                <a:sym typeface="Arial"/>
              </a:rPr>
              <a:t>Modern Dangers (Digital Age)</a:t>
            </a:r>
            <a:r>
              <a:rPr b="0" i="0" lang="en-US" sz="1100" u="none" cap="none" strike="noStrike">
                <a:solidFill>
                  <a:srgbClr val="000000"/>
                </a:solidFill>
                <a:latin typeface="Arial"/>
                <a:ea typeface="Arial"/>
                <a:cs typeface="Arial"/>
                <a:sym typeface="Arial"/>
              </a:rPr>
              <a:t>: The arrival of the internet and social media has </a:t>
            </a:r>
            <a:r>
              <a:rPr b="1" i="0" lang="en-US" sz="1100" u="none" cap="none" strike="noStrike">
                <a:solidFill>
                  <a:srgbClr val="000000"/>
                </a:solidFill>
                <a:latin typeface="Arial"/>
                <a:ea typeface="Arial"/>
                <a:cs typeface="Arial"/>
                <a:sym typeface="Arial"/>
              </a:rPr>
              <a:t>dramatically multiplied the risks and effectiveness of disinformation</a:t>
            </a:r>
            <a:r>
              <a:rPr b="0" i="0" lang="en-US" sz="1100" u="none" cap="none" strike="noStrike">
                <a:solidFill>
                  <a:srgbClr val="000000"/>
                </a:solidFill>
                <a:latin typeface="Arial"/>
                <a:ea typeface="Arial"/>
                <a:cs typeface="Arial"/>
                <a:sym typeface="Arial"/>
              </a:rPr>
              <a:t>. </a:t>
            </a:r>
            <a:endParaRPr b="0" i="0" sz="900" u="none" cap="none" strike="noStrike">
              <a:solidFill>
                <a:srgbClr val="000000"/>
              </a:solidFill>
              <a:latin typeface="Arial"/>
              <a:ea typeface="Arial"/>
              <a:cs typeface="Arial"/>
              <a:sym typeface="Arial"/>
            </a:endParaRPr>
          </a:p>
          <a:p>
            <a:pPr indent="-298450" lvl="1" marL="914400" rtl="0" algn="l">
              <a:lnSpc>
                <a:spcPct val="100000"/>
              </a:lnSpc>
              <a:spcBef>
                <a:spcPts val="0"/>
              </a:spcBef>
              <a:spcAft>
                <a:spcPts val="0"/>
              </a:spcAft>
              <a:buSzPts val="1100"/>
              <a:buChar char="○"/>
            </a:pPr>
            <a:r>
              <a:rPr b="1" i="0" lang="en-US" sz="1100" u="none" cap="none" strike="noStrike">
                <a:solidFill>
                  <a:srgbClr val="000000"/>
                </a:solidFill>
                <a:latin typeface="Arial"/>
                <a:ea typeface="Arial"/>
                <a:cs typeface="Arial"/>
                <a:sym typeface="Arial"/>
              </a:rPr>
              <a:t>Connectivity and Computing</a:t>
            </a:r>
            <a:r>
              <a:rPr b="0" i="0" lang="en-US" sz="1100" u="none" cap="none" strike="noStrike">
                <a:solidFill>
                  <a:srgbClr val="000000"/>
                </a:solidFill>
                <a:latin typeface="Arial"/>
                <a:ea typeface="Arial"/>
                <a:cs typeface="Arial"/>
                <a:sym typeface="Arial"/>
              </a:rPr>
              <a:t>: High internet and social media usage, combined with advancements in AI technologies, allow actors to cheaply create and launch disinformation at an unprecedented scale and speed.</a:t>
            </a:r>
            <a:endParaRPr b="0" i="0" sz="900" u="none" cap="none" strike="noStrike">
              <a:solidFill>
                <a:srgbClr val="000000"/>
              </a:solidFill>
              <a:latin typeface="Arial"/>
              <a:ea typeface="Arial"/>
              <a:cs typeface="Arial"/>
              <a:sym typeface="Arial"/>
            </a:endParaRPr>
          </a:p>
          <a:p>
            <a:pPr indent="-298450" lvl="1" marL="914400" rtl="0" algn="l">
              <a:lnSpc>
                <a:spcPct val="100000"/>
              </a:lnSpc>
              <a:spcBef>
                <a:spcPts val="0"/>
              </a:spcBef>
              <a:spcAft>
                <a:spcPts val="0"/>
              </a:spcAft>
              <a:buSzPts val="1100"/>
              <a:buChar char="○"/>
            </a:pPr>
            <a:r>
              <a:rPr b="1" i="0" lang="en-US" sz="1100" u="none" cap="none" strike="noStrike">
                <a:solidFill>
                  <a:srgbClr val="000000"/>
                </a:solidFill>
                <a:latin typeface="Arial"/>
                <a:ea typeface="Arial"/>
                <a:cs typeface="Arial"/>
                <a:sym typeface="Arial"/>
              </a:rPr>
              <a:t>Lack of Filters</a:t>
            </a:r>
            <a:r>
              <a:rPr b="0" i="0" lang="en-US" sz="1100" u="none" cap="none" strike="noStrike">
                <a:solidFill>
                  <a:srgbClr val="000000"/>
                </a:solidFill>
                <a:latin typeface="Arial"/>
                <a:ea typeface="Arial"/>
                <a:cs typeface="Arial"/>
                <a:sym typeface="Arial"/>
              </a:rPr>
              <a:t>: Unlike during the Cold War, there are currently few effective filters to stop disinformation from reaching users through the internet and social media.</a:t>
            </a:r>
            <a:endParaRPr b="0" i="0" sz="900" u="none" cap="none" strike="noStrike">
              <a:solidFill>
                <a:srgbClr val="000000"/>
              </a:solidFill>
              <a:latin typeface="Arial"/>
              <a:ea typeface="Arial"/>
              <a:cs typeface="Arial"/>
              <a:sym typeface="Arial"/>
            </a:endParaRPr>
          </a:p>
          <a:p>
            <a:pPr indent="-298450" lvl="1" marL="914400" rtl="0" algn="l">
              <a:lnSpc>
                <a:spcPct val="100000"/>
              </a:lnSpc>
              <a:spcBef>
                <a:spcPts val="0"/>
              </a:spcBef>
              <a:spcAft>
                <a:spcPts val="0"/>
              </a:spcAft>
              <a:buSzPts val="1100"/>
              <a:buChar char="○"/>
            </a:pPr>
            <a:r>
              <a:rPr b="1" i="0" lang="en-US" sz="1100" u="none" cap="none" strike="noStrike">
                <a:solidFill>
                  <a:srgbClr val="000000"/>
                </a:solidFill>
                <a:latin typeface="Arial"/>
                <a:ea typeface="Arial"/>
                <a:cs typeface="Arial"/>
                <a:sym typeface="Arial"/>
              </a:rPr>
              <a:t>Erosion of Trust</a:t>
            </a:r>
            <a:r>
              <a:rPr b="0" i="0" lang="en-US" sz="1100" u="none" cap="none" strike="noStrike">
                <a:solidFill>
                  <a:srgbClr val="000000"/>
                </a:solidFill>
                <a:latin typeface="Arial"/>
                <a:ea typeface="Arial"/>
                <a:cs typeface="Arial"/>
                <a:sym typeface="Arial"/>
              </a:rPr>
              <a:t>: The sheer volume of information and repeated exposure to falsehoods can erode public trust in all sources, including legitimate news and democratic institutions.</a:t>
            </a:r>
            <a:endParaRPr b="0" i="0" sz="900" u="none" cap="none" strike="noStrike">
              <a:solidFill>
                <a:srgbClr val="000000"/>
              </a:solidFill>
              <a:latin typeface="Arial"/>
              <a:ea typeface="Arial"/>
              <a:cs typeface="Arial"/>
              <a:sym typeface="Arial"/>
            </a:endParaRPr>
          </a:p>
          <a:p>
            <a:pPr indent="-298450" lvl="1" marL="914400" rtl="0" algn="l">
              <a:lnSpc>
                <a:spcPct val="100000"/>
              </a:lnSpc>
              <a:spcBef>
                <a:spcPts val="0"/>
              </a:spcBef>
              <a:spcAft>
                <a:spcPts val="0"/>
              </a:spcAft>
              <a:buSzPts val="1100"/>
              <a:buChar char="○"/>
            </a:pPr>
            <a:r>
              <a:rPr b="1" i="0" lang="en-US" sz="1100" u="none" cap="none" strike="noStrike">
                <a:solidFill>
                  <a:srgbClr val="000000"/>
                </a:solidFill>
                <a:latin typeface="Arial"/>
                <a:ea typeface="Arial"/>
                <a:cs typeface="Arial"/>
                <a:sym typeface="Arial"/>
              </a:rPr>
              <a:t>Challenges for Detection</a:t>
            </a:r>
            <a:r>
              <a:rPr b="0" i="0" lang="en-US" sz="1100" u="none" cap="none" strike="noStrike">
                <a:solidFill>
                  <a:srgbClr val="000000"/>
                </a:solidFill>
                <a:latin typeface="Arial"/>
                <a:ea typeface="Arial"/>
                <a:cs typeface="Arial"/>
                <a:sym typeface="Arial"/>
              </a:rPr>
              <a:t>: Disinformation is intentionally crafted to be difficult to detect, and its spread on social media generates large, incomplete, unstructured, and noisy data, making traditional detection algorithms ineffective. Anonymity also complicates tracing the origin and holding perpetrators accountable.</a:t>
            </a:r>
            <a:endParaRPr b="0" i="0" sz="9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Overall, disinformation leverages human psychology and technological advancements to spread intentionally false narratives, posing significant threats to informed public discourse, democratic processes, and societal trust. </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Technology and Artificial Intelligence (AI) play a multifaceted and increasingly critical role in both the </a:t>
            </a:r>
            <a:r>
              <a:rPr b="1" i="0" lang="en-US" sz="1100" u="none" cap="none" strike="noStrike">
                <a:solidFill>
                  <a:srgbClr val="000000"/>
                </a:solidFill>
                <a:latin typeface="Arial"/>
                <a:ea typeface="Arial"/>
                <a:cs typeface="Arial"/>
                <a:sym typeface="Arial"/>
              </a:rPr>
              <a:t>dissemination</a:t>
            </a:r>
            <a:r>
              <a:rPr b="0" i="0" lang="en-US" sz="1100" u="none" cap="none" strike="noStrike">
                <a:solidFill>
                  <a:srgbClr val="000000"/>
                </a:solidFill>
                <a:latin typeface="Arial"/>
                <a:ea typeface="Arial"/>
                <a:cs typeface="Arial"/>
                <a:sym typeface="Arial"/>
              </a:rPr>
              <a:t> and </a:t>
            </a:r>
            <a:r>
              <a:rPr b="1" i="0" lang="en-US" sz="1100" u="none" cap="none" strike="noStrike">
                <a:solidFill>
                  <a:srgbClr val="000000"/>
                </a:solidFill>
                <a:latin typeface="Arial"/>
                <a:ea typeface="Arial"/>
                <a:cs typeface="Arial"/>
                <a:sym typeface="Arial"/>
              </a:rPr>
              <a:t>detection</a:t>
            </a:r>
            <a:r>
              <a:rPr b="0" i="0" lang="en-US" sz="1100" u="none" cap="none" strike="noStrike">
                <a:solidFill>
                  <a:srgbClr val="000000"/>
                </a:solidFill>
                <a:latin typeface="Arial"/>
                <a:ea typeface="Arial"/>
                <a:cs typeface="Arial"/>
                <a:sym typeface="Arial"/>
              </a:rPr>
              <a:t> of disinformation.</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6" name="Shape 316"/>
        <p:cNvGrpSpPr/>
        <p:nvPr/>
      </p:nvGrpSpPr>
      <p:grpSpPr>
        <a:xfrm>
          <a:off x="0" y="0"/>
          <a:ext cx="0" cy="0"/>
          <a:chOff x="0" y="0"/>
          <a:chExt cx="0" cy="0"/>
        </a:xfrm>
      </p:grpSpPr>
      <p:sp>
        <p:nvSpPr>
          <p:cNvPr id="317" name="Google Shape;317;p3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18" name="Google Shape;318;p3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Disinformation</a:t>
            </a:r>
            <a:r>
              <a:rPr b="0" i="0" lang="en-US" sz="1100" u="none" cap="none" strike="noStrike">
                <a:solidFill>
                  <a:srgbClr val="000000"/>
                </a:solidFill>
                <a:latin typeface="Arial"/>
                <a:ea typeface="Arial"/>
                <a:cs typeface="Arial"/>
                <a:sym typeface="Arial"/>
              </a:rPr>
              <a:t>: </a:t>
            </a:r>
            <a:endParaRPr/>
          </a:p>
          <a:p>
            <a:pPr indent="0" lvl="0" marL="158750" rtl="0" algn="l">
              <a:lnSpc>
                <a:spcPct val="100000"/>
              </a:lnSpc>
              <a:spcBef>
                <a:spcPts val="0"/>
              </a:spcBef>
              <a:spcAft>
                <a:spcPts val="0"/>
              </a:spcAft>
              <a:buSzPts val="1100"/>
              <a:buNone/>
            </a:pPr>
            <a:r>
              <a:rPr b="0" i="1" lang="en-US" sz="1100" u="none" cap="none" strike="noStrike">
                <a:solidFill>
                  <a:srgbClr val="000000"/>
                </a:solidFill>
                <a:latin typeface="Arial"/>
                <a:ea typeface="Arial"/>
                <a:cs typeface="Arial"/>
                <a:sym typeface="Arial"/>
              </a:rPr>
              <a:t>False information deliberately created and spread to deceive or mislead people.</a:t>
            </a:r>
            <a:br>
              <a:rPr b="0" i="0" lang="en-US" sz="1100" u="none" cap="none" strike="noStrike">
                <a:solidFill>
                  <a:srgbClr val="000000"/>
                </a:solidFill>
                <a:latin typeface="Arial"/>
                <a:ea typeface="Arial"/>
                <a:cs typeface="Arial"/>
                <a:sym typeface="Arial"/>
              </a:rPr>
            </a:br>
            <a:r>
              <a:rPr b="0" i="1" lang="en-US" sz="1100" u="none" cap="none" strike="noStrike">
                <a:solidFill>
                  <a:srgbClr val="000000"/>
                </a:solidFill>
                <a:latin typeface="Arial"/>
                <a:ea typeface="Arial"/>
                <a:cs typeface="Arial"/>
                <a:sym typeface="Arial"/>
              </a:rPr>
              <a:t>Example: Fake news articles designed to manipulate public opinion.</a:t>
            </a:r>
            <a:endParaRPr b="0"/>
          </a:p>
          <a:p>
            <a:pPr indent="0" lvl="0" marL="158750" rtl="0" algn="l">
              <a:lnSpc>
                <a:spcPct val="100000"/>
              </a:lnSpc>
              <a:spcBef>
                <a:spcPts val="0"/>
              </a:spcBef>
              <a:spcAft>
                <a:spcPts val="0"/>
              </a:spcAft>
              <a:buSzPts val="1100"/>
              <a:buNone/>
            </a:pPr>
            <a:r>
              <a:t/>
            </a:r>
            <a:endParaRPr b="1"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Characteristics:</a:t>
            </a:r>
            <a:endParaRPr b="0"/>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1. Intentional deception</a:t>
            </a:r>
            <a:endParaRPr b="0"/>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The defining feature: </a:t>
            </a:r>
            <a:r>
              <a:rPr b="1" i="0" lang="en-US" sz="1100" u="none" cap="none" strike="noStrike">
                <a:solidFill>
                  <a:srgbClr val="000000"/>
                </a:solidFill>
                <a:latin typeface="Arial"/>
                <a:ea typeface="Arial"/>
                <a:cs typeface="Arial"/>
                <a:sym typeface="Arial"/>
              </a:rPr>
              <a:t>It is spread on purpose to mislead</a:t>
            </a:r>
            <a:r>
              <a:rPr b="0" i="0" lang="en-US" sz="1100" u="none" cap="none" strike="noStrike">
                <a:solidFill>
                  <a:srgbClr val="000000"/>
                </a:solidFill>
                <a:latin typeface="Arial"/>
                <a:ea typeface="Arial"/>
                <a:cs typeface="Arial"/>
                <a:sym typeface="Arial"/>
              </a:rPr>
              <a:t>.</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Unlike misinformation (which can be unintentional), disinformation involves a deliberate strategy.</a:t>
            </a:r>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2. Manipulated content</a:t>
            </a:r>
            <a:endParaRPr b="0"/>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May use </a:t>
            </a:r>
            <a:r>
              <a:rPr b="1" i="0" lang="en-US" sz="1100" u="none" cap="none" strike="noStrike">
                <a:solidFill>
                  <a:srgbClr val="000000"/>
                </a:solidFill>
                <a:latin typeface="Arial"/>
                <a:ea typeface="Arial"/>
                <a:cs typeface="Arial"/>
                <a:sym typeface="Arial"/>
              </a:rPr>
              <a:t>doctored images</a:t>
            </a:r>
            <a:r>
              <a:rPr b="0" i="0" lang="en-US" sz="1100" u="none" cap="none" strike="noStrike">
                <a:solidFill>
                  <a:srgbClr val="000000"/>
                </a:solidFill>
                <a:latin typeface="Arial"/>
                <a:ea typeface="Arial"/>
                <a:cs typeface="Arial"/>
                <a:sym typeface="Arial"/>
              </a:rPr>
              <a:t>, </a:t>
            </a:r>
            <a:r>
              <a:rPr b="1" i="0" lang="en-US" sz="1100" u="none" cap="none" strike="noStrike">
                <a:solidFill>
                  <a:srgbClr val="000000"/>
                </a:solidFill>
                <a:latin typeface="Arial"/>
                <a:ea typeface="Arial"/>
                <a:cs typeface="Arial"/>
                <a:sym typeface="Arial"/>
              </a:rPr>
              <a:t>fake videos (deepfakes)</a:t>
            </a:r>
            <a:r>
              <a:rPr b="0" i="0" lang="en-US" sz="1100" u="none" cap="none" strike="noStrike">
                <a:solidFill>
                  <a:srgbClr val="000000"/>
                </a:solidFill>
                <a:latin typeface="Arial"/>
                <a:ea typeface="Arial"/>
                <a:cs typeface="Arial"/>
                <a:sym typeface="Arial"/>
              </a:rPr>
              <a:t>, or </a:t>
            </a:r>
            <a:r>
              <a:rPr b="1" i="0" lang="en-US" sz="1100" u="none" cap="none" strike="noStrike">
                <a:solidFill>
                  <a:srgbClr val="000000"/>
                </a:solidFill>
                <a:latin typeface="Arial"/>
                <a:ea typeface="Arial"/>
                <a:cs typeface="Arial"/>
                <a:sym typeface="Arial"/>
              </a:rPr>
              <a:t>misleading headlines</a:t>
            </a:r>
            <a:r>
              <a:rPr b="0" i="0" lang="en-US" sz="1100" u="none" cap="none" strike="noStrike">
                <a:solidFill>
                  <a:srgbClr val="000000"/>
                </a:solidFill>
                <a:latin typeface="Arial"/>
                <a:ea typeface="Arial"/>
                <a:cs typeface="Arial"/>
                <a:sym typeface="Arial"/>
              </a:rPr>
              <a:t>.</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Sometimes real facts are taken out of context to support a false narrative.</a:t>
            </a:r>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3. Emotional manipulation</a:t>
            </a:r>
            <a:endParaRPr b="0"/>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Often appeals to </a:t>
            </a:r>
            <a:r>
              <a:rPr b="1" i="0" lang="en-US" sz="1100" u="none" cap="none" strike="noStrike">
                <a:solidFill>
                  <a:srgbClr val="000000"/>
                </a:solidFill>
                <a:latin typeface="Arial"/>
                <a:ea typeface="Arial"/>
                <a:cs typeface="Arial"/>
                <a:sym typeface="Arial"/>
              </a:rPr>
              <a:t>fear</a:t>
            </a:r>
            <a:r>
              <a:rPr b="0" i="0" lang="en-US" sz="1100" u="none" cap="none" strike="noStrike">
                <a:solidFill>
                  <a:srgbClr val="000000"/>
                </a:solidFill>
                <a:latin typeface="Arial"/>
                <a:ea typeface="Arial"/>
                <a:cs typeface="Arial"/>
                <a:sym typeface="Arial"/>
              </a:rPr>
              <a:t>, </a:t>
            </a:r>
            <a:r>
              <a:rPr b="1" i="0" lang="en-US" sz="1100" u="none" cap="none" strike="noStrike">
                <a:solidFill>
                  <a:srgbClr val="000000"/>
                </a:solidFill>
                <a:latin typeface="Arial"/>
                <a:ea typeface="Arial"/>
                <a:cs typeface="Arial"/>
                <a:sym typeface="Arial"/>
              </a:rPr>
              <a:t>anger</a:t>
            </a:r>
            <a:r>
              <a:rPr b="0" i="0" lang="en-US" sz="1100" u="none" cap="none" strike="noStrike">
                <a:solidFill>
                  <a:srgbClr val="000000"/>
                </a:solidFill>
                <a:latin typeface="Arial"/>
                <a:ea typeface="Arial"/>
                <a:cs typeface="Arial"/>
                <a:sym typeface="Arial"/>
              </a:rPr>
              <a:t>, or </a:t>
            </a:r>
            <a:r>
              <a:rPr b="1" i="0" lang="en-US" sz="1100" u="none" cap="none" strike="noStrike">
                <a:solidFill>
                  <a:srgbClr val="000000"/>
                </a:solidFill>
                <a:latin typeface="Arial"/>
                <a:ea typeface="Arial"/>
                <a:cs typeface="Arial"/>
                <a:sym typeface="Arial"/>
              </a:rPr>
              <a:t>sympathy</a:t>
            </a:r>
            <a:r>
              <a:rPr b="0" i="0" lang="en-US" sz="1100" u="none" cap="none" strike="noStrike">
                <a:solidFill>
                  <a:srgbClr val="000000"/>
                </a:solidFill>
                <a:latin typeface="Arial"/>
                <a:ea typeface="Arial"/>
                <a:cs typeface="Arial"/>
                <a:sym typeface="Arial"/>
              </a:rPr>
              <a:t> to grab attention and go viral.</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Designed to provoke strong reactions that override critical thinking.</a:t>
            </a:r>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4. Fabricated or hidden sources</a:t>
            </a:r>
            <a:endParaRPr b="0"/>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Disinformation may come from </a:t>
            </a:r>
            <a:r>
              <a:rPr b="1" i="0" lang="en-US" sz="1100" u="none" cap="none" strike="noStrike">
                <a:solidFill>
                  <a:srgbClr val="000000"/>
                </a:solidFill>
                <a:latin typeface="Arial"/>
                <a:ea typeface="Arial"/>
                <a:cs typeface="Arial"/>
                <a:sym typeface="Arial"/>
              </a:rPr>
              <a:t>fake accounts</a:t>
            </a:r>
            <a:r>
              <a:rPr b="0" i="0" lang="en-US" sz="1100" u="none" cap="none" strike="noStrike">
                <a:solidFill>
                  <a:srgbClr val="000000"/>
                </a:solidFill>
                <a:latin typeface="Arial"/>
                <a:ea typeface="Arial"/>
                <a:cs typeface="Arial"/>
                <a:sym typeface="Arial"/>
              </a:rPr>
              <a:t>, </a:t>
            </a:r>
            <a:r>
              <a:rPr b="1" i="0" lang="en-US" sz="1100" u="none" cap="none" strike="noStrike">
                <a:solidFill>
                  <a:srgbClr val="000000"/>
                </a:solidFill>
                <a:latin typeface="Arial"/>
                <a:ea typeface="Arial"/>
                <a:cs typeface="Arial"/>
                <a:sym typeface="Arial"/>
              </a:rPr>
              <a:t>bots</a:t>
            </a:r>
            <a:r>
              <a:rPr b="0" i="0" lang="en-US" sz="1100" u="none" cap="none" strike="noStrike">
                <a:solidFill>
                  <a:srgbClr val="000000"/>
                </a:solidFill>
                <a:latin typeface="Arial"/>
                <a:ea typeface="Arial"/>
                <a:cs typeface="Arial"/>
                <a:sym typeface="Arial"/>
              </a:rPr>
              <a:t>, or websites that mimic real news outlets.</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It may hide who created or funded it.</a:t>
            </a:r>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5. Spread for gain</a:t>
            </a:r>
            <a:endParaRPr b="0"/>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Used to </a:t>
            </a:r>
            <a:r>
              <a:rPr b="1" i="0" lang="en-US" sz="1100" u="none" cap="none" strike="noStrike">
                <a:solidFill>
                  <a:srgbClr val="000000"/>
                </a:solidFill>
                <a:latin typeface="Arial"/>
                <a:ea typeface="Arial"/>
                <a:cs typeface="Arial"/>
                <a:sym typeface="Arial"/>
              </a:rPr>
              <a:t>influence public opinion</a:t>
            </a:r>
            <a:r>
              <a:rPr b="0" i="0" lang="en-US" sz="1100" u="none" cap="none" strike="noStrike">
                <a:solidFill>
                  <a:srgbClr val="000000"/>
                </a:solidFill>
                <a:latin typeface="Arial"/>
                <a:ea typeface="Arial"/>
                <a:cs typeface="Arial"/>
                <a:sym typeface="Arial"/>
              </a:rPr>
              <a:t>, </a:t>
            </a:r>
            <a:r>
              <a:rPr b="1" i="0" lang="en-US" sz="1100" u="none" cap="none" strike="noStrike">
                <a:solidFill>
                  <a:srgbClr val="000000"/>
                </a:solidFill>
                <a:latin typeface="Arial"/>
                <a:ea typeface="Arial"/>
                <a:cs typeface="Arial"/>
                <a:sym typeface="Arial"/>
              </a:rPr>
              <a:t>sow confusion</a:t>
            </a:r>
            <a:r>
              <a:rPr b="0" i="0" lang="en-US" sz="1100" u="none" cap="none" strike="noStrike">
                <a:solidFill>
                  <a:srgbClr val="000000"/>
                </a:solidFill>
                <a:latin typeface="Arial"/>
                <a:ea typeface="Arial"/>
                <a:cs typeface="Arial"/>
                <a:sym typeface="Arial"/>
              </a:rPr>
              <a:t>, </a:t>
            </a:r>
            <a:r>
              <a:rPr b="1" i="0" lang="en-US" sz="1100" u="none" cap="none" strike="noStrike">
                <a:solidFill>
                  <a:srgbClr val="000000"/>
                </a:solidFill>
                <a:latin typeface="Arial"/>
                <a:ea typeface="Arial"/>
                <a:cs typeface="Arial"/>
                <a:sym typeface="Arial"/>
              </a:rPr>
              <a:t>undermine trust</a:t>
            </a:r>
            <a:r>
              <a:rPr b="0" i="0" lang="en-US" sz="1100" u="none" cap="none" strike="noStrike">
                <a:solidFill>
                  <a:srgbClr val="000000"/>
                </a:solidFill>
                <a:latin typeface="Arial"/>
                <a:ea typeface="Arial"/>
                <a:cs typeface="Arial"/>
                <a:sym typeface="Arial"/>
              </a:rPr>
              <a:t>, or </a:t>
            </a:r>
            <a:r>
              <a:rPr b="1" i="0" lang="en-US" sz="1100" u="none" cap="none" strike="noStrike">
                <a:solidFill>
                  <a:srgbClr val="000000"/>
                </a:solidFill>
                <a:latin typeface="Arial"/>
                <a:ea typeface="Arial"/>
                <a:cs typeface="Arial"/>
                <a:sym typeface="Arial"/>
              </a:rPr>
              <a:t>achieve political, financial, or ideological goals</a:t>
            </a:r>
            <a:r>
              <a:rPr b="0" i="0" lang="en-US" sz="1100" u="none" cap="none" strike="noStrike">
                <a:solidFill>
                  <a:srgbClr val="000000"/>
                </a:solidFill>
                <a:latin typeface="Arial"/>
                <a:ea typeface="Arial"/>
                <a:cs typeface="Arial"/>
                <a:sym typeface="Arial"/>
              </a:rPr>
              <a:t>.</a:t>
            </a:r>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6. Often blends truth with lies</a:t>
            </a:r>
            <a:endParaRPr b="0"/>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May contain </a:t>
            </a:r>
            <a:r>
              <a:rPr b="1" i="0" lang="en-US" sz="1100" u="none" cap="none" strike="noStrike">
                <a:solidFill>
                  <a:srgbClr val="000000"/>
                </a:solidFill>
                <a:latin typeface="Arial"/>
                <a:ea typeface="Arial"/>
                <a:cs typeface="Arial"/>
                <a:sym typeface="Arial"/>
              </a:rPr>
              <a:t>some accurate information</a:t>
            </a:r>
            <a:r>
              <a:rPr b="0" i="0" lang="en-US" sz="1100" u="none" cap="none" strike="noStrike">
                <a:solidFill>
                  <a:srgbClr val="000000"/>
                </a:solidFill>
                <a:latin typeface="Arial"/>
                <a:ea typeface="Arial"/>
                <a:cs typeface="Arial"/>
                <a:sym typeface="Arial"/>
              </a:rPr>
              <a:t> mixed with falsehoods, making it harder to detect.</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Known as </a:t>
            </a:r>
            <a:r>
              <a:rPr b="1" i="0" lang="en-US" sz="1100" u="none" cap="none" strike="noStrike">
                <a:solidFill>
                  <a:srgbClr val="000000"/>
                </a:solidFill>
                <a:latin typeface="Arial"/>
                <a:ea typeface="Arial"/>
                <a:cs typeface="Arial"/>
                <a:sym typeface="Arial"/>
              </a:rPr>
              <a:t>“malinformation”</a:t>
            </a:r>
            <a:r>
              <a:rPr b="0" i="0" lang="en-US" sz="1100" u="none" cap="none" strike="noStrike">
                <a:solidFill>
                  <a:srgbClr val="000000"/>
                </a:solidFill>
                <a:latin typeface="Arial"/>
                <a:ea typeface="Arial"/>
                <a:cs typeface="Arial"/>
                <a:sym typeface="Arial"/>
              </a:rPr>
              <a:t> when truths are presented in misleading ways to cause harm.</a:t>
            </a:r>
            <a:endParaRPr/>
          </a:p>
          <a:p>
            <a:pPr indent="0" lvl="0" marL="158750" rtl="0" algn="l">
              <a:lnSpc>
                <a:spcPct val="100000"/>
              </a:lnSpc>
              <a:spcBef>
                <a:spcPts val="0"/>
              </a:spcBef>
              <a:spcAft>
                <a:spcPts val="0"/>
              </a:spcAft>
              <a:buSzPts val="1100"/>
              <a:buNone/>
            </a:pPr>
            <a:r>
              <a:t/>
            </a:r>
            <a:endParaRPr b="1"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Examples:</a:t>
            </a:r>
            <a:endParaRPr b="0"/>
          </a:p>
          <a:p>
            <a:pPr indent="0" lvl="1" marL="6159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A fake tweet that appears to be from a public health organization, spreading false vaccine risks.</a:t>
            </a:r>
            <a:endParaRPr/>
          </a:p>
          <a:p>
            <a:pPr indent="0" lvl="1" marL="6159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A video edited to make a politician appear to say something they never said.</a:t>
            </a:r>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Phishing:</a:t>
            </a:r>
            <a:r>
              <a:rPr b="0" i="0" lang="en-US" sz="1100" u="none" cap="none" strike="noStrike">
                <a:solidFill>
                  <a:srgbClr val="000000"/>
                </a:solidFill>
                <a:latin typeface="Arial"/>
                <a:ea typeface="Arial"/>
                <a:cs typeface="Arial"/>
                <a:sym typeface="Arial"/>
              </a:rPr>
              <a:t> </a:t>
            </a:r>
            <a:endParaRPr/>
          </a:p>
          <a:p>
            <a:pPr indent="0" lvl="1" marL="6159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Intentional deception: Phishing messages are crafted to trick recipients into sharing sensitive information—knowing they’re misleading.</a:t>
            </a:r>
            <a:endParaRPr b="0"/>
          </a:p>
          <a:p>
            <a:pPr indent="0" lvl="1" marL="6159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False content: They usually impersonate legitimate entities (bank, school, platform) using fabricated URLs, fake branding, or bogus offers to mislead users.</a:t>
            </a:r>
            <a:endParaRPr b="0"/>
          </a:p>
          <a:p>
            <a:pPr indent="0" lvl="1" marL="6159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Disinformation framework fit: Under standard definitions, phishing is an attempt to deceive for malicious gain—making it a form of disinformation, not malinformation  </a:t>
            </a:r>
            <a:endParaRPr b="0"/>
          </a:p>
          <a:p>
            <a:pPr indent="0" lvl="0" marL="158750" rtl="0" algn="l">
              <a:lnSpc>
                <a:spcPct val="100000"/>
              </a:lnSpc>
              <a:spcBef>
                <a:spcPts val="0"/>
              </a:spcBef>
              <a:spcAft>
                <a:spcPts val="0"/>
              </a:spcAft>
              <a:buSzPts val="1100"/>
              <a:buNone/>
            </a:pPr>
            <a:r>
              <a:rPr b="1" i="1" lang="en-US" sz="1100" u="none" cap="none" strike="noStrike">
                <a:solidFill>
                  <a:srgbClr val="000000"/>
                </a:solidFill>
                <a:latin typeface="Arial"/>
                <a:ea typeface="Arial"/>
                <a:cs typeface="Arial"/>
                <a:sym typeface="Arial"/>
              </a:rPr>
              <a:t>Common example:</a:t>
            </a:r>
            <a:endParaRPr b="0"/>
          </a:p>
          <a:p>
            <a:pPr indent="0" lvl="0" marL="158750" rtl="0" algn="l">
              <a:lnSpc>
                <a:spcPct val="100000"/>
              </a:lnSpc>
              <a:spcBef>
                <a:spcPts val="0"/>
              </a:spcBef>
              <a:spcAft>
                <a:spcPts val="0"/>
              </a:spcAft>
              <a:buSzPts val="1100"/>
              <a:buNone/>
            </a:pPr>
            <a:r>
              <a:rPr b="0" i="1" lang="en-US" sz="1100" u="none" cap="none" strike="noStrike">
                <a:solidFill>
                  <a:srgbClr val="000000"/>
                </a:solidFill>
                <a:latin typeface="Arial"/>
                <a:ea typeface="Arial"/>
                <a:cs typeface="Arial"/>
                <a:sym typeface="Arial"/>
              </a:rPr>
              <a:t>Email phishing</a:t>
            </a:r>
            <a:r>
              <a:rPr b="0" i="0" lang="en-US" sz="1100" u="none" cap="none" strike="noStrike">
                <a:solidFill>
                  <a:srgbClr val="000000"/>
                </a:solidFill>
                <a:latin typeface="Arial"/>
                <a:ea typeface="Arial"/>
                <a:cs typeface="Arial"/>
                <a:sym typeface="Arial"/>
              </a:rPr>
              <a:t>: Fake email from your bank asking you to “verify your account.”</a:t>
            </a:r>
            <a:endParaRPr b="0"/>
          </a:p>
          <a:p>
            <a:pPr indent="0" lvl="0" marL="158750" rtl="0" algn="l">
              <a:lnSpc>
                <a:spcPct val="100000"/>
              </a:lnSpc>
              <a:spcBef>
                <a:spcPts val="0"/>
              </a:spcBef>
              <a:spcAft>
                <a:spcPts val="0"/>
              </a:spcAft>
              <a:buSzPts val="1100"/>
              <a:buNone/>
            </a:pPr>
            <a:r>
              <a:rPr b="0" i="1" lang="en-US" sz="1100" u="none" cap="none" strike="noStrike">
                <a:solidFill>
                  <a:srgbClr val="000000"/>
                </a:solidFill>
                <a:latin typeface="Arial"/>
                <a:ea typeface="Arial"/>
                <a:cs typeface="Arial"/>
                <a:sym typeface="Arial"/>
              </a:rPr>
              <a:t>Spear phishing</a:t>
            </a:r>
            <a:r>
              <a:rPr b="0" i="0" lang="en-US" sz="1100" u="none" cap="none" strike="noStrike">
                <a:solidFill>
                  <a:srgbClr val="000000"/>
                </a:solidFill>
                <a:latin typeface="Arial"/>
                <a:ea typeface="Arial"/>
                <a:cs typeface="Arial"/>
                <a:sym typeface="Arial"/>
              </a:rPr>
              <a:t>: Targeted message using your name, company, or role to seem more convincing.</a:t>
            </a:r>
            <a:endParaRPr b="0"/>
          </a:p>
          <a:p>
            <a:pPr indent="0" lvl="0" marL="158750" rtl="0" algn="l">
              <a:lnSpc>
                <a:spcPct val="100000"/>
              </a:lnSpc>
              <a:spcBef>
                <a:spcPts val="0"/>
              </a:spcBef>
              <a:spcAft>
                <a:spcPts val="0"/>
              </a:spcAft>
              <a:buSzPts val="1100"/>
              <a:buNone/>
            </a:pPr>
            <a:r>
              <a:rPr b="0" i="1" lang="en-US" sz="1100" u="none" cap="none" strike="noStrike">
                <a:solidFill>
                  <a:srgbClr val="000000"/>
                </a:solidFill>
                <a:latin typeface="Arial"/>
                <a:ea typeface="Arial"/>
                <a:cs typeface="Arial"/>
                <a:sym typeface="Arial"/>
              </a:rPr>
              <a:t>Smishing</a:t>
            </a:r>
            <a:r>
              <a:rPr b="0" i="0" lang="en-US" sz="1100" u="none" cap="none" strike="noStrike">
                <a:solidFill>
                  <a:srgbClr val="000000"/>
                </a:solidFill>
                <a:latin typeface="Arial"/>
                <a:ea typeface="Arial"/>
                <a:cs typeface="Arial"/>
                <a:sym typeface="Arial"/>
              </a:rPr>
              <a:t>: Phishing via SMS/text message.</a:t>
            </a:r>
            <a:endParaRPr b="0"/>
          </a:p>
          <a:p>
            <a:pPr indent="0" lvl="0" marL="158750" rtl="0" algn="l">
              <a:lnSpc>
                <a:spcPct val="100000"/>
              </a:lnSpc>
              <a:spcBef>
                <a:spcPts val="0"/>
              </a:spcBef>
              <a:spcAft>
                <a:spcPts val="0"/>
              </a:spcAft>
              <a:buSzPts val="1100"/>
              <a:buNone/>
            </a:pPr>
            <a:r>
              <a:rPr b="0" i="1" lang="en-US" sz="1100" u="none" cap="none" strike="noStrike">
                <a:solidFill>
                  <a:srgbClr val="000000"/>
                </a:solidFill>
                <a:latin typeface="Arial"/>
                <a:ea typeface="Arial"/>
                <a:cs typeface="Arial"/>
                <a:sym typeface="Arial"/>
              </a:rPr>
              <a:t>Vishing</a:t>
            </a:r>
            <a:r>
              <a:rPr b="0" i="0" lang="en-US" sz="1100" u="none" cap="none" strike="noStrike">
                <a:solidFill>
                  <a:srgbClr val="000000"/>
                </a:solidFill>
                <a:latin typeface="Arial"/>
                <a:ea typeface="Arial"/>
                <a:cs typeface="Arial"/>
                <a:sym typeface="Arial"/>
              </a:rPr>
              <a:t>: Voice call phishing, pretending to be tech support or a government agent.</a:t>
            </a:r>
            <a:endParaRPr b="0"/>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Emotional Engineering</a:t>
            </a:r>
            <a:r>
              <a:rPr b="0" i="0" lang="en-US" sz="1100" u="none" cap="none" strike="noStrike">
                <a:solidFill>
                  <a:srgbClr val="000000"/>
                </a:solidFill>
                <a:latin typeface="Arial"/>
                <a:ea typeface="Arial"/>
                <a:cs typeface="Arial"/>
                <a:sym typeface="Arial"/>
              </a:rPr>
              <a:t>: </a:t>
            </a:r>
            <a:br>
              <a:rPr b="0" i="0" lang="en-US" sz="1100" u="none" cap="none" strike="noStrike">
                <a:solidFill>
                  <a:srgbClr val="000000"/>
                </a:solidFill>
                <a:latin typeface="Arial"/>
                <a:ea typeface="Arial"/>
                <a:cs typeface="Arial"/>
                <a:sym typeface="Arial"/>
              </a:rPr>
            </a:br>
            <a:r>
              <a:rPr b="0" i="0" lang="en-US" sz="1100" u="none" cap="none" strike="noStrike">
                <a:solidFill>
                  <a:srgbClr val="000000"/>
                </a:solidFill>
                <a:latin typeface="Arial"/>
                <a:ea typeface="Arial"/>
                <a:cs typeface="Arial"/>
                <a:sym typeface="Arial"/>
              </a:rPr>
              <a:t>Examples include:</a:t>
            </a:r>
            <a:endParaRPr b="0"/>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 Pretending to be tech support to get a password</a:t>
            </a:r>
            <a:endParaRPr b="0"/>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 Tricking someone into clicking a malicious link</a:t>
            </a:r>
            <a:endParaRPr b="0"/>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 Posing as a colleague to request sensitive data</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2" name="Shape 332"/>
        <p:cNvGrpSpPr/>
        <p:nvPr/>
      </p:nvGrpSpPr>
      <p:grpSpPr>
        <a:xfrm>
          <a:off x="0" y="0"/>
          <a:ext cx="0" cy="0"/>
          <a:chOff x="0" y="0"/>
          <a:chExt cx="0" cy="0"/>
        </a:xfrm>
      </p:grpSpPr>
      <p:sp>
        <p:nvSpPr>
          <p:cNvPr id="333" name="Google Shape;333;p3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34" name="Google Shape;334;p3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Misinformation</a:t>
            </a:r>
            <a:r>
              <a:rPr b="0" i="0" lang="en-US" sz="1100" u="none" cap="none" strike="noStrike">
                <a:solidFill>
                  <a:srgbClr val="000000"/>
                </a:solidFill>
                <a:latin typeface="Arial"/>
                <a:ea typeface="Arial"/>
                <a:cs typeface="Arial"/>
                <a:sym typeface="Arial"/>
              </a:rPr>
              <a:t>: </a:t>
            </a:r>
            <a:endParaRPr b="1"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0" i="1" lang="en-US" sz="1100" u="none" cap="none" strike="noStrike">
                <a:solidFill>
                  <a:srgbClr val="000000"/>
                </a:solidFill>
                <a:latin typeface="Arial"/>
                <a:ea typeface="Arial"/>
                <a:cs typeface="Arial"/>
                <a:sym typeface="Arial"/>
              </a:rPr>
              <a:t>False or inaccurate information shared without intent to mislead.</a:t>
            </a:r>
            <a:br>
              <a:rPr b="0" i="1" lang="en-US" sz="1100" u="none" cap="none" strike="noStrike">
                <a:solidFill>
                  <a:srgbClr val="000000"/>
                </a:solidFill>
                <a:latin typeface="Arial"/>
                <a:ea typeface="Arial"/>
                <a:cs typeface="Arial"/>
                <a:sym typeface="Arial"/>
              </a:rPr>
            </a:br>
            <a:r>
              <a:rPr b="0" i="1" lang="en-US" sz="1100" u="none" cap="none" strike="noStrike">
                <a:solidFill>
                  <a:srgbClr val="000000"/>
                </a:solidFill>
                <a:latin typeface="Arial"/>
                <a:ea typeface="Arial"/>
                <a:cs typeface="Arial"/>
                <a:sym typeface="Arial"/>
              </a:rPr>
              <a:t>Example: Sharing a wrongly captioned image believing it to be true.</a:t>
            </a:r>
            <a:r>
              <a:rPr b="1" i="0" lang="en-US" sz="1100" u="none" cap="none" strike="noStrike">
                <a:solidFill>
                  <a:srgbClr val="000000"/>
                </a:solidFill>
                <a:latin typeface="Arial"/>
                <a:ea typeface="Arial"/>
                <a:cs typeface="Arial"/>
                <a:sym typeface="Arial"/>
              </a:rPr>
              <a:t> </a:t>
            </a:r>
            <a:endParaRPr b="0"/>
          </a:p>
          <a:p>
            <a:pPr indent="0" lvl="0" marL="158750" rtl="0" algn="l">
              <a:lnSpc>
                <a:spcPct val="100000"/>
              </a:lnSpc>
              <a:spcBef>
                <a:spcPts val="0"/>
              </a:spcBef>
              <a:spcAft>
                <a:spcPts val="0"/>
              </a:spcAft>
              <a:buSzPts val="1100"/>
              <a:buNone/>
            </a:pPr>
            <a:r>
              <a:t/>
            </a:r>
            <a:endParaRPr b="1"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Characteristics:</a:t>
            </a:r>
            <a:endParaRPr b="0"/>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1. Unintentional</a:t>
            </a:r>
            <a:endParaRPr b="0"/>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The </a:t>
            </a:r>
            <a:r>
              <a:rPr b="1" i="0" lang="en-US" sz="1100" u="none" cap="none" strike="noStrike">
                <a:solidFill>
                  <a:srgbClr val="000000"/>
                </a:solidFill>
                <a:latin typeface="Arial"/>
                <a:ea typeface="Arial"/>
                <a:cs typeface="Arial"/>
                <a:sym typeface="Arial"/>
              </a:rPr>
              <a:t>person sharing it doesn’t mean to mislead</a:t>
            </a:r>
            <a:r>
              <a:rPr b="0" i="0" lang="en-US" sz="1100" u="none" cap="none" strike="noStrike">
                <a:solidFill>
                  <a:srgbClr val="000000"/>
                </a:solidFill>
                <a:latin typeface="Arial"/>
                <a:ea typeface="Arial"/>
                <a:cs typeface="Arial"/>
                <a:sym typeface="Arial"/>
              </a:rPr>
              <a:t> others.</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It often comes from misunderstanding, poor fact-checking, or believing rumours.</a:t>
            </a:r>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2. Based on false or incomplete information</a:t>
            </a:r>
            <a:endParaRPr b="0"/>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May include </a:t>
            </a:r>
            <a:r>
              <a:rPr b="1" i="0" lang="en-US" sz="1100" u="none" cap="none" strike="noStrike">
                <a:solidFill>
                  <a:srgbClr val="000000"/>
                </a:solidFill>
                <a:latin typeface="Arial"/>
                <a:ea typeface="Arial"/>
                <a:cs typeface="Arial"/>
                <a:sym typeface="Arial"/>
              </a:rPr>
              <a:t>incorrect statistics</a:t>
            </a:r>
            <a:r>
              <a:rPr b="0" i="0" lang="en-US" sz="1100" u="none" cap="none" strike="noStrike">
                <a:solidFill>
                  <a:srgbClr val="000000"/>
                </a:solidFill>
                <a:latin typeface="Arial"/>
                <a:ea typeface="Arial"/>
                <a:cs typeface="Arial"/>
                <a:sym typeface="Arial"/>
              </a:rPr>
              <a:t>, </a:t>
            </a:r>
            <a:r>
              <a:rPr b="1" i="0" lang="en-US" sz="1100" u="none" cap="none" strike="noStrike">
                <a:solidFill>
                  <a:srgbClr val="000000"/>
                </a:solidFill>
                <a:latin typeface="Arial"/>
                <a:ea typeface="Arial"/>
                <a:cs typeface="Arial"/>
                <a:sym typeface="Arial"/>
              </a:rPr>
              <a:t>outdated facts</a:t>
            </a:r>
            <a:r>
              <a:rPr b="0" i="0" lang="en-US" sz="1100" u="none" cap="none" strike="noStrike">
                <a:solidFill>
                  <a:srgbClr val="000000"/>
                </a:solidFill>
                <a:latin typeface="Arial"/>
                <a:ea typeface="Arial"/>
                <a:cs typeface="Arial"/>
                <a:sym typeface="Arial"/>
              </a:rPr>
              <a:t>, or </a:t>
            </a:r>
            <a:r>
              <a:rPr b="1" i="0" lang="en-US" sz="1100" u="none" cap="none" strike="noStrike">
                <a:solidFill>
                  <a:srgbClr val="000000"/>
                </a:solidFill>
                <a:latin typeface="Arial"/>
                <a:ea typeface="Arial"/>
                <a:cs typeface="Arial"/>
                <a:sym typeface="Arial"/>
              </a:rPr>
              <a:t>misinterpreted research</a:t>
            </a:r>
            <a:r>
              <a:rPr b="0" i="0" lang="en-US" sz="1100" u="none" cap="none" strike="noStrike">
                <a:solidFill>
                  <a:srgbClr val="000000"/>
                </a:solidFill>
                <a:latin typeface="Arial"/>
                <a:ea typeface="Arial"/>
                <a:cs typeface="Arial"/>
                <a:sym typeface="Arial"/>
              </a:rPr>
              <a:t>.</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Sometimes it’s simply </a:t>
            </a:r>
            <a:r>
              <a:rPr b="1" i="0" lang="en-US" sz="1100" u="none" cap="none" strike="noStrike">
                <a:solidFill>
                  <a:srgbClr val="000000"/>
                </a:solidFill>
                <a:latin typeface="Arial"/>
                <a:ea typeface="Arial"/>
                <a:cs typeface="Arial"/>
                <a:sym typeface="Arial"/>
              </a:rPr>
              <a:t>taken out of context</a:t>
            </a:r>
            <a:r>
              <a:rPr b="0" i="0" lang="en-US" sz="1100" u="none" cap="none" strike="noStrike">
                <a:solidFill>
                  <a:srgbClr val="000000"/>
                </a:solidFill>
                <a:latin typeface="Arial"/>
                <a:ea typeface="Arial"/>
                <a:cs typeface="Arial"/>
                <a:sym typeface="Arial"/>
              </a:rPr>
              <a:t>.</a:t>
            </a:r>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3. Can appear credible</a:t>
            </a:r>
            <a:endParaRPr b="0"/>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Misinformation often looks real or trustworthy, especially if it comes from friends, family, or familiar sources.</a:t>
            </a:r>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Spreads easily on social media</a:t>
            </a:r>
            <a:r>
              <a:rPr b="0" i="0" lang="en-US" sz="1100" u="none" cap="none" strike="noStrike">
                <a:solidFill>
                  <a:srgbClr val="000000"/>
                </a:solidFill>
                <a:latin typeface="Arial"/>
                <a:ea typeface="Arial"/>
                <a:cs typeface="Arial"/>
                <a:sym typeface="Arial"/>
              </a:rPr>
              <a:t> due to emotional or sensational content.</a:t>
            </a:r>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4. May use real sources incorrectly</a:t>
            </a:r>
            <a:endParaRPr b="0"/>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People may </a:t>
            </a:r>
            <a:r>
              <a:rPr b="1" i="0" lang="en-US" sz="1100" u="none" cap="none" strike="noStrike">
                <a:solidFill>
                  <a:srgbClr val="000000"/>
                </a:solidFill>
                <a:latin typeface="Arial"/>
                <a:ea typeface="Arial"/>
                <a:cs typeface="Arial"/>
                <a:sym typeface="Arial"/>
              </a:rPr>
              <a:t>misquote experts</a:t>
            </a:r>
            <a:r>
              <a:rPr b="0" i="0" lang="en-US" sz="1100" u="none" cap="none" strike="noStrike">
                <a:solidFill>
                  <a:srgbClr val="000000"/>
                </a:solidFill>
                <a:latin typeface="Arial"/>
                <a:ea typeface="Arial"/>
                <a:cs typeface="Arial"/>
                <a:sym typeface="Arial"/>
              </a:rPr>
              <a:t>, </a:t>
            </a:r>
            <a:r>
              <a:rPr b="1" i="0" lang="en-US" sz="1100" u="none" cap="none" strike="noStrike">
                <a:solidFill>
                  <a:srgbClr val="000000"/>
                </a:solidFill>
                <a:latin typeface="Arial"/>
                <a:ea typeface="Arial"/>
                <a:cs typeface="Arial"/>
                <a:sym typeface="Arial"/>
              </a:rPr>
              <a:t>use headlines without reading full articles</a:t>
            </a:r>
            <a:r>
              <a:rPr b="0" i="0" lang="en-US" sz="1100" u="none" cap="none" strike="noStrike">
                <a:solidFill>
                  <a:srgbClr val="000000"/>
                </a:solidFill>
                <a:latin typeface="Arial"/>
                <a:ea typeface="Arial"/>
                <a:cs typeface="Arial"/>
                <a:sym typeface="Arial"/>
              </a:rPr>
              <a:t>, or </a:t>
            </a:r>
            <a:r>
              <a:rPr b="1" i="0" lang="en-US" sz="1100" u="none" cap="none" strike="noStrike">
                <a:solidFill>
                  <a:srgbClr val="000000"/>
                </a:solidFill>
                <a:latin typeface="Arial"/>
                <a:ea typeface="Arial"/>
                <a:cs typeface="Arial"/>
                <a:sym typeface="Arial"/>
              </a:rPr>
              <a:t>rely on parody/satire without realizing it</a:t>
            </a:r>
            <a:r>
              <a:rPr b="0" i="0" lang="en-US" sz="1100" u="none" cap="none" strike="noStrike">
                <a:solidFill>
                  <a:srgbClr val="000000"/>
                </a:solidFill>
                <a:latin typeface="Arial"/>
                <a:ea typeface="Arial"/>
                <a:cs typeface="Arial"/>
                <a:sym typeface="Arial"/>
              </a:rPr>
              <a:t>.</a:t>
            </a:r>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5. Can amplify aarm</a:t>
            </a:r>
            <a:endParaRPr b="0"/>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Even without intent, misinformation can </a:t>
            </a:r>
            <a:r>
              <a:rPr b="1" i="0" lang="en-US" sz="1100" u="none" cap="none" strike="noStrike">
                <a:solidFill>
                  <a:srgbClr val="000000"/>
                </a:solidFill>
                <a:latin typeface="Arial"/>
                <a:ea typeface="Arial"/>
                <a:cs typeface="Arial"/>
                <a:sym typeface="Arial"/>
              </a:rPr>
              <a:t>fuel panic</a:t>
            </a:r>
            <a:r>
              <a:rPr b="0" i="0" lang="en-US" sz="1100" u="none" cap="none" strike="noStrike">
                <a:solidFill>
                  <a:srgbClr val="000000"/>
                </a:solidFill>
                <a:latin typeface="Arial"/>
                <a:ea typeface="Arial"/>
                <a:cs typeface="Arial"/>
                <a:sym typeface="Arial"/>
              </a:rPr>
              <a:t>, </a:t>
            </a:r>
            <a:r>
              <a:rPr b="1" i="0" lang="en-US" sz="1100" u="none" cap="none" strike="noStrike">
                <a:solidFill>
                  <a:srgbClr val="000000"/>
                </a:solidFill>
                <a:latin typeface="Arial"/>
                <a:ea typeface="Arial"/>
                <a:cs typeface="Arial"/>
                <a:sym typeface="Arial"/>
              </a:rPr>
              <a:t>misguide decisions</a:t>
            </a:r>
            <a:r>
              <a:rPr b="0" i="0" lang="en-US" sz="1100" u="none" cap="none" strike="noStrike">
                <a:solidFill>
                  <a:srgbClr val="000000"/>
                </a:solidFill>
                <a:latin typeface="Arial"/>
                <a:ea typeface="Arial"/>
                <a:cs typeface="Arial"/>
                <a:sym typeface="Arial"/>
              </a:rPr>
              <a:t>, or </a:t>
            </a:r>
            <a:r>
              <a:rPr b="1" i="0" lang="en-US" sz="1100" u="none" cap="none" strike="noStrike">
                <a:solidFill>
                  <a:srgbClr val="000000"/>
                </a:solidFill>
                <a:latin typeface="Arial"/>
                <a:ea typeface="Arial"/>
                <a:cs typeface="Arial"/>
                <a:sym typeface="Arial"/>
              </a:rPr>
              <a:t>spread stereotypes</a:t>
            </a:r>
            <a:r>
              <a:rPr b="0" i="0" lang="en-US" sz="1100" u="none" cap="none" strike="noStrike">
                <a:solidFill>
                  <a:srgbClr val="000000"/>
                </a:solidFill>
                <a:latin typeface="Arial"/>
                <a:ea typeface="Arial"/>
                <a:cs typeface="Arial"/>
                <a:sym typeface="Arial"/>
              </a:rPr>
              <a:t>.</a:t>
            </a:r>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Repetition</a:t>
            </a:r>
            <a:r>
              <a:rPr b="0" i="0" lang="en-US" sz="1100" u="none" cap="none" strike="noStrike">
                <a:solidFill>
                  <a:srgbClr val="000000"/>
                </a:solidFill>
                <a:latin typeface="Arial"/>
                <a:ea typeface="Arial"/>
                <a:cs typeface="Arial"/>
                <a:sym typeface="Arial"/>
              </a:rPr>
              <a:t> can make false info feel “true” (the </a:t>
            </a:r>
            <a:r>
              <a:rPr b="1" i="0" lang="en-US" sz="1100" u="none" cap="none" strike="noStrike">
                <a:solidFill>
                  <a:srgbClr val="000000"/>
                </a:solidFill>
                <a:latin typeface="Arial"/>
                <a:ea typeface="Arial"/>
                <a:cs typeface="Arial"/>
                <a:sym typeface="Arial"/>
              </a:rPr>
              <a:t>illusory truth effect</a:t>
            </a:r>
            <a:r>
              <a:rPr b="0" i="0" lang="en-US" sz="1100" u="none" cap="none" strike="noStrike">
                <a:solidFill>
                  <a:srgbClr val="000000"/>
                </a:solidFill>
                <a:latin typeface="Arial"/>
                <a:ea typeface="Arial"/>
                <a:cs typeface="Arial"/>
                <a:sym typeface="Arial"/>
              </a:rPr>
              <a:t>).</a:t>
            </a:r>
            <a:endParaRPr/>
          </a:p>
          <a:p>
            <a:pPr indent="0" lvl="0" marL="158750" rtl="0" algn="l">
              <a:lnSpc>
                <a:spcPct val="100000"/>
              </a:lnSpc>
              <a:spcBef>
                <a:spcPts val="0"/>
              </a:spcBef>
              <a:spcAft>
                <a:spcPts val="0"/>
              </a:spcAft>
              <a:buSzPts val="1100"/>
              <a:buNone/>
            </a:pPr>
            <a:r>
              <a:t/>
            </a:r>
            <a:endParaRPr b="1"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0" i="1" lang="en-US" sz="1100" u="none" cap="none" strike="noStrike">
                <a:solidFill>
                  <a:srgbClr val="000000"/>
                </a:solidFill>
                <a:latin typeface="Arial"/>
                <a:ea typeface="Arial"/>
                <a:cs typeface="Arial"/>
                <a:sym typeface="Arial"/>
              </a:rPr>
              <a:t>Examples:</a:t>
            </a:r>
            <a:endParaRPr b="0" i="1"/>
          </a:p>
          <a:p>
            <a:pPr indent="0" lvl="1" marL="6159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Sharing a viral post about a natural remedy curing COVID-19, believing it’s helpful.</a:t>
            </a:r>
            <a:endParaRPr/>
          </a:p>
          <a:p>
            <a:pPr indent="0" lvl="1" marL="6159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Reposting an outdated photo during a breaking news event, thinking it’s recent.</a:t>
            </a:r>
            <a:endParaRPr/>
          </a:p>
          <a:p>
            <a:pPr indent="0" lvl="0" marL="158750" rtl="0" algn="l">
              <a:lnSpc>
                <a:spcPct val="100000"/>
              </a:lnSpc>
              <a:spcBef>
                <a:spcPts val="0"/>
              </a:spcBef>
              <a:spcAft>
                <a:spcPts val="0"/>
              </a:spcAft>
              <a:buSzPts val="1100"/>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8" name="Shape 348"/>
        <p:cNvGrpSpPr/>
        <p:nvPr/>
      </p:nvGrpSpPr>
      <p:grpSpPr>
        <a:xfrm>
          <a:off x="0" y="0"/>
          <a:ext cx="0" cy="0"/>
          <a:chOff x="0" y="0"/>
          <a:chExt cx="0" cy="0"/>
        </a:xfrm>
      </p:grpSpPr>
      <p:sp>
        <p:nvSpPr>
          <p:cNvPr id="349" name="Google Shape;349;p3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50" name="Google Shape;350;p3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Malinformation</a:t>
            </a:r>
            <a:r>
              <a:rPr b="0" i="0" lang="en-US" sz="1100" u="none" cap="none" strike="noStrike">
                <a:solidFill>
                  <a:srgbClr val="000000"/>
                </a:solidFill>
                <a:latin typeface="Arial"/>
                <a:ea typeface="Arial"/>
                <a:cs typeface="Arial"/>
                <a:sym typeface="Arial"/>
              </a:rPr>
              <a:t>: </a:t>
            </a:r>
            <a:endParaRPr/>
          </a:p>
          <a:p>
            <a:pPr indent="0" lvl="0" marL="158750" rtl="0" algn="l">
              <a:lnSpc>
                <a:spcPct val="100000"/>
              </a:lnSpc>
              <a:spcBef>
                <a:spcPts val="0"/>
              </a:spcBef>
              <a:spcAft>
                <a:spcPts val="0"/>
              </a:spcAft>
              <a:buSzPts val="1100"/>
              <a:buNone/>
            </a:pPr>
            <a:r>
              <a:rPr b="0" i="1" lang="en-US" sz="1100" u="none" cap="none" strike="noStrike">
                <a:solidFill>
                  <a:srgbClr val="000000"/>
                </a:solidFill>
                <a:latin typeface="Arial"/>
                <a:ea typeface="Arial"/>
                <a:cs typeface="Arial"/>
                <a:sym typeface="Arial"/>
              </a:rPr>
              <a:t>Genuine information used to harm a person, organization, or country.</a:t>
            </a:r>
            <a:br>
              <a:rPr b="0" i="0" lang="en-US" sz="1100" u="none" cap="none" strike="noStrike">
                <a:solidFill>
                  <a:srgbClr val="000000"/>
                </a:solidFill>
                <a:latin typeface="Arial"/>
                <a:ea typeface="Arial"/>
                <a:cs typeface="Arial"/>
                <a:sym typeface="Arial"/>
              </a:rPr>
            </a:br>
            <a:r>
              <a:rPr b="0" i="1" lang="en-US" sz="1100" u="none" cap="none" strike="noStrike">
                <a:solidFill>
                  <a:srgbClr val="000000"/>
                </a:solidFill>
                <a:latin typeface="Arial"/>
                <a:ea typeface="Arial"/>
                <a:cs typeface="Arial"/>
                <a:sym typeface="Arial"/>
              </a:rPr>
              <a:t>Example: Leaking private data to embarrass someone.</a:t>
            </a:r>
            <a:endParaRPr b="0"/>
          </a:p>
          <a:p>
            <a:pPr indent="0" lvl="0" marL="158750" rtl="0" algn="l">
              <a:lnSpc>
                <a:spcPct val="100000"/>
              </a:lnSpc>
              <a:spcBef>
                <a:spcPts val="0"/>
              </a:spcBef>
              <a:spcAft>
                <a:spcPts val="0"/>
              </a:spcAft>
              <a:buSzPts val="1100"/>
              <a:buNone/>
            </a:pPr>
            <a:r>
              <a:t/>
            </a:r>
            <a:endParaRPr b="1"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Characteristics:</a:t>
            </a:r>
            <a:endParaRPr b="1"/>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1. </a:t>
            </a:r>
            <a:r>
              <a:rPr b="1" i="0" lang="en-US" sz="1100" u="none" cap="none" strike="noStrike">
                <a:solidFill>
                  <a:srgbClr val="000000"/>
                </a:solidFill>
                <a:latin typeface="Arial"/>
                <a:ea typeface="Arial"/>
                <a:cs typeface="Arial"/>
                <a:sym typeface="Arial"/>
              </a:rPr>
              <a:t>Based on genuine information</a:t>
            </a:r>
            <a:endParaRPr b="1"/>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The </a:t>
            </a:r>
            <a:r>
              <a:rPr b="1" i="0" lang="en-US" sz="1100" u="none" cap="none" strike="noStrike">
                <a:solidFill>
                  <a:srgbClr val="000000"/>
                </a:solidFill>
                <a:latin typeface="Arial"/>
                <a:ea typeface="Arial"/>
                <a:cs typeface="Arial"/>
                <a:sym typeface="Arial"/>
              </a:rPr>
              <a:t>content is factually correct</a:t>
            </a:r>
            <a:r>
              <a:rPr b="0" i="0" lang="en-US" sz="1100" u="none" cap="none" strike="noStrike">
                <a:solidFill>
                  <a:srgbClr val="000000"/>
                </a:solidFill>
                <a:latin typeface="Arial"/>
                <a:ea typeface="Arial"/>
                <a:cs typeface="Arial"/>
                <a:sym typeface="Arial"/>
              </a:rPr>
              <a:t>, but how and why it’s shared is harmful.</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Example: Leaking someone’s private messages or personal data.</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2. </a:t>
            </a:r>
            <a:r>
              <a:rPr b="1" i="0" lang="en-US" sz="1100" u="none" cap="none" strike="noStrike">
                <a:solidFill>
                  <a:srgbClr val="000000"/>
                </a:solidFill>
                <a:latin typeface="Arial"/>
                <a:ea typeface="Arial"/>
                <a:cs typeface="Arial"/>
                <a:sym typeface="Arial"/>
              </a:rPr>
              <a:t>Intent to harm</a:t>
            </a:r>
            <a:endParaRPr b="1"/>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The goal is to </a:t>
            </a:r>
            <a:r>
              <a:rPr b="1" i="0" lang="en-US" sz="1100" u="none" cap="none" strike="noStrike">
                <a:solidFill>
                  <a:srgbClr val="000000"/>
                </a:solidFill>
                <a:latin typeface="Arial"/>
                <a:ea typeface="Arial"/>
                <a:cs typeface="Arial"/>
                <a:sym typeface="Arial"/>
              </a:rPr>
              <a:t>damage reputations</a:t>
            </a:r>
            <a:r>
              <a:rPr b="0" i="0" lang="en-US" sz="1100" u="none" cap="none" strike="noStrike">
                <a:solidFill>
                  <a:srgbClr val="000000"/>
                </a:solidFill>
                <a:latin typeface="Arial"/>
                <a:ea typeface="Arial"/>
                <a:cs typeface="Arial"/>
                <a:sym typeface="Arial"/>
              </a:rPr>
              <a:t>, </a:t>
            </a:r>
            <a:r>
              <a:rPr b="1" i="0" lang="en-US" sz="1100" u="none" cap="none" strike="noStrike">
                <a:solidFill>
                  <a:srgbClr val="000000"/>
                </a:solidFill>
                <a:latin typeface="Arial"/>
                <a:ea typeface="Arial"/>
                <a:cs typeface="Arial"/>
                <a:sym typeface="Arial"/>
              </a:rPr>
              <a:t>incite hate</a:t>
            </a:r>
            <a:r>
              <a:rPr b="0" i="0" lang="en-US" sz="1100" u="none" cap="none" strike="noStrike">
                <a:solidFill>
                  <a:srgbClr val="000000"/>
                </a:solidFill>
                <a:latin typeface="Arial"/>
                <a:ea typeface="Arial"/>
                <a:cs typeface="Arial"/>
                <a:sym typeface="Arial"/>
              </a:rPr>
              <a:t>, </a:t>
            </a:r>
            <a:r>
              <a:rPr b="1" i="0" lang="en-US" sz="1100" u="none" cap="none" strike="noStrike">
                <a:solidFill>
                  <a:srgbClr val="000000"/>
                </a:solidFill>
                <a:latin typeface="Arial"/>
                <a:ea typeface="Arial"/>
                <a:cs typeface="Arial"/>
                <a:sym typeface="Arial"/>
              </a:rPr>
              <a:t>manipulate</a:t>
            </a:r>
            <a:r>
              <a:rPr b="0" i="0" lang="en-US" sz="1100" u="none" cap="none" strike="noStrike">
                <a:solidFill>
                  <a:srgbClr val="000000"/>
                </a:solidFill>
                <a:latin typeface="Arial"/>
                <a:ea typeface="Arial"/>
                <a:cs typeface="Arial"/>
                <a:sym typeface="Arial"/>
              </a:rPr>
              <a:t>, or </a:t>
            </a:r>
            <a:r>
              <a:rPr b="1" i="0" lang="en-US" sz="1100" u="none" cap="none" strike="noStrike">
                <a:solidFill>
                  <a:srgbClr val="000000"/>
                </a:solidFill>
                <a:latin typeface="Arial"/>
                <a:ea typeface="Arial"/>
                <a:cs typeface="Arial"/>
                <a:sym typeface="Arial"/>
              </a:rPr>
              <a:t>cause conflict</a:t>
            </a:r>
            <a:r>
              <a:rPr b="0" i="0" lang="en-US" sz="1100" u="none" cap="none" strike="noStrike">
                <a:solidFill>
                  <a:srgbClr val="000000"/>
                </a:solidFill>
                <a:latin typeface="Arial"/>
                <a:ea typeface="Arial"/>
                <a:cs typeface="Arial"/>
                <a:sym typeface="Arial"/>
              </a:rPr>
              <a:t>.</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Often used in political or personal attacks.</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3. </a:t>
            </a:r>
            <a:r>
              <a:rPr b="1" i="0" lang="en-US" sz="1100" u="none" cap="none" strike="noStrike">
                <a:solidFill>
                  <a:srgbClr val="000000"/>
                </a:solidFill>
                <a:latin typeface="Arial"/>
                <a:ea typeface="Arial"/>
                <a:cs typeface="Arial"/>
                <a:sym typeface="Arial"/>
              </a:rPr>
              <a:t>Out of context</a:t>
            </a:r>
            <a:endParaRPr b="1"/>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Real information is </a:t>
            </a:r>
            <a:r>
              <a:rPr b="1" i="0" lang="en-US" sz="1100" u="none" cap="none" strike="noStrike">
                <a:solidFill>
                  <a:srgbClr val="000000"/>
                </a:solidFill>
                <a:latin typeface="Arial"/>
                <a:ea typeface="Arial"/>
                <a:cs typeface="Arial"/>
                <a:sym typeface="Arial"/>
              </a:rPr>
              <a:t>presented without necessary background</a:t>
            </a:r>
            <a:r>
              <a:rPr b="0" i="0" lang="en-US" sz="1100" u="none" cap="none" strike="noStrike">
                <a:solidFill>
                  <a:srgbClr val="000000"/>
                </a:solidFill>
                <a:latin typeface="Arial"/>
                <a:ea typeface="Arial"/>
                <a:cs typeface="Arial"/>
                <a:sym typeface="Arial"/>
              </a:rPr>
              <a:t>, </a:t>
            </a:r>
            <a:r>
              <a:rPr b="1" i="0" lang="en-US" sz="1100" u="none" cap="none" strike="noStrike">
                <a:solidFill>
                  <a:srgbClr val="000000"/>
                </a:solidFill>
                <a:latin typeface="Arial"/>
                <a:ea typeface="Arial"/>
                <a:cs typeface="Arial"/>
                <a:sym typeface="Arial"/>
              </a:rPr>
              <a:t>used misleadingly</a:t>
            </a:r>
            <a:r>
              <a:rPr b="0" i="0" lang="en-US" sz="1100" u="none" cap="none" strike="noStrike">
                <a:solidFill>
                  <a:srgbClr val="000000"/>
                </a:solidFill>
                <a:latin typeface="Arial"/>
                <a:ea typeface="Arial"/>
                <a:cs typeface="Arial"/>
                <a:sym typeface="Arial"/>
              </a:rPr>
              <a:t>, or </a:t>
            </a:r>
            <a:r>
              <a:rPr b="1" i="0" lang="en-US" sz="1100" u="none" cap="none" strike="noStrike">
                <a:solidFill>
                  <a:srgbClr val="000000"/>
                </a:solidFill>
                <a:latin typeface="Arial"/>
                <a:ea typeface="Arial"/>
                <a:cs typeface="Arial"/>
                <a:sym typeface="Arial"/>
              </a:rPr>
              <a:t>distorted</a:t>
            </a:r>
            <a:r>
              <a:rPr b="0" i="0" lang="en-US" sz="1100" u="none" cap="none" strike="noStrike">
                <a:solidFill>
                  <a:srgbClr val="000000"/>
                </a:solidFill>
                <a:latin typeface="Arial"/>
                <a:ea typeface="Arial"/>
                <a:cs typeface="Arial"/>
                <a:sym typeface="Arial"/>
              </a:rPr>
              <a:t>.</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Example: Quoting someone accurately but removing context to reverse the meaning.</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4.</a:t>
            </a:r>
            <a:r>
              <a:rPr b="1" i="0" lang="en-US" sz="1100" u="none" cap="none" strike="noStrike">
                <a:solidFill>
                  <a:srgbClr val="000000"/>
                </a:solidFill>
                <a:latin typeface="Arial"/>
                <a:ea typeface="Arial"/>
                <a:cs typeface="Arial"/>
                <a:sym typeface="Arial"/>
              </a:rPr>
              <a:t> Invasion of privacy</a:t>
            </a:r>
            <a:endParaRPr b="1"/>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Sharing </a:t>
            </a:r>
            <a:r>
              <a:rPr b="1" i="0" lang="en-US" sz="1100" u="none" cap="none" strike="noStrike">
                <a:solidFill>
                  <a:srgbClr val="000000"/>
                </a:solidFill>
                <a:latin typeface="Arial"/>
                <a:ea typeface="Arial"/>
                <a:cs typeface="Arial"/>
                <a:sym typeface="Arial"/>
              </a:rPr>
              <a:t>personal or sensitive content</a:t>
            </a:r>
            <a:r>
              <a:rPr b="0" i="0" lang="en-US" sz="1100" u="none" cap="none" strike="noStrike">
                <a:solidFill>
                  <a:srgbClr val="000000"/>
                </a:solidFill>
                <a:latin typeface="Arial"/>
                <a:ea typeface="Arial"/>
                <a:cs typeface="Arial"/>
                <a:sym typeface="Arial"/>
              </a:rPr>
              <a:t>—like medical records, addresses, or images—without permission.</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Sometimes includes </a:t>
            </a:r>
            <a:r>
              <a:rPr b="1" i="0" lang="en-US" sz="1100" u="none" cap="none" strike="noStrike">
                <a:solidFill>
                  <a:srgbClr val="000000"/>
                </a:solidFill>
                <a:latin typeface="Arial"/>
                <a:ea typeface="Arial"/>
                <a:cs typeface="Arial"/>
                <a:sym typeface="Arial"/>
              </a:rPr>
              <a:t>doxxing</a:t>
            </a:r>
            <a:r>
              <a:rPr b="0" i="0" lang="en-US" sz="1100" u="none" cap="none" strike="noStrike">
                <a:solidFill>
                  <a:srgbClr val="000000"/>
                </a:solidFill>
                <a:latin typeface="Arial"/>
                <a:ea typeface="Arial"/>
                <a:cs typeface="Arial"/>
                <a:sym typeface="Arial"/>
              </a:rPr>
              <a:t> (publishing private information online).</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5. </a:t>
            </a:r>
            <a:r>
              <a:rPr b="1" i="0" lang="en-US" sz="1100" u="none" cap="none" strike="noStrike">
                <a:solidFill>
                  <a:srgbClr val="000000"/>
                </a:solidFill>
                <a:latin typeface="Arial"/>
                <a:ea typeface="Arial"/>
                <a:cs typeface="Arial"/>
                <a:sym typeface="Arial"/>
              </a:rPr>
              <a:t>Timed for maximum damage</a:t>
            </a:r>
            <a:endParaRPr b="1"/>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Malinformation may be </a:t>
            </a:r>
            <a:r>
              <a:rPr b="1" i="0" lang="en-US" sz="1100" u="none" cap="none" strike="noStrike">
                <a:solidFill>
                  <a:srgbClr val="000000"/>
                </a:solidFill>
                <a:latin typeface="Arial"/>
                <a:ea typeface="Arial"/>
                <a:cs typeface="Arial"/>
                <a:sym typeface="Arial"/>
              </a:rPr>
              <a:t>released strategically</a:t>
            </a:r>
            <a:r>
              <a:rPr b="0" i="0" lang="en-US" sz="1100" u="none" cap="none" strike="noStrike">
                <a:solidFill>
                  <a:srgbClr val="000000"/>
                </a:solidFill>
                <a:latin typeface="Arial"/>
                <a:ea typeface="Arial"/>
                <a:cs typeface="Arial"/>
                <a:sym typeface="Arial"/>
              </a:rPr>
              <a:t>, like during elections, protests, or public crises, to amplify fear or confusion.</a:t>
            </a:r>
            <a:endParaRPr/>
          </a:p>
          <a:p>
            <a:pPr indent="0" lvl="0" marL="158750" rtl="0" algn="l">
              <a:lnSpc>
                <a:spcPct val="100000"/>
              </a:lnSpc>
              <a:spcBef>
                <a:spcPts val="0"/>
              </a:spcBef>
              <a:spcAft>
                <a:spcPts val="0"/>
              </a:spcAft>
              <a:buSzPts val="1100"/>
              <a:buNone/>
            </a:pPr>
            <a:r>
              <a:t/>
            </a:r>
            <a:endParaRPr b="0" i="1"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0" i="1" lang="en-US" sz="1100" u="none" cap="none" strike="noStrike">
                <a:solidFill>
                  <a:srgbClr val="000000"/>
                </a:solidFill>
                <a:latin typeface="Arial"/>
                <a:ea typeface="Arial"/>
                <a:cs typeface="Arial"/>
                <a:sym typeface="Arial"/>
              </a:rPr>
              <a:t>Examples:</a:t>
            </a:r>
            <a:endParaRPr b="1" i="1"/>
          </a:p>
          <a:p>
            <a:pPr indent="0" lvl="0" marL="158750" rtl="0" algn="l">
              <a:lnSpc>
                <a:spcPct val="100000"/>
              </a:lnSpc>
              <a:spcBef>
                <a:spcPts val="0"/>
              </a:spcBef>
              <a:spcAft>
                <a:spcPts val="0"/>
              </a:spcAft>
              <a:buSzPts val="1100"/>
              <a:buNone/>
            </a:pPr>
            <a:r>
              <a:rPr b="0" i="1" lang="en-US" sz="1100" u="none" cap="none" strike="noStrike">
                <a:solidFill>
                  <a:srgbClr val="000000"/>
                </a:solidFill>
                <a:latin typeface="Arial"/>
                <a:ea typeface="Arial"/>
                <a:cs typeface="Arial"/>
                <a:sym typeface="Arial"/>
              </a:rPr>
              <a:t>Publishing hacked emails from a politician right before an election.</a:t>
            </a:r>
            <a:endParaRPr/>
          </a:p>
          <a:p>
            <a:pPr indent="0" lvl="0" marL="158750" rtl="0" algn="l">
              <a:lnSpc>
                <a:spcPct val="100000"/>
              </a:lnSpc>
              <a:spcBef>
                <a:spcPts val="0"/>
              </a:spcBef>
              <a:spcAft>
                <a:spcPts val="0"/>
              </a:spcAft>
              <a:buSzPts val="1100"/>
              <a:buNone/>
            </a:pPr>
            <a:r>
              <a:rPr b="0" i="1" lang="en-US" sz="1100" u="none" cap="none" strike="noStrike">
                <a:solidFill>
                  <a:srgbClr val="000000"/>
                </a:solidFill>
                <a:latin typeface="Arial"/>
                <a:ea typeface="Arial"/>
                <a:cs typeface="Arial"/>
                <a:sym typeface="Arial"/>
              </a:rPr>
              <a:t>Releasing a truthful news report about a person’s past to ruin their reputation years later.</a:t>
            </a:r>
            <a:endParaRPr/>
          </a:p>
          <a:p>
            <a:pPr indent="0" lvl="0" marL="158750" rtl="0" algn="l">
              <a:lnSpc>
                <a:spcPct val="100000"/>
              </a:lnSpc>
              <a:spcBef>
                <a:spcPts val="0"/>
              </a:spcBef>
              <a:spcAft>
                <a:spcPts val="0"/>
              </a:spcAft>
              <a:buSzPts val="1100"/>
              <a:buNone/>
            </a:pPr>
            <a:r>
              <a:rPr b="0" i="1" lang="en-US" sz="1100" u="none" cap="none" strike="noStrike">
                <a:solidFill>
                  <a:srgbClr val="000000"/>
                </a:solidFill>
                <a:latin typeface="Arial"/>
                <a:ea typeface="Arial"/>
                <a:cs typeface="Arial"/>
                <a:sym typeface="Arial"/>
              </a:rPr>
              <a:t>Posting real photos of someone with a misleading caption to incite hate.</a:t>
            </a:r>
            <a:endParaRPr/>
          </a:p>
          <a:p>
            <a:pPr indent="0" lvl="0" marL="158750" rtl="0" algn="l">
              <a:lnSpc>
                <a:spcPct val="100000"/>
              </a:lnSpc>
              <a:spcBef>
                <a:spcPts val="0"/>
              </a:spcBef>
              <a:spcAft>
                <a:spcPts val="0"/>
              </a:spcAft>
              <a:buSzPts val="1100"/>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4" name="Shape 364"/>
        <p:cNvGrpSpPr/>
        <p:nvPr/>
      </p:nvGrpSpPr>
      <p:grpSpPr>
        <a:xfrm>
          <a:off x="0" y="0"/>
          <a:ext cx="0" cy="0"/>
          <a:chOff x="0" y="0"/>
          <a:chExt cx="0" cy="0"/>
        </a:xfrm>
      </p:grpSpPr>
      <p:sp>
        <p:nvSpPr>
          <p:cNvPr id="365" name="Google Shape;365;p3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66" name="Google Shape;366;p3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Fake News</a:t>
            </a:r>
            <a:r>
              <a:rPr b="0" i="0" lang="en-US" sz="1100" u="none" cap="none" strike="noStrike">
                <a:solidFill>
                  <a:srgbClr val="000000"/>
                </a:solidFill>
                <a:latin typeface="Arial"/>
                <a:ea typeface="Arial"/>
                <a:cs typeface="Arial"/>
                <a:sym typeface="Arial"/>
              </a:rPr>
              <a:t>: </a:t>
            </a:r>
            <a:endParaRPr b="1"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0" i="1" lang="en-US" sz="1100" u="none" cap="none" strike="noStrike">
                <a:solidFill>
                  <a:srgbClr val="000000"/>
                </a:solidFill>
                <a:latin typeface="Arial"/>
                <a:ea typeface="Arial"/>
                <a:cs typeface="Arial"/>
                <a:sym typeface="Arial"/>
              </a:rPr>
              <a:t>Fabricated news stories presented as legitimate journalism, often shared on social media.</a:t>
            </a:r>
            <a:br>
              <a:rPr b="0" i="1" lang="en-US" sz="1100" u="none" cap="none" strike="noStrike">
                <a:solidFill>
                  <a:srgbClr val="000000"/>
                </a:solidFill>
                <a:latin typeface="Arial"/>
                <a:ea typeface="Arial"/>
                <a:cs typeface="Arial"/>
                <a:sym typeface="Arial"/>
              </a:rPr>
            </a:br>
            <a:r>
              <a:rPr b="0" i="1" lang="en-US" sz="1100" u="none" cap="none" strike="noStrike">
                <a:solidFill>
                  <a:srgbClr val="000000"/>
                </a:solidFill>
                <a:latin typeface="Arial"/>
                <a:ea typeface="Arial"/>
                <a:cs typeface="Arial"/>
                <a:sym typeface="Arial"/>
              </a:rPr>
              <a:t>Example: Viral headlines claiming false scientific discoveries.</a:t>
            </a:r>
            <a:endParaRPr b="0"/>
          </a:p>
          <a:p>
            <a:pPr indent="0" lvl="0" marL="158750" rtl="0" algn="l">
              <a:lnSpc>
                <a:spcPct val="100000"/>
              </a:lnSpc>
              <a:spcBef>
                <a:spcPts val="0"/>
              </a:spcBef>
              <a:spcAft>
                <a:spcPts val="0"/>
              </a:spcAft>
              <a:buSzPts val="1100"/>
              <a:buNone/>
            </a:pPr>
            <a:r>
              <a:t/>
            </a:r>
            <a:endParaRPr b="1"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Characteristics:</a:t>
            </a:r>
            <a:endParaRPr b="1"/>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1. </a:t>
            </a:r>
            <a:r>
              <a:rPr b="1" i="0" lang="en-US" sz="1100" u="none" cap="none" strike="noStrike">
                <a:solidFill>
                  <a:srgbClr val="000000"/>
                </a:solidFill>
                <a:latin typeface="Arial"/>
                <a:ea typeface="Arial"/>
                <a:cs typeface="Arial"/>
                <a:sym typeface="Arial"/>
              </a:rPr>
              <a:t>Entirely or partially false</a:t>
            </a:r>
            <a:endParaRPr b="1"/>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The core content is </a:t>
            </a:r>
            <a:r>
              <a:rPr b="1" i="0" lang="en-US" sz="1100" u="none" cap="none" strike="noStrike">
                <a:solidFill>
                  <a:srgbClr val="000000"/>
                </a:solidFill>
                <a:latin typeface="Arial"/>
                <a:ea typeface="Arial"/>
                <a:cs typeface="Arial"/>
                <a:sym typeface="Arial"/>
              </a:rPr>
              <a:t>fabricated</a:t>
            </a:r>
            <a:r>
              <a:rPr b="0" i="0" lang="en-US" sz="1100" u="none" cap="none" strike="noStrike">
                <a:solidFill>
                  <a:srgbClr val="000000"/>
                </a:solidFill>
                <a:latin typeface="Arial"/>
                <a:ea typeface="Arial"/>
                <a:cs typeface="Arial"/>
                <a:sym typeface="Arial"/>
              </a:rPr>
              <a:t>, </a:t>
            </a:r>
            <a:r>
              <a:rPr b="1" i="0" lang="en-US" sz="1100" u="none" cap="none" strike="noStrike">
                <a:solidFill>
                  <a:srgbClr val="000000"/>
                </a:solidFill>
                <a:latin typeface="Arial"/>
                <a:ea typeface="Arial"/>
                <a:cs typeface="Arial"/>
                <a:sym typeface="Arial"/>
              </a:rPr>
              <a:t>distorted</a:t>
            </a:r>
            <a:r>
              <a:rPr b="0" i="0" lang="en-US" sz="1100" u="none" cap="none" strike="noStrike">
                <a:solidFill>
                  <a:srgbClr val="000000"/>
                </a:solidFill>
                <a:latin typeface="Arial"/>
                <a:ea typeface="Arial"/>
                <a:cs typeface="Arial"/>
                <a:sym typeface="Arial"/>
              </a:rPr>
              <a:t>, or </a:t>
            </a:r>
            <a:r>
              <a:rPr b="1" i="0" lang="en-US" sz="1100" u="none" cap="none" strike="noStrike">
                <a:solidFill>
                  <a:srgbClr val="000000"/>
                </a:solidFill>
                <a:latin typeface="Arial"/>
                <a:ea typeface="Arial"/>
                <a:cs typeface="Arial"/>
                <a:sym typeface="Arial"/>
              </a:rPr>
              <a:t>taken out of context</a:t>
            </a:r>
            <a:r>
              <a:rPr b="0" i="0" lang="en-US" sz="1100" u="none" cap="none" strike="noStrike">
                <a:solidFill>
                  <a:srgbClr val="000000"/>
                </a:solidFill>
                <a:latin typeface="Arial"/>
                <a:ea typeface="Arial"/>
                <a:cs typeface="Arial"/>
                <a:sym typeface="Arial"/>
              </a:rPr>
              <a:t>.</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May use </a:t>
            </a:r>
            <a:r>
              <a:rPr b="1" i="0" lang="en-US" sz="1100" u="none" cap="none" strike="noStrike">
                <a:solidFill>
                  <a:srgbClr val="000000"/>
                </a:solidFill>
                <a:latin typeface="Arial"/>
                <a:ea typeface="Arial"/>
                <a:cs typeface="Arial"/>
                <a:sym typeface="Arial"/>
              </a:rPr>
              <a:t>clickbait headlines</a:t>
            </a:r>
            <a:r>
              <a:rPr b="0" i="0" lang="en-US" sz="1100" u="none" cap="none" strike="noStrike">
                <a:solidFill>
                  <a:srgbClr val="000000"/>
                </a:solidFill>
                <a:latin typeface="Arial"/>
                <a:ea typeface="Arial"/>
                <a:cs typeface="Arial"/>
                <a:sym typeface="Arial"/>
              </a:rPr>
              <a:t>, made-up quotes, or invented events.</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2. </a:t>
            </a:r>
            <a:r>
              <a:rPr b="1" i="0" lang="en-US" sz="1100" u="none" cap="none" strike="noStrike">
                <a:solidFill>
                  <a:srgbClr val="000000"/>
                </a:solidFill>
                <a:latin typeface="Arial"/>
                <a:ea typeface="Arial"/>
                <a:cs typeface="Arial"/>
                <a:sym typeface="Arial"/>
              </a:rPr>
              <a:t>Disguised as real news</a:t>
            </a:r>
            <a:endParaRPr b="1"/>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Presented with the </a:t>
            </a:r>
            <a:r>
              <a:rPr b="1" i="0" lang="en-US" sz="1100" u="none" cap="none" strike="noStrike">
                <a:solidFill>
                  <a:srgbClr val="000000"/>
                </a:solidFill>
                <a:latin typeface="Arial"/>
                <a:ea typeface="Arial"/>
                <a:cs typeface="Arial"/>
                <a:sym typeface="Arial"/>
              </a:rPr>
              <a:t>appearance of professional journalism</a:t>
            </a:r>
            <a:r>
              <a:rPr b="0" i="0" lang="en-US" sz="1100" u="none" cap="none" strike="noStrike">
                <a:solidFill>
                  <a:srgbClr val="000000"/>
                </a:solidFill>
                <a:latin typeface="Arial"/>
                <a:ea typeface="Arial"/>
                <a:cs typeface="Arial"/>
                <a:sym typeface="Arial"/>
              </a:rPr>
              <a:t> (e.g., fake news sites mimicking real media outlets).</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Uses </a:t>
            </a:r>
            <a:r>
              <a:rPr b="1" i="0" lang="en-US" sz="1100" u="none" cap="none" strike="noStrike">
                <a:solidFill>
                  <a:srgbClr val="000000"/>
                </a:solidFill>
                <a:latin typeface="Arial"/>
                <a:ea typeface="Arial"/>
                <a:cs typeface="Arial"/>
                <a:sym typeface="Arial"/>
              </a:rPr>
              <a:t>trusted formats</a:t>
            </a:r>
            <a:r>
              <a:rPr b="0" i="0" lang="en-US" sz="1100" u="none" cap="none" strike="noStrike">
                <a:solidFill>
                  <a:srgbClr val="000000"/>
                </a:solidFill>
                <a:latin typeface="Arial"/>
                <a:ea typeface="Arial"/>
                <a:cs typeface="Arial"/>
                <a:sym typeface="Arial"/>
              </a:rPr>
              <a:t> (logos, bylines, or datelines) to trick readers.</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3. </a:t>
            </a:r>
            <a:r>
              <a:rPr b="1" i="0" lang="en-US" sz="1100" u="none" cap="none" strike="noStrike">
                <a:solidFill>
                  <a:srgbClr val="000000"/>
                </a:solidFill>
                <a:latin typeface="Arial"/>
                <a:ea typeface="Arial"/>
                <a:cs typeface="Arial"/>
                <a:sym typeface="Arial"/>
              </a:rPr>
              <a:t>Intentionally deceptive</a:t>
            </a:r>
            <a:endParaRPr b="1"/>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Created </a:t>
            </a:r>
            <a:r>
              <a:rPr b="1" i="0" lang="en-US" sz="1100" u="none" cap="none" strike="noStrike">
                <a:solidFill>
                  <a:srgbClr val="000000"/>
                </a:solidFill>
                <a:latin typeface="Arial"/>
                <a:ea typeface="Arial"/>
                <a:cs typeface="Arial"/>
                <a:sym typeface="Arial"/>
              </a:rPr>
              <a:t>to mislead</a:t>
            </a:r>
            <a:r>
              <a:rPr b="0" i="0" lang="en-US" sz="1100" u="none" cap="none" strike="noStrike">
                <a:solidFill>
                  <a:srgbClr val="000000"/>
                </a:solidFill>
                <a:latin typeface="Arial"/>
                <a:ea typeface="Arial"/>
                <a:cs typeface="Arial"/>
                <a:sym typeface="Arial"/>
              </a:rPr>
              <a:t>, often for </a:t>
            </a:r>
            <a:r>
              <a:rPr b="1" i="0" lang="en-US" sz="1100" u="none" cap="none" strike="noStrike">
                <a:solidFill>
                  <a:srgbClr val="000000"/>
                </a:solidFill>
                <a:latin typeface="Arial"/>
                <a:ea typeface="Arial"/>
                <a:cs typeface="Arial"/>
                <a:sym typeface="Arial"/>
              </a:rPr>
              <a:t>political gain</a:t>
            </a:r>
            <a:r>
              <a:rPr b="0" i="0" lang="en-US" sz="1100" u="none" cap="none" strike="noStrike">
                <a:solidFill>
                  <a:srgbClr val="000000"/>
                </a:solidFill>
                <a:latin typeface="Arial"/>
                <a:ea typeface="Arial"/>
                <a:cs typeface="Arial"/>
                <a:sym typeface="Arial"/>
              </a:rPr>
              <a:t>, </a:t>
            </a:r>
            <a:r>
              <a:rPr b="1" i="0" lang="en-US" sz="1100" u="none" cap="none" strike="noStrike">
                <a:solidFill>
                  <a:srgbClr val="000000"/>
                </a:solidFill>
                <a:latin typeface="Arial"/>
                <a:ea typeface="Arial"/>
                <a:cs typeface="Arial"/>
                <a:sym typeface="Arial"/>
              </a:rPr>
              <a:t>financial profit</a:t>
            </a:r>
            <a:r>
              <a:rPr b="0" i="0" lang="en-US" sz="1100" u="none" cap="none" strike="noStrike">
                <a:solidFill>
                  <a:srgbClr val="000000"/>
                </a:solidFill>
                <a:latin typeface="Arial"/>
                <a:ea typeface="Arial"/>
                <a:cs typeface="Arial"/>
                <a:sym typeface="Arial"/>
              </a:rPr>
              <a:t> (through ad revenue), or </a:t>
            </a:r>
            <a:r>
              <a:rPr b="1" i="0" lang="en-US" sz="1100" u="none" cap="none" strike="noStrike">
                <a:solidFill>
                  <a:srgbClr val="000000"/>
                </a:solidFill>
                <a:latin typeface="Arial"/>
                <a:ea typeface="Arial"/>
                <a:cs typeface="Arial"/>
                <a:sym typeface="Arial"/>
              </a:rPr>
              <a:t>social influence</a:t>
            </a:r>
            <a:r>
              <a:rPr b="0" i="0" lang="en-US" sz="1100" u="none" cap="none" strike="noStrike">
                <a:solidFill>
                  <a:srgbClr val="000000"/>
                </a:solidFill>
                <a:latin typeface="Arial"/>
                <a:ea typeface="Arial"/>
                <a:cs typeface="Arial"/>
                <a:sym typeface="Arial"/>
              </a:rPr>
              <a:t>.</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Falls under </a:t>
            </a:r>
            <a:r>
              <a:rPr b="1" i="0" lang="en-US" sz="1100" u="none" cap="none" strike="noStrike">
                <a:solidFill>
                  <a:srgbClr val="000000"/>
                </a:solidFill>
                <a:latin typeface="Arial"/>
                <a:ea typeface="Arial"/>
                <a:cs typeface="Arial"/>
                <a:sym typeface="Arial"/>
              </a:rPr>
              <a:t>disinformation</a:t>
            </a:r>
            <a:r>
              <a:rPr b="0" i="0" lang="en-US" sz="1100" u="none" cap="none" strike="noStrike">
                <a:solidFill>
                  <a:srgbClr val="000000"/>
                </a:solidFill>
                <a:latin typeface="Arial"/>
                <a:ea typeface="Arial"/>
                <a:cs typeface="Arial"/>
                <a:sym typeface="Arial"/>
              </a:rPr>
              <a:t>, but specifically mimics journalism.</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4. </a:t>
            </a:r>
            <a:r>
              <a:rPr b="1" i="0" lang="en-US" sz="1100" u="none" cap="none" strike="noStrike">
                <a:solidFill>
                  <a:srgbClr val="000000"/>
                </a:solidFill>
                <a:latin typeface="Arial"/>
                <a:ea typeface="Arial"/>
                <a:cs typeface="Arial"/>
                <a:sym typeface="Arial"/>
              </a:rPr>
              <a:t>Emotionally charged</a:t>
            </a:r>
            <a:endParaRPr b="1"/>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Uses sensational, shocking, or outrageous content to provoke strong feelings (fear, anger, outrage).</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Drives engagement (clicks, shares, comments) without regard for truth.</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5. </a:t>
            </a:r>
            <a:r>
              <a:rPr b="1" i="0" lang="en-US" sz="1100" u="none" cap="none" strike="noStrike">
                <a:solidFill>
                  <a:srgbClr val="000000"/>
                </a:solidFill>
                <a:latin typeface="Arial"/>
                <a:ea typeface="Arial"/>
                <a:cs typeface="Arial"/>
                <a:sym typeface="Arial"/>
              </a:rPr>
              <a:t>Lacks Credible Sources</a:t>
            </a:r>
            <a:endParaRPr b="1"/>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Often </a:t>
            </a:r>
            <a:r>
              <a:rPr b="1" i="0" lang="en-US" sz="1100" u="none" cap="none" strike="noStrike">
                <a:solidFill>
                  <a:srgbClr val="000000"/>
                </a:solidFill>
                <a:latin typeface="Arial"/>
                <a:ea typeface="Arial"/>
                <a:cs typeface="Arial"/>
                <a:sym typeface="Arial"/>
              </a:rPr>
              <a:t>no cited evidence</a:t>
            </a:r>
            <a:r>
              <a:rPr b="0" i="0" lang="en-US" sz="1100" u="none" cap="none" strike="noStrike">
                <a:solidFill>
                  <a:srgbClr val="000000"/>
                </a:solidFill>
                <a:latin typeface="Arial"/>
                <a:ea typeface="Arial"/>
                <a:cs typeface="Arial"/>
                <a:sym typeface="Arial"/>
              </a:rPr>
              <a:t>, </a:t>
            </a:r>
            <a:r>
              <a:rPr b="1" i="0" lang="en-US" sz="1100" u="none" cap="none" strike="noStrike">
                <a:solidFill>
                  <a:srgbClr val="000000"/>
                </a:solidFill>
                <a:latin typeface="Arial"/>
                <a:ea typeface="Arial"/>
                <a:cs typeface="Arial"/>
                <a:sym typeface="Arial"/>
              </a:rPr>
              <a:t>anonymous sources</a:t>
            </a:r>
            <a:r>
              <a:rPr b="0" i="0" lang="en-US" sz="1100" u="none" cap="none" strike="noStrike">
                <a:solidFill>
                  <a:srgbClr val="000000"/>
                </a:solidFill>
                <a:latin typeface="Arial"/>
                <a:ea typeface="Arial"/>
                <a:cs typeface="Arial"/>
                <a:sym typeface="Arial"/>
              </a:rPr>
              <a:t>, or </a:t>
            </a:r>
            <a:r>
              <a:rPr b="1" i="0" lang="en-US" sz="1100" u="none" cap="none" strike="noStrike">
                <a:solidFill>
                  <a:srgbClr val="000000"/>
                </a:solidFill>
                <a:latin typeface="Arial"/>
                <a:ea typeface="Arial"/>
                <a:cs typeface="Arial"/>
                <a:sym typeface="Arial"/>
              </a:rPr>
              <a:t>links to unreliable websites</a:t>
            </a:r>
            <a:r>
              <a:rPr b="0" i="0" lang="en-US" sz="1100" u="none" cap="none" strike="noStrike">
                <a:solidFill>
                  <a:srgbClr val="000000"/>
                </a:solidFill>
                <a:latin typeface="Arial"/>
                <a:ea typeface="Arial"/>
                <a:cs typeface="Arial"/>
                <a:sym typeface="Arial"/>
              </a:rPr>
              <a:t>.</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Avoids fact-checkable claims or misrepresents studies/data.</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6. </a:t>
            </a:r>
            <a:r>
              <a:rPr b="1" i="0" lang="en-US" sz="1100" u="none" cap="none" strike="noStrike">
                <a:solidFill>
                  <a:srgbClr val="000000"/>
                </a:solidFill>
                <a:latin typeface="Arial"/>
                <a:ea typeface="Arial"/>
                <a:cs typeface="Arial"/>
                <a:sym typeface="Arial"/>
              </a:rPr>
              <a:t>Designed to go viral</a:t>
            </a:r>
            <a:endParaRPr b="1"/>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Structured to be </a:t>
            </a:r>
            <a:r>
              <a:rPr b="1" i="0" lang="en-US" sz="1100" u="none" cap="none" strike="noStrike">
                <a:solidFill>
                  <a:srgbClr val="000000"/>
                </a:solidFill>
                <a:latin typeface="Arial"/>
                <a:ea typeface="Arial"/>
                <a:cs typeface="Arial"/>
                <a:sym typeface="Arial"/>
              </a:rPr>
              <a:t>easily shareable</a:t>
            </a:r>
            <a:r>
              <a:rPr b="0" i="0" lang="en-US" sz="1100" u="none" cap="none" strike="noStrike">
                <a:solidFill>
                  <a:srgbClr val="000000"/>
                </a:solidFill>
                <a:latin typeface="Arial"/>
                <a:ea typeface="Arial"/>
                <a:cs typeface="Arial"/>
                <a:sym typeface="Arial"/>
              </a:rPr>
              <a:t>, especially on social media.</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Headlines may be </a:t>
            </a:r>
            <a:r>
              <a:rPr b="1" i="0" lang="en-US" sz="1100" u="none" cap="none" strike="noStrike">
                <a:solidFill>
                  <a:srgbClr val="000000"/>
                </a:solidFill>
                <a:latin typeface="Arial"/>
                <a:ea typeface="Arial"/>
                <a:cs typeface="Arial"/>
                <a:sym typeface="Arial"/>
              </a:rPr>
              <a:t>misleading or exaggerated</a:t>
            </a:r>
            <a:r>
              <a:rPr b="0" i="0" lang="en-US" sz="1100" u="none" cap="none" strike="noStrike">
                <a:solidFill>
                  <a:srgbClr val="000000"/>
                </a:solidFill>
                <a:latin typeface="Arial"/>
                <a:ea typeface="Arial"/>
                <a:cs typeface="Arial"/>
                <a:sym typeface="Arial"/>
              </a:rPr>
              <a:t> to maximize spread.</a:t>
            </a:r>
            <a:endParaRPr/>
          </a:p>
          <a:p>
            <a:pPr indent="0" lvl="0" marL="158750" rtl="0" algn="l">
              <a:lnSpc>
                <a:spcPct val="100000"/>
              </a:lnSpc>
              <a:spcBef>
                <a:spcPts val="0"/>
              </a:spcBef>
              <a:spcAft>
                <a:spcPts val="0"/>
              </a:spcAft>
              <a:buSzPts val="1100"/>
              <a:buNone/>
            </a:pPr>
            <a:r>
              <a:t/>
            </a:r>
            <a:endParaRPr b="0" i="1"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0" i="1" lang="en-US" sz="1100" u="none" cap="none" strike="noStrike">
                <a:solidFill>
                  <a:srgbClr val="000000"/>
                </a:solidFill>
                <a:latin typeface="Arial"/>
                <a:ea typeface="Arial"/>
                <a:cs typeface="Arial"/>
                <a:sym typeface="Arial"/>
              </a:rPr>
              <a:t>Examples:</a:t>
            </a:r>
            <a:endParaRPr b="1" i="1"/>
          </a:p>
          <a:p>
            <a:pPr indent="0" lvl="1" marL="6159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A fabricated article claiming a celebrity endorsed a miracle cure</a:t>
            </a:r>
            <a:endParaRPr b="0" i="0" sz="1100" u="none" cap="none" strike="noStrike">
              <a:solidFill>
                <a:srgbClr val="000000"/>
              </a:solidFill>
              <a:latin typeface="Arial"/>
              <a:ea typeface="Arial"/>
              <a:cs typeface="Arial"/>
              <a:sym typeface="Arial"/>
            </a:endParaRPr>
          </a:p>
          <a:p>
            <a:pPr indent="0" lvl="1" marL="6159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A fake news site publishing a false report that a politician was arrested</a:t>
            </a:r>
            <a:endParaRPr b="0" i="0" sz="1100" u="none" cap="none" strike="noStrike">
              <a:solidFill>
                <a:srgbClr val="000000"/>
              </a:solidFill>
              <a:latin typeface="Arial"/>
              <a:ea typeface="Arial"/>
              <a:cs typeface="Arial"/>
              <a:sym typeface="Arial"/>
            </a:endParaRPr>
          </a:p>
          <a:p>
            <a:pPr indent="0" lvl="1" marL="6159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A viral image with a completely made-up caption that contradicts the visual evidence</a:t>
            </a:r>
            <a:endParaRPr b="0"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0" name="Shape 380"/>
        <p:cNvGrpSpPr/>
        <p:nvPr/>
      </p:nvGrpSpPr>
      <p:grpSpPr>
        <a:xfrm>
          <a:off x="0" y="0"/>
          <a:ext cx="0" cy="0"/>
          <a:chOff x="0" y="0"/>
          <a:chExt cx="0" cy="0"/>
        </a:xfrm>
      </p:grpSpPr>
      <p:sp>
        <p:nvSpPr>
          <p:cNvPr id="381" name="Google Shape;381;p3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82" name="Google Shape;382;p3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Deepfake</a:t>
            </a:r>
            <a:r>
              <a:rPr b="0" i="0" lang="en-US" sz="1100" u="none" cap="none" strike="noStrike">
                <a:solidFill>
                  <a:srgbClr val="000000"/>
                </a:solidFill>
                <a:latin typeface="Arial"/>
                <a:ea typeface="Arial"/>
                <a:cs typeface="Arial"/>
                <a:sym typeface="Arial"/>
              </a:rPr>
              <a:t>: </a:t>
            </a:r>
            <a:endParaRPr b="1" i="0" sz="9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0" i="1" lang="en-US" sz="1100" u="none" cap="none" strike="noStrike">
                <a:solidFill>
                  <a:srgbClr val="000000"/>
                </a:solidFill>
                <a:latin typeface="Arial"/>
                <a:ea typeface="Arial"/>
                <a:cs typeface="Arial"/>
                <a:sym typeface="Arial"/>
              </a:rPr>
              <a:t>Synthetic media (usually video or audio) generated by AI to imitate real people, often convincingly.</a:t>
            </a:r>
            <a:br>
              <a:rPr b="0" i="1" lang="en-US" sz="1100" u="none" cap="none" strike="noStrike">
                <a:solidFill>
                  <a:srgbClr val="000000"/>
                </a:solidFill>
                <a:latin typeface="Arial"/>
                <a:ea typeface="Arial"/>
                <a:cs typeface="Arial"/>
                <a:sym typeface="Arial"/>
              </a:rPr>
            </a:br>
            <a:r>
              <a:rPr b="0" i="1" lang="en-US" sz="1100" u="none" cap="none" strike="noStrike">
                <a:solidFill>
                  <a:srgbClr val="000000"/>
                </a:solidFill>
                <a:latin typeface="Arial"/>
                <a:ea typeface="Arial"/>
                <a:cs typeface="Arial"/>
                <a:sym typeface="Arial"/>
              </a:rPr>
              <a:t>Example: A video showing a politician saying things they never actually said.</a:t>
            </a:r>
            <a:endParaRPr b="0"/>
          </a:p>
          <a:p>
            <a:pPr indent="0" lvl="0" marL="158750" rtl="0" algn="l">
              <a:lnSpc>
                <a:spcPct val="100000"/>
              </a:lnSpc>
              <a:spcBef>
                <a:spcPts val="0"/>
              </a:spcBef>
              <a:spcAft>
                <a:spcPts val="0"/>
              </a:spcAft>
              <a:buSzPts val="1100"/>
              <a:buNone/>
            </a:pPr>
            <a:r>
              <a:t/>
            </a:r>
            <a:endParaRPr b="1"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Characteristics:</a:t>
            </a:r>
            <a:br>
              <a:rPr b="0" lang="en-US"/>
            </a:br>
            <a:r>
              <a:rPr b="0" i="0" lang="en-US" sz="1100" u="none" cap="none" strike="noStrike">
                <a:solidFill>
                  <a:srgbClr val="000000"/>
                </a:solidFill>
                <a:latin typeface="Arial"/>
                <a:ea typeface="Arial"/>
                <a:cs typeface="Arial"/>
                <a:sym typeface="Arial"/>
              </a:rPr>
              <a:t>They are powerful forms of </a:t>
            </a:r>
            <a:r>
              <a:rPr b="1" i="0" lang="en-US" sz="1100" u="none" cap="none" strike="noStrike">
                <a:solidFill>
                  <a:srgbClr val="000000"/>
                </a:solidFill>
                <a:latin typeface="Arial"/>
                <a:ea typeface="Arial"/>
                <a:cs typeface="Arial"/>
                <a:sym typeface="Arial"/>
              </a:rPr>
              <a:t>synthetic disinformation</a:t>
            </a:r>
            <a:r>
              <a:rPr b="0" i="0" lang="en-US" sz="1100" u="none" cap="none" strike="noStrike">
                <a:solidFill>
                  <a:srgbClr val="000000"/>
                </a:solidFill>
                <a:latin typeface="Arial"/>
                <a:ea typeface="Arial"/>
                <a:cs typeface="Arial"/>
                <a:sym typeface="Arial"/>
              </a:rPr>
              <a:t> and can be highly realistic, making them difficult to detect without careful analysis or specialized tools.</a:t>
            </a:r>
            <a:endParaRPr b="0"/>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1. </a:t>
            </a:r>
            <a:r>
              <a:rPr b="1" i="0" lang="en-US" sz="1100" u="none" cap="none" strike="noStrike">
                <a:solidFill>
                  <a:srgbClr val="000000"/>
                </a:solidFill>
                <a:latin typeface="Arial"/>
                <a:ea typeface="Arial"/>
                <a:cs typeface="Arial"/>
                <a:sym typeface="Arial"/>
              </a:rPr>
              <a:t>AI-Generated or AI-manipulated</a:t>
            </a:r>
            <a:endParaRPr b="1"/>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Created using </a:t>
            </a:r>
            <a:r>
              <a:rPr b="1" i="0" lang="en-US" sz="1100" u="none" cap="none" strike="noStrike">
                <a:solidFill>
                  <a:srgbClr val="000000"/>
                </a:solidFill>
                <a:latin typeface="Arial"/>
                <a:ea typeface="Arial"/>
                <a:cs typeface="Arial"/>
                <a:sym typeface="Arial"/>
              </a:rPr>
              <a:t>machine learning techniques</a:t>
            </a:r>
            <a:r>
              <a:rPr b="0" i="0" lang="en-US" sz="1100" u="none" cap="none" strike="noStrike">
                <a:solidFill>
                  <a:srgbClr val="000000"/>
                </a:solidFill>
                <a:latin typeface="Arial"/>
                <a:ea typeface="Arial"/>
                <a:cs typeface="Arial"/>
                <a:sym typeface="Arial"/>
              </a:rPr>
              <a:t>, especially </a:t>
            </a:r>
            <a:r>
              <a:rPr b="1" i="0" lang="en-US" sz="1100" u="none" cap="none" strike="noStrike">
                <a:solidFill>
                  <a:srgbClr val="000000"/>
                </a:solidFill>
                <a:latin typeface="Arial"/>
                <a:ea typeface="Arial"/>
                <a:cs typeface="Arial"/>
                <a:sym typeface="Arial"/>
              </a:rPr>
              <a:t>deep learning</a:t>
            </a:r>
            <a:r>
              <a:rPr b="0" i="0" lang="en-US" sz="1100" u="none" cap="none" strike="noStrike">
                <a:solidFill>
                  <a:srgbClr val="000000"/>
                </a:solidFill>
                <a:latin typeface="Arial"/>
                <a:ea typeface="Arial"/>
                <a:cs typeface="Arial"/>
                <a:sym typeface="Arial"/>
              </a:rPr>
              <a:t> and </a:t>
            </a:r>
            <a:r>
              <a:rPr b="1" i="0" lang="en-US" sz="1100" u="none" cap="none" strike="noStrike">
                <a:solidFill>
                  <a:srgbClr val="000000"/>
                </a:solidFill>
                <a:latin typeface="Arial"/>
                <a:ea typeface="Arial"/>
                <a:cs typeface="Arial"/>
                <a:sym typeface="Arial"/>
              </a:rPr>
              <a:t>generative adversarial networks (GANs)</a:t>
            </a:r>
            <a:r>
              <a:rPr b="0" i="0" lang="en-US" sz="1100" u="none" cap="none" strike="noStrike">
                <a:solidFill>
                  <a:srgbClr val="000000"/>
                </a:solidFill>
                <a:latin typeface="Arial"/>
                <a:ea typeface="Arial"/>
                <a:cs typeface="Arial"/>
                <a:sym typeface="Arial"/>
              </a:rPr>
              <a:t>.</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Often involves mapping one person’s face or voice onto another’s.</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2. </a:t>
            </a:r>
            <a:r>
              <a:rPr b="1" i="0" lang="en-US" sz="1100" u="none" cap="none" strike="noStrike">
                <a:solidFill>
                  <a:srgbClr val="000000"/>
                </a:solidFill>
                <a:latin typeface="Arial"/>
                <a:ea typeface="Arial"/>
                <a:cs typeface="Arial"/>
                <a:sym typeface="Arial"/>
              </a:rPr>
              <a:t>Hyper-realistic appearance</a:t>
            </a:r>
            <a:endParaRPr b="1"/>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Designed to </a:t>
            </a:r>
            <a:r>
              <a:rPr b="1" i="0" lang="en-US" sz="1100" u="none" cap="none" strike="noStrike">
                <a:solidFill>
                  <a:srgbClr val="000000"/>
                </a:solidFill>
                <a:latin typeface="Arial"/>
                <a:ea typeface="Arial"/>
                <a:cs typeface="Arial"/>
                <a:sym typeface="Arial"/>
              </a:rPr>
              <a:t>look and sound convincingly real</a:t>
            </a:r>
            <a:r>
              <a:rPr b="0" i="0" lang="en-US" sz="1100" u="none" cap="none" strike="noStrike">
                <a:solidFill>
                  <a:srgbClr val="000000"/>
                </a:solidFill>
                <a:latin typeface="Arial"/>
                <a:ea typeface="Arial"/>
                <a:cs typeface="Arial"/>
                <a:sym typeface="Arial"/>
              </a:rPr>
              <a:t>, often mimicking facial expressions, lip movements, and voice tone with high precision.</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Hard to spot with the naked eye.</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3. </a:t>
            </a:r>
            <a:r>
              <a:rPr b="1" i="0" lang="en-US" sz="1100" u="none" cap="none" strike="noStrike">
                <a:solidFill>
                  <a:srgbClr val="000000"/>
                </a:solidFill>
                <a:latin typeface="Arial"/>
                <a:ea typeface="Arial"/>
                <a:cs typeface="Arial"/>
                <a:sym typeface="Arial"/>
              </a:rPr>
              <a:t>Deceptive purpose</a:t>
            </a:r>
            <a:endParaRPr b="1"/>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Frequently used for </a:t>
            </a:r>
            <a:r>
              <a:rPr b="1" i="0" lang="en-US" sz="1100" u="none" cap="none" strike="noStrike">
                <a:solidFill>
                  <a:srgbClr val="000000"/>
                </a:solidFill>
                <a:latin typeface="Arial"/>
                <a:ea typeface="Arial"/>
                <a:cs typeface="Arial"/>
                <a:sym typeface="Arial"/>
              </a:rPr>
              <a:t>malicious intent</a:t>
            </a:r>
            <a:r>
              <a:rPr b="0" i="0" lang="en-US" sz="1100" u="none" cap="none" strike="noStrike">
                <a:solidFill>
                  <a:srgbClr val="000000"/>
                </a:solidFill>
                <a:latin typeface="Arial"/>
                <a:ea typeface="Arial"/>
                <a:cs typeface="Arial"/>
                <a:sym typeface="Arial"/>
              </a:rPr>
              <a:t>, including:</a:t>
            </a:r>
            <a:endParaRPr/>
          </a:p>
          <a:p>
            <a:pPr indent="0" lvl="1" marL="6159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Political manipulation</a:t>
            </a:r>
            <a:endParaRPr b="0" i="0" sz="1100" u="none" cap="none" strike="noStrike">
              <a:solidFill>
                <a:srgbClr val="000000"/>
              </a:solidFill>
              <a:latin typeface="Arial"/>
              <a:ea typeface="Arial"/>
              <a:cs typeface="Arial"/>
              <a:sym typeface="Arial"/>
            </a:endParaRPr>
          </a:p>
          <a:p>
            <a:pPr indent="0" lvl="1" marL="6159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Celebrity hoaxes</a:t>
            </a:r>
            <a:endParaRPr b="0" i="0" sz="1100" u="none" cap="none" strike="noStrike">
              <a:solidFill>
                <a:srgbClr val="000000"/>
              </a:solidFill>
              <a:latin typeface="Arial"/>
              <a:ea typeface="Arial"/>
              <a:cs typeface="Arial"/>
              <a:sym typeface="Arial"/>
            </a:endParaRPr>
          </a:p>
          <a:p>
            <a:pPr indent="0" lvl="1" marL="6159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Fraud and scams</a:t>
            </a:r>
            <a:endParaRPr b="0" i="0" sz="1100" u="none" cap="none" strike="noStrike">
              <a:solidFill>
                <a:srgbClr val="000000"/>
              </a:solidFill>
              <a:latin typeface="Arial"/>
              <a:ea typeface="Arial"/>
              <a:cs typeface="Arial"/>
              <a:sym typeface="Arial"/>
            </a:endParaRPr>
          </a:p>
          <a:p>
            <a:pPr indent="0" lvl="1" marL="6159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Revenge or harassment</a:t>
            </a:r>
            <a:endParaRPr b="0"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They can spread </a:t>
            </a:r>
            <a:r>
              <a:rPr b="1" i="0" lang="en-US" sz="1100" u="none" cap="none" strike="noStrike">
                <a:solidFill>
                  <a:srgbClr val="000000"/>
                </a:solidFill>
                <a:latin typeface="Arial"/>
                <a:ea typeface="Arial"/>
                <a:cs typeface="Arial"/>
                <a:sym typeface="Arial"/>
              </a:rPr>
              <a:t>false narratives</a:t>
            </a:r>
            <a:r>
              <a:rPr b="0" i="0" lang="en-US" sz="1100" u="none" cap="none" strike="noStrike">
                <a:solidFill>
                  <a:srgbClr val="000000"/>
                </a:solidFill>
                <a:latin typeface="Arial"/>
                <a:ea typeface="Arial"/>
                <a:cs typeface="Arial"/>
                <a:sym typeface="Arial"/>
              </a:rPr>
              <a:t> that damage reputations or mislead the public.</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4. </a:t>
            </a:r>
            <a:r>
              <a:rPr b="1" i="0" lang="en-US" sz="1100" u="none" cap="none" strike="noStrike">
                <a:solidFill>
                  <a:srgbClr val="000000"/>
                </a:solidFill>
                <a:latin typeface="Arial"/>
                <a:ea typeface="Arial"/>
                <a:cs typeface="Arial"/>
                <a:sym typeface="Arial"/>
              </a:rPr>
              <a:t>Audio and visual manipulation</a:t>
            </a:r>
            <a:endParaRPr b="1"/>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Not limited to videos—can include </a:t>
            </a:r>
            <a:r>
              <a:rPr b="1" i="0" lang="en-US" sz="1100" u="none" cap="none" strike="noStrike">
                <a:solidFill>
                  <a:srgbClr val="000000"/>
                </a:solidFill>
                <a:latin typeface="Arial"/>
                <a:ea typeface="Arial"/>
                <a:cs typeface="Arial"/>
                <a:sym typeface="Arial"/>
              </a:rPr>
              <a:t>fake audio clips</a:t>
            </a:r>
            <a:r>
              <a:rPr b="0" i="0" lang="en-US" sz="1100" u="none" cap="none" strike="noStrike">
                <a:solidFill>
                  <a:srgbClr val="000000"/>
                </a:solidFill>
                <a:latin typeface="Arial"/>
                <a:ea typeface="Arial"/>
                <a:cs typeface="Arial"/>
                <a:sym typeface="Arial"/>
              </a:rPr>
              <a:t> of people saying things they never said.</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Voice cloning software can imitate tone, rhythm, and accent.</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5. </a:t>
            </a:r>
            <a:r>
              <a:rPr b="1" i="0" lang="en-US" sz="1100" u="none" cap="none" strike="noStrike">
                <a:solidFill>
                  <a:srgbClr val="000000"/>
                </a:solidFill>
                <a:latin typeface="Arial"/>
                <a:ea typeface="Arial"/>
                <a:cs typeface="Arial"/>
                <a:sym typeface="Arial"/>
              </a:rPr>
              <a:t>Often shared on social media</a:t>
            </a:r>
            <a:endParaRPr b="1"/>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Deepfakes are typically </a:t>
            </a:r>
            <a:r>
              <a:rPr b="1" i="0" lang="en-US" sz="1100" u="none" cap="none" strike="noStrike">
                <a:solidFill>
                  <a:srgbClr val="000000"/>
                </a:solidFill>
                <a:latin typeface="Arial"/>
                <a:ea typeface="Arial"/>
                <a:cs typeface="Arial"/>
                <a:sym typeface="Arial"/>
              </a:rPr>
              <a:t>shared virally</a:t>
            </a:r>
            <a:r>
              <a:rPr b="0" i="0" lang="en-US" sz="1100" u="none" cap="none" strike="noStrike">
                <a:solidFill>
                  <a:srgbClr val="000000"/>
                </a:solidFill>
                <a:latin typeface="Arial"/>
                <a:ea typeface="Arial"/>
                <a:cs typeface="Arial"/>
                <a:sym typeface="Arial"/>
              </a:rPr>
              <a:t> through social platforms, gaining traction due to their shock or entertainment value.</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Many users may not realize they’re fake.</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6. </a:t>
            </a:r>
            <a:r>
              <a:rPr b="1" i="0" lang="en-US" sz="1100" u="none" cap="none" strike="noStrike">
                <a:solidFill>
                  <a:srgbClr val="000000"/>
                </a:solidFill>
                <a:latin typeface="Arial"/>
                <a:ea typeface="Arial"/>
                <a:cs typeface="Arial"/>
                <a:sym typeface="Arial"/>
              </a:rPr>
              <a:t>Fuel the “Liar’s dividend”</a:t>
            </a:r>
            <a:endParaRPr b="1"/>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Even real videos can be </a:t>
            </a:r>
            <a:r>
              <a:rPr b="1" i="0" lang="en-US" sz="1100" u="none" cap="none" strike="noStrike">
                <a:solidFill>
                  <a:srgbClr val="000000"/>
                </a:solidFill>
                <a:latin typeface="Arial"/>
                <a:ea typeface="Arial"/>
                <a:cs typeface="Arial"/>
                <a:sym typeface="Arial"/>
              </a:rPr>
              <a:t>falsely dismissed as deepfakes</a:t>
            </a:r>
            <a:r>
              <a:rPr b="0" i="0" lang="en-US" sz="1100" u="none" cap="none" strike="noStrike">
                <a:solidFill>
                  <a:srgbClr val="000000"/>
                </a:solidFill>
                <a:latin typeface="Arial"/>
                <a:ea typeface="Arial"/>
                <a:cs typeface="Arial"/>
                <a:sym typeface="Arial"/>
              </a:rPr>
              <a:t>, leading to </a:t>
            </a:r>
            <a:r>
              <a:rPr b="1" i="0" lang="en-US" sz="1100" u="none" cap="none" strike="noStrike">
                <a:solidFill>
                  <a:srgbClr val="000000"/>
                </a:solidFill>
                <a:latin typeface="Arial"/>
                <a:ea typeface="Arial"/>
                <a:cs typeface="Arial"/>
                <a:sym typeface="Arial"/>
              </a:rPr>
              <a:t>public distrust</a:t>
            </a:r>
            <a:r>
              <a:rPr b="0" i="0" lang="en-US" sz="1100" u="none" cap="none" strike="noStrike">
                <a:solidFill>
                  <a:srgbClr val="000000"/>
                </a:solidFill>
                <a:latin typeface="Arial"/>
                <a:ea typeface="Arial"/>
                <a:cs typeface="Arial"/>
                <a:sym typeface="Arial"/>
              </a:rPr>
              <a:t> in authentic evidence.</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This erodes confidence in video/audio as reliable forms of proof.</a:t>
            </a:r>
            <a:endParaRPr/>
          </a:p>
          <a:p>
            <a:pPr indent="0" lvl="0" marL="158750" rtl="0" algn="l">
              <a:lnSpc>
                <a:spcPct val="100000"/>
              </a:lnSpc>
              <a:spcBef>
                <a:spcPts val="0"/>
              </a:spcBef>
              <a:spcAft>
                <a:spcPts val="0"/>
              </a:spcAft>
              <a:buSzPts val="1100"/>
              <a:buNone/>
            </a:pPr>
            <a:r>
              <a:t/>
            </a:r>
            <a:endParaRPr b="0" i="1"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0" i="1" lang="en-US" sz="1100" u="none" cap="none" strike="noStrike">
                <a:solidFill>
                  <a:srgbClr val="000000"/>
                </a:solidFill>
                <a:latin typeface="Arial"/>
                <a:ea typeface="Arial"/>
                <a:cs typeface="Arial"/>
                <a:sym typeface="Arial"/>
              </a:rPr>
              <a:t>Examples:</a:t>
            </a:r>
            <a:endParaRPr b="1" i="1"/>
          </a:p>
          <a:p>
            <a:pPr indent="0" lvl="1" marL="6159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A fake video of a world leader making a provocative statement they never made</a:t>
            </a:r>
            <a:endParaRPr b="0" i="0" sz="1100" u="none" cap="none" strike="noStrike">
              <a:solidFill>
                <a:srgbClr val="000000"/>
              </a:solidFill>
              <a:latin typeface="Arial"/>
              <a:ea typeface="Arial"/>
              <a:cs typeface="Arial"/>
              <a:sym typeface="Arial"/>
            </a:endParaRPr>
          </a:p>
          <a:p>
            <a:pPr indent="0" lvl="1" marL="6159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An altered interview where a celebrity appears to confess to something untrue</a:t>
            </a:r>
            <a:endParaRPr b="0" i="0" sz="1100" u="none" cap="none" strike="noStrike">
              <a:solidFill>
                <a:srgbClr val="000000"/>
              </a:solidFill>
              <a:latin typeface="Arial"/>
              <a:ea typeface="Arial"/>
              <a:cs typeface="Arial"/>
              <a:sym typeface="Arial"/>
            </a:endParaRPr>
          </a:p>
          <a:p>
            <a:pPr indent="0" lvl="1" marL="6159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An AI-generated voice impersonating a CEO to commit financial fraud</a:t>
            </a:r>
            <a:endParaRPr b="0"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6" name="Shape 396"/>
        <p:cNvGrpSpPr/>
        <p:nvPr/>
      </p:nvGrpSpPr>
      <p:grpSpPr>
        <a:xfrm>
          <a:off x="0" y="0"/>
          <a:ext cx="0" cy="0"/>
          <a:chOff x="0" y="0"/>
          <a:chExt cx="0" cy="0"/>
        </a:xfrm>
      </p:grpSpPr>
      <p:sp>
        <p:nvSpPr>
          <p:cNvPr id="397" name="Google Shape;397;p3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98" name="Google Shape;398;p3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Propaganda</a:t>
            </a:r>
            <a:r>
              <a:rPr b="0" i="0" lang="en-US" sz="1100" u="none" cap="none" strike="noStrike">
                <a:solidFill>
                  <a:srgbClr val="000000"/>
                </a:solidFill>
                <a:latin typeface="Arial"/>
                <a:ea typeface="Arial"/>
                <a:cs typeface="Arial"/>
                <a:sym typeface="Arial"/>
              </a:rPr>
              <a:t>: </a:t>
            </a:r>
            <a:endParaRPr b="1"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0" i="1" lang="en-US" sz="1100" u="none" cap="none" strike="noStrike">
                <a:solidFill>
                  <a:srgbClr val="000000"/>
                </a:solidFill>
                <a:latin typeface="Arial"/>
                <a:ea typeface="Arial"/>
                <a:cs typeface="Arial"/>
                <a:sym typeface="Arial"/>
              </a:rPr>
              <a:t>Propaganda is information—often biased, misleading, or emotionally charged—used to influence people’s opinions, beliefs, or actions in favour of a particular cause, political agenda, or ideology.</a:t>
            </a:r>
            <a:br>
              <a:rPr b="0" i="1" lang="en-US" sz="1100" u="none" cap="none" strike="noStrike">
                <a:solidFill>
                  <a:srgbClr val="000000"/>
                </a:solidFill>
                <a:latin typeface="Arial"/>
                <a:ea typeface="Arial"/>
                <a:cs typeface="Arial"/>
                <a:sym typeface="Arial"/>
              </a:rPr>
            </a:br>
            <a:r>
              <a:rPr b="0" i="1" lang="en-US" sz="1100" u="none" cap="none" strike="noStrike">
                <a:solidFill>
                  <a:srgbClr val="000000"/>
                </a:solidFill>
                <a:latin typeface="Arial"/>
                <a:ea typeface="Arial"/>
                <a:cs typeface="Arial"/>
                <a:sym typeface="Arial"/>
              </a:rPr>
              <a:t>Example: A government poster showing only the positive outcomes of a war effort while ignoring civilian casualties is a form of propaganda</a:t>
            </a:r>
            <a:endParaRPr b="0"/>
          </a:p>
          <a:p>
            <a:pPr indent="0" lvl="0" marL="158750" rtl="0" algn="l">
              <a:lnSpc>
                <a:spcPct val="100000"/>
              </a:lnSpc>
              <a:spcBef>
                <a:spcPts val="0"/>
              </a:spcBef>
              <a:spcAft>
                <a:spcPts val="0"/>
              </a:spcAft>
              <a:buSzPts val="1100"/>
              <a:buNone/>
            </a:pPr>
            <a:r>
              <a:t/>
            </a:r>
            <a:endParaRPr b="1" i="1"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1" i="1" lang="en-US" sz="1100" u="none" cap="none" strike="noStrike">
                <a:solidFill>
                  <a:srgbClr val="000000"/>
                </a:solidFill>
                <a:latin typeface="Arial"/>
                <a:ea typeface="Arial"/>
                <a:cs typeface="Arial"/>
                <a:sym typeface="Arial"/>
              </a:rPr>
              <a:t>Characteristics:</a:t>
            </a:r>
            <a:endParaRPr b="0"/>
          </a:p>
          <a:p>
            <a:pPr indent="0" lvl="0" marL="158750" rtl="0" algn="l">
              <a:lnSpc>
                <a:spcPct val="100000"/>
              </a:lnSpc>
              <a:spcBef>
                <a:spcPts val="0"/>
              </a:spcBef>
              <a:spcAft>
                <a:spcPts val="0"/>
              </a:spcAft>
              <a:buSzPts val="1100"/>
              <a:buNone/>
            </a:pPr>
            <a:r>
              <a:rPr b="1" i="1" lang="en-US" sz="1100" u="none" cap="none" strike="noStrike">
                <a:solidFill>
                  <a:srgbClr val="000000"/>
                </a:solidFill>
                <a:latin typeface="Arial"/>
                <a:ea typeface="Arial"/>
                <a:cs typeface="Arial"/>
                <a:sym typeface="Arial"/>
              </a:rPr>
              <a:t>Selective use of facts</a:t>
            </a:r>
            <a:r>
              <a:rPr b="0" i="1" lang="en-US" sz="1100" u="none" cap="none" strike="noStrike">
                <a:solidFill>
                  <a:srgbClr val="000000"/>
                </a:solidFill>
                <a:latin typeface="Arial"/>
                <a:ea typeface="Arial"/>
                <a:cs typeface="Arial"/>
                <a:sym typeface="Arial"/>
              </a:rPr>
              <a:t>: Uses facts, images, or quotes out of context to shape a message.</a:t>
            </a:r>
            <a:endParaRPr/>
          </a:p>
          <a:p>
            <a:pPr indent="0" lvl="0" marL="158750" rtl="0" algn="l">
              <a:lnSpc>
                <a:spcPct val="100000"/>
              </a:lnSpc>
              <a:spcBef>
                <a:spcPts val="0"/>
              </a:spcBef>
              <a:spcAft>
                <a:spcPts val="0"/>
              </a:spcAft>
              <a:buSzPts val="1100"/>
              <a:buNone/>
            </a:pPr>
            <a:r>
              <a:rPr b="1" i="1" lang="en-US" sz="1100" u="none" cap="none" strike="noStrike">
                <a:solidFill>
                  <a:srgbClr val="000000"/>
                </a:solidFill>
                <a:latin typeface="Arial"/>
                <a:ea typeface="Arial"/>
                <a:cs typeface="Arial"/>
                <a:sym typeface="Arial"/>
              </a:rPr>
              <a:t>Emotional appeal</a:t>
            </a:r>
            <a:r>
              <a:rPr b="0" i="1" lang="en-US" sz="1100" u="none" cap="none" strike="noStrike">
                <a:solidFill>
                  <a:srgbClr val="000000"/>
                </a:solidFill>
                <a:latin typeface="Arial"/>
                <a:ea typeface="Arial"/>
                <a:cs typeface="Arial"/>
                <a:sym typeface="Arial"/>
              </a:rPr>
              <a:t>: Aims to trigger strong emotions like fear, pride, anger, or guilt.</a:t>
            </a:r>
            <a:endParaRPr/>
          </a:p>
          <a:p>
            <a:pPr indent="0" lvl="0" marL="158750" rtl="0" algn="l">
              <a:lnSpc>
                <a:spcPct val="100000"/>
              </a:lnSpc>
              <a:spcBef>
                <a:spcPts val="0"/>
              </a:spcBef>
              <a:spcAft>
                <a:spcPts val="0"/>
              </a:spcAft>
              <a:buSzPts val="1100"/>
              <a:buNone/>
            </a:pPr>
            <a:r>
              <a:rPr b="1" i="1" lang="en-US" sz="1100" u="none" cap="none" strike="noStrike">
                <a:solidFill>
                  <a:srgbClr val="000000"/>
                </a:solidFill>
                <a:latin typeface="Arial"/>
                <a:ea typeface="Arial"/>
                <a:cs typeface="Arial"/>
                <a:sym typeface="Arial"/>
              </a:rPr>
              <a:t>One-sided messages</a:t>
            </a:r>
            <a:r>
              <a:rPr b="0" i="1" lang="en-US" sz="1100" u="none" cap="none" strike="noStrike">
                <a:solidFill>
                  <a:srgbClr val="000000"/>
                </a:solidFill>
                <a:latin typeface="Arial"/>
                <a:ea typeface="Arial"/>
                <a:cs typeface="Arial"/>
                <a:sym typeface="Arial"/>
              </a:rPr>
              <a:t>: Focuses only on one perspective and often ignores counterarguments.</a:t>
            </a:r>
            <a:endParaRPr/>
          </a:p>
          <a:p>
            <a:pPr indent="0" lvl="0" marL="158750" rtl="0" algn="l">
              <a:lnSpc>
                <a:spcPct val="100000"/>
              </a:lnSpc>
              <a:spcBef>
                <a:spcPts val="0"/>
              </a:spcBef>
              <a:spcAft>
                <a:spcPts val="0"/>
              </a:spcAft>
              <a:buSzPts val="1100"/>
              <a:buNone/>
            </a:pPr>
            <a:r>
              <a:rPr b="1" i="1" lang="en-US" sz="1100" u="none" cap="none" strike="noStrike">
                <a:solidFill>
                  <a:srgbClr val="000000"/>
                </a:solidFill>
                <a:latin typeface="Arial"/>
                <a:ea typeface="Arial"/>
                <a:cs typeface="Arial"/>
                <a:sym typeface="Arial"/>
              </a:rPr>
              <a:t>Repetition</a:t>
            </a:r>
            <a:r>
              <a:rPr b="0" i="1" lang="en-US" sz="1100" u="none" cap="none" strike="noStrike">
                <a:solidFill>
                  <a:srgbClr val="000000"/>
                </a:solidFill>
                <a:latin typeface="Arial"/>
                <a:ea typeface="Arial"/>
                <a:cs typeface="Arial"/>
                <a:sym typeface="Arial"/>
              </a:rPr>
              <a:t>: Repeats messages or slogans to make them more memorable and persuasive.</a:t>
            </a:r>
            <a:endParaRPr/>
          </a:p>
          <a:p>
            <a:pPr indent="0" lvl="0" marL="158750" rtl="0" algn="l">
              <a:lnSpc>
                <a:spcPct val="100000"/>
              </a:lnSpc>
              <a:spcBef>
                <a:spcPts val="0"/>
              </a:spcBef>
              <a:spcAft>
                <a:spcPts val="0"/>
              </a:spcAft>
              <a:buSzPts val="1100"/>
              <a:buNone/>
            </a:pPr>
            <a:r>
              <a:rPr b="1" i="1" lang="en-US" sz="1100" u="none" cap="none" strike="noStrike">
                <a:solidFill>
                  <a:srgbClr val="000000"/>
                </a:solidFill>
                <a:latin typeface="Arial"/>
                <a:ea typeface="Arial"/>
                <a:cs typeface="Arial"/>
                <a:sym typeface="Arial"/>
              </a:rPr>
              <a:t>Targeted persuasion</a:t>
            </a:r>
            <a:r>
              <a:rPr b="0" i="1" lang="en-US" sz="1100" u="none" cap="none" strike="noStrike">
                <a:solidFill>
                  <a:srgbClr val="000000"/>
                </a:solidFill>
                <a:latin typeface="Arial"/>
                <a:ea typeface="Arial"/>
                <a:cs typeface="Arial"/>
                <a:sym typeface="Arial"/>
              </a:rPr>
              <a:t>: Often directed at specific groups to influence their behaviour or beliefs.</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2" name="Shape 412"/>
        <p:cNvGrpSpPr/>
        <p:nvPr/>
      </p:nvGrpSpPr>
      <p:grpSpPr>
        <a:xfrm>
          <a:off x="0" y="0"/>
          <a:ext cx="0" cy="0"/>
          <a:chOff x="0" y="0"/>
          <a:chExt cx="0" cy="0"/>
        </a:xfrm>
      </p:grpSpPr>
      <p:sp>
        <p:nvSpPr>
          <p:cNvPr id="413" name="Google Shape;413;p3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solidFill>
                <a:schemeClr val="accent3"/>
              </a:solidFill>
            </a:endParaRPr>
          </a:p>
        </p:txBody>
      </p:sp>
      <p:sp>
        <p:nvSpPr>
          <p:cNvPr id="414" name="Google Shape;414;p3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3" name="Shape 103"/>
        <p:cNvGrpSpPr/>
        <p:nvPr/>
      </p:nvGrpSpPr>
      <p:grpSpPr>
        <a:xfrm>
          <a:off x="0" y="0"/>
          <a:ext cx="0" cy="0"/>
          <a:chOff x="0" y="0"/>
          <a:chExt cx="0" cy="0"/>
        </a:xfrm>
      </p:grpSpPr>
      <p:sp>
        <p:nvSpPr>
          <p:cNvPr id="104" name="Google Shape;104;p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b="1" sz="1600">
              <a:solidFill>
                <a:schemeClr val="accent3"/>
              </a:solidFill>
            </a:endParaRPr>
          </a:p>
          <a:p>
            <a:pPr indent="0" lvl="0" marL="0" rtl="0" algn="l">
              <a:lnSpc>
                <a:spcPct val="100000"/>
              </a:lnSpc>
              <a:spcBef>
                <a:spcPts val="0"/>
              </a:spcBef>
              <a:spcAft>
                <a:spcPts val="0"/>
              </a:spcAft>
              <a:buSzPts val="1100"/>
              <a:buNone/>
            </a:pPr>
            <a:r>
              <a:rPr b="1" lang="en-US" sz="2000">
                <a:solidFill>
                  <a:schemeClr val="accent3"/>
                </a:solidFill>
              </a:rPr>
              <a:t>Files to be downloaded:</a:t>
            </a:r>
            <a:endParaRPr b="1" sz="2000">
              <a:solidFill>
                <a:schemeClr val="accent3"/>
              </a:solidFill>
            </a:endParaRPr>
          </a:p>
          <a:p>
            <a:pPr indent="0" lvl="0" marL="0" rtl="0" algn="l">
              <a:lnSpc>
                <a:spcPct val="100000"/>
              </a:lnSpc>
              <a:spcBef>
                <a:spcPts val="0"/>
              </a:spcBef>
              <a:spcAft>
                <a:spcPts val="0"/>
              </a:spcAft>
              <a:buSzPts val="1100"/>
              <a:buNone/>
            </a:pPr>
            <a:r>
              <a:rPr b="1" lang="en-US" sz="2000" u="sng">
                <a:solidFill>
                  <a:schemeClr val="accent3"/>
                </a:solidFill>
                <a:hlinkClick r:id="rId2">
                  <a:extLst>
                    <a:ext uri="{A12FA001-AC4F-418D-AE19-62706E023703}">
                      <ahyp:hlinkClr val="tx"/>
                    </a:ext>
                  </a:extLst>
                </a:hlinkClick>
              </a:rPr>
              <a:t>TRAINERSManual4Teachers.pdf</a:t>
            </a:r>
            <a:r>
              <a:rPr lang="en-US" sz="2000" u="sng">
                <a:solidFill>
                  <a:schemeClr val="accent3"/>
                </a:solidFill>
                <a:hlinkClick r:id="rId3">
                  <a:extLst>
                    <a:ext uri="{A12FA001-AC4F-418D-AE19-62706E023703}">
                      <ahyp:hlinkClr val="tx"/>
                    </a:ext>
                  </a:extLst>
                </a:hlinkClick>
              </a:rPr>
              <a:t> </a:t>
            </a:r>
            <a:r>
              <a:rPr lang="en-US" sz="2000">
                <a:solidFill>
                  <a:schemeClr val="accent3"/>
                </a:solidFill>
              </a:rPr>
              <a:t>- for teacher trainers</a:t>
            </a:r>
            <a:endParaRPr sz="2000">
              <a:solidFill>
                <a:schemeClr val="accent3"/>
              </a:solidFill>
            </a:endParaRPr>
          </a:p>
          <a:p>
            <a:pPr indent="0" lvl="0" marL="0" rtl="0" algn="l">
              <a:lnSpc>
                <a:spcPct val="100000"/>
              </a:lnSpc>
              <a:spcBef>
                <a:spcPts val="0"/>
              </a:spcBef>
              <a:spcAft>
                <a:spcPts val="0"/>
              </a:spcAft>
              <a:buSzPts val="1100"/>
              <a:buNone/>
            </a:pPr>
            <a:r>
              <a:rPr b="1" lang="en-US" sz="2000" u="sng">
                <a:solidFill>
                  <a:schemeClr val="accent3"/>
                </a:solidFill>
                <a:hlinkClick r:id="rId4">
                  <a:extLst>
                    <a:ext uri="{A12FA001-AC4F-418D-AE19-62706E023703}">
                      <ahyp:hlinkClr val="tx"/>
                    </a:ext>
                  </a:extLst>
                </a:hlinkClick>
              </a:rPr>
              <a:t>READINGManual4Teachers.pdf</a:t>
            </a:r>
            <a:r>
              <a:rPr lang="en-US" sz="2000">
                <a:solidFill>
                  <a:schemeClr val="accent3"/>
                </a:solidFill>
              </a:rPr>
              <a:t> - for teacher participants</a:t>
            </a:r>
            <a:endParaRPr sz="2000">
              <a:solidFill>
                <a:schemeClr val="accent3"/>
              </a:solidFill>
            </a:endParaRPr>
          </a:p>
          <a:p>
            <a:pPr indent="0" lvl="0" marL="0" rtl="0" algn="l">
              <a:lnSpc>
                <a:spcPct val="100000"/>
              </a:lnSpc>
              <a:spcBef>
                <a:spcPts val="0"/>
              </a:spcBef>
              <a:spcAft>
                <a:spcPts val="0"/>
              </a:spcAft>
              <a:buSzPts val="1100"/>
              <a:buNone/>
            </a:pPr>
            <a:r>
              <a:t/>
            </a:r>
            <a:endParaRPr sz="1300"/>
          </a:p>
        </p:txBody>
      </p:sp>
      <p:sp>
        <p:nvSpPr>
          <p:cNvPr id="105" name="Google Shape;105;p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0" name="Shape 430"/>
        <p:cNvGrpSpPr/>
        <p:nvPr/>
      </p:nvGrpSpPr>
      <p:grpSpPr>
        <a:xfrm>
          <a:off x="0" y="0"/>
          <a:ext cx="0" cy="0"/>
          <a:chOff x="0" y="0"/>
          <a:chExt cx="0" cy="0"/>
        </a:xfrm>
      </p:grpSpPr>
      <p:sp>
        <p:nvSpPr>
          <p:cNvPr id="431" name="Google Shape;431;p1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32" name="Google Shape;432;p1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98450" lvl="0" marL="457200" rtl="0" algn="l">
              <a:lnSpc>
                <a:spcPct val="100000"/>
              </a:lnSpc>
              <a:spcBef>
                <a:spcPts val="0"/>
              </a:spcBef>
              <a:spcAft>
                <a:spcPts val="0"/>
              </a:spcAft>
              <a:buSzPts val="1100"/>
              <a:buChar char="●"/>
            </a:pPr>
            <a:r>
              <a:rPr b="0" i="0" lang="en-US" sz="1100" u="none" cap="none" strike="noStrike">
                <a:solidFill>
                  <a:srgbClr val="000000"/>
                </a:solidFill>
                <a:latin typeface="Arial"/>
                <a:ea typeface="Arial"/>
                <a:cs typeface="Arial"/>
                <a:sym typeface="Arial"/>
              </a:rPr>
              <a:t>Technology and AI don’t just help stop fake information</a:t>
            </a:r>
            <a:r>
              <a:rPr lang="en-US"/>
              <a:t>-</a:t>
            </a:r>
            <a:r>
              <a:rPr b="0" i="0" lang="en-US" sz="1100" u="none" cap="none" strike="noStrike">
                <a:solidFill>
                  <a:srgbClr val="000000"/>
                </a:solidFill>
                <a:latin typeface="Arial"/>
                <a:ea typeface="Arial"/>
                <a:cs typeface="Arial"/>
                <a:sym typeface="Arial"/>
              </a:rPr>
              <a:t>they also make it easier for disinformation (false or misleading information) to spread quickly and widely. Here’s how:</a:t>
            </a:r>
            <a:endParaRPr b="0"/>
          </a:p>
          <a:p>
            <a:pPr indent="-298450" lvl="0" marL="457200" rtl="0" algn="l">
              <a:lnSpc>
                <a:spcPct val="100000"/>
              </a:lnSpc>
              <a:spcBef>
                <a:spcPts val="0"/>
              </a:spcBef>
              <a:spcAft>
                <a:spcPts val="0"/>
              </a:spcAft>
              <a:buSzPts val="1100"/>
              <a:buChar char="●"/>
            </a:pPr>
            <a:r>
              <a:rPr b="1" i="0" lang="en-US" sz="1100" u="none" cap="none" strike="noStrike">
                <a:solidFill>
                  <a:srgbClr val="000000"/>
                </a:solidFill>
                <a:latin typeface="Arial"/>
                <a:ea typeface="Arial"/>
                <a:cs typeface="Arial"/>
                <a:sym typeface="Arial"/>
              </a:rPr>
              <a:t>Speed and Scale of Dissemination: </a:t>
            </a:r>
            <a:r>
              <a:rPr b="0" i="0" lang="en-US" sz="1100" u="none" cap="none" strike="noStrike">
                <a:solidFill>
                  <a:srgbClr val="000000"/>
                </a:solidFill>
                <a:latin typeface="Arial"/>
                <a:ea typeface="Arial"/>
                <a:cs typeface="Arial"/>
                <a:sym typeface="Arial"/>
              </a:rPr>
              <a:t>Fake news can now spread fast and far online—especially on social media—much faster than in traditional newspapers or TV. It can go viral in minutes with no one checking if it’s true.</a:t>
            </a:r>
            <a:endParaRPr/>
          </a:p>
          <a:p>
            <a:pPr indent="-298450" lvl="0" marL="457200" rtl="0" algn="l">
              <a:lnSpc>
                <a:spcPct val="100000"/>
              </a:lnSpc>
              <a:spcBef>
                <a:spcPts val="0"/>
              </a:spcBef>
              <a:spcAft>
                <a:spcPts val="0"/>
              </a:spcAft>
              <a:buSzPts val="1100"/>
              <a:buChar char="●"/>
            </a:pPr>
            <a:r>
              <a:rPr b="1" i="0" lang="en-US" sz="1100" u="none" cap="none" strike="noStrike">
                <a:solidFill>
                  <a:srgbClr val="000000"/>
                </a:solidFill>
                <a:latin typeface="Arial"/>
                <a:ea typeface="Arial"/>
                <a:cs typeface="Arial"/>
                <a:sym typeface="Arial"/>
              </a:rPr>
              <a:t>Algorithmic Amplification: </a:t>
            </a:r>
            <a:r>
              <a:rPr b="0" i="0" lang="en-US" sz="1100" u="none" cap="none" strike="noStrike">
                <a:solidFill>
                  <a:srgbClr val="000000"/>
                </a:solidFill>
                <a:latin typeface="Arial"/>
                <a:ea typeface="Arial"/>
                <a:cs typeface="Arial"/>
                <a:sym typeface="Arial"/>
              </a:rPr>
              <a:t>Social media sites use algorithms to decide what you see. These algorithms often boost emotional or shocking content, even if it’s false. This can create “echo chambers”—spaces where people mostly see opinions they already agree with, making it harder to spot disinformation.</a:t>
            </a:r>
            <a:endParaRPr/>
          </a:p>
          <a:p>
            <a:pPr indent="-298450" lvl="0" marL="457200" rtl="0" algn="l">
              <a:lnSpc>
                <a:spcPct val="100000"/>
              </a:lnSpc>
              <a:spcBef>
                <a:spcPts val="0"/>
              </a:spcBef>
              <a:spcAft>
                <a:spcPts val="0"/>
              </a:spcAft>
              <a:buSzPts val="1100"/>
              <a:buChar char="●"/>
            </a:pPr>
            <a:r>
              <a:rPr b="1" i="0" lang="en-US" sz="1100" u="none" cap="none" strike="noStrike">
                <a:solidFill>
                  <a:srgbClr val="000000"/>
                </a:solidFill>
                <a:latin typeface="Arial"/>
                <a:ea typeface="Arial"/>
                <a:cs typeface="Arial"/>
                <a:sym typeface="Arial"/>
              </a:rPr>
              <a:t>Hyper-Realism and Synthetic Media (Deepfakes):</a:t>
            </a:r>
            <a:r>
              <a:rPr b="0" i="0" lang="en-US" sz="1100" u="none" cap="none" strike="noStrike">
                <a:solidFill>
                  <a:srgbClr val="000000"/>
                </a:solidFill>
                <a:latin typeface="Arial"/>
                <a:ea typeface="Arial"/>
                <a:cs typeface="Arial"/>
                <a:sym typeface="Arial"/>
              </a:rPr>
              <a:t> AI can now create real-looking fake videos, images, or audio—these are called deepfakes. For example, someone could make a fake video of a person saying something they never said. This makes it hard to tell what’s real and what’s not. Some people even use the idea of deepfakes to claim real videos are fake—this is called the “liar’s dividend.”</a:t>
            </a:r>
            <a:endParaRPr/>
          </a:p>
          <a:p>
            <a:pPr indent="-298450" lvl="0" marL="457200" rtl="0" algn="l">
              <a:lnSpc>
                <a:spcPct val="100000"/>
              </a:lnSpc>
              <a:spcBef>
                <a:spcPts val="0"/>
              </a:spcBef>
              <a:spcAft>
                <a:spcPts val="0"/>
              </a:spcAft>
              <a:buSzPts val="1100"/>
              <a:buChar char="●"/>
            </a:pPr>
            <a:r>
              <a:rPr b="1" i="0" lang="en-US" sz="1100" u="none" cap="none" strike="noStrike">
                <a:solidFill>
                  <a:srgbClr val="000000"/>
                </a:solidFill>
                <a:latin typeface="Arial"/>
                <a:ea typeface="Arial"/>
                <a:cs typeface="Arial"/>
                <a:sym typeface="Arial"/>
              </a:rPr>
              <a:t>Personalisation and Hyper-Targeting:</a:t>
            </a:r>
            <a:r>
              <a:rPr b="0" i="0" lang="en-US" sz="1100" u="none" cap="none" strike="noStrike">
                <a:solidFill>
                  <a:srgbClr val="000000"/>
                </a:solidFill>
                <a:latin typeface="Arial"/>
                <a:ea typeface="Arial"/>
                <a:cs typeface="Arial"/>
                <a:sym typeface="Arial"/>
              </a:rPr>
              <a:t> With all the data people share online, AI can target people with specific messages that match their beliefs or fears. This hyper-targeting makes disinformation feel more convincing and harder to ignore.</a:t>
            </a:r>
            <a:endParaRPr/>
          </a:p>
          <a:p>
            <a:pPr indent="-298450" lvl="0" marL="457200" rtl="0" algn="l">
              <a:lnSpc>
                <a:spcPct val="100000"/>
              </a:lnSpc>
              <a:spcBef>
                <a:spcPts val="0"/>
              </a:spcBef>
              <a:spcAft>
                <a:spcPts val="0"/>
              </a:spcAft>
              <a:buSzPts val="1100"/>
              <a:buChar char="●"/>
            </a:pPr>
            <a:r>
              <a:rPr b="1" i="0" lang="en-US" sz="1100" u="none" cap="none" strike="noStrike">
                <a:solidFill>
                  <a:srgbClr val="000000"/>
                </a:solidFill>
                <a:latin typeface="Arial"/>
                <a:ea typeface="Arial"/>
                <a:cs typeface="Arial"/>
                <a:sym typeface="Arial"/>
              </a:rPr>
              <a:t>Anonymity and Low Cost: </a:t>
            </a:r>
            <a:r>
              <a:rPr b="0" i="0" lang="en-US" sz="1100" u="none" cap="none" strike="noStrike">
                <a:solidFill>
                  <a:srgbClr val="000000"/>
                </a:solidFill>
                <a:latin typeface="Arial"/>
                <a:ea typeface="Arial"/>
                <a:cs typeface="Arial"/>
                <a:sym typeface="Arial"/>
              </a:rPr>
              <a:t>It’s cheap and easy to spread lies anonymously online. Bad actors don’t need much money or effort to start a disinformation campaign, and they can hide their identity easily.</a:t>
            </a:r>
            <a:endParaRPr/>
          </a:p>
          <a:p>
            <a:pPr indent="-298450" lvl="0" marL="457200" rtl="0" algn="l">
              <a:lnSpc>
                <a:spcPct val="100000"/>
              </a:lnSpc>
              <a:spcBef>
                <a:spcPts val="0"/>
              </a:spcBef>
              <a:spcAft>
                <a:spcPts val="0"/>
              </a:spcAft>
              <a:buSzPts val="1100"/>
              <a:buChar char="●"/>
            </a:pPr>
            <a:r>
              <a:rPr b="1" i="0" lang="en-US" sz="1100" u="none" cap="none" strike="noStrike">
                <a:solidFill>
                  <a:srgbClr val="000000"/>
                </a:solidFill>
                <a:latin typeface="Arial"/>
                <a:ea typeface="Arial"/>
                <a:cs typeface="Arial"/>
                <a:sym typeface="Arial"/>
              </a:rPr>
              <a:t>Troll Farms and Computational Propaganda: </a:t>
            </a:r>
            <a:r>
              <a:rPr b="0" i="0" lang="en-US" sz="1100" u="none" cap="none" strike="noStrike">
                <a:solidFill>
                  <a:srgbClr val="000000"/>
                </a:solidFill>
                <a:latin typeface="Arial"/>
                <a:ea typeface="Arial"/>
                <a:cs typeface="Arial"/>
                <a:sym typeface="Arial"/>
              </a:rPr>
              <a:t>Some groups—called troll farms—use fake accounts (sock puppets) and automated bots to post the same messages again and again. This can manipulate public opinion and pretend there’s a big crowd supporting an idea. When these fake campaigns pretend to be real grassroots movements, it’s called astroturfing.</a:t>
            </a:r>
            <a:endParaRPr/>
          </a:p>
          <a:p>
            <a:pPr indent="-298450" lvl="0" marL="457200" rtl="0" algn="l">
              <a:lnSpc>
                <a:spcPct val="100000"/>
              </a:lnSpc>
              <a:spcBef>
                <a:spcPts val="0"/>
              </a:spcBef>
              <a:spcAft>
                <a:spcPts val="0"/>
              </a:spcAft>
              <a:buSzPts val="1100"/>
              <a:buChar char="●"/>
            </a:pPr>
            <a:r>
              <a:rPr b="1" i="0" lang="en-US" sz="1100" u="none" cap="none" strike="noStrike">
                <a:solidFill>
                  <a:srgbClr val="000000"/>
                </a:solidFill>
                <a:latin typeface="Arial"/>
                <a:ea typeface="Arial"/>
                <a:cs typeface="Arial"/>
                <a:sym typeface="Arial"/>
              </a:rPr>
              <a:t>Exploiting Online Advertising Technologies:</a:t>
            </a:r>
            <a:r>
              <a:rPr b="0" i="0" lang="en-US" sz="1100" u="none" cap="none" strike="noStrike">
                <a:solidFill>
                  <a:srgbClr val="000000"/>
                </a:solidFill>
                <a:latin typeface="Arial"/>
                <a:ea typeface="Arial"/>
                <a:cs typeface="Arial"/>
                <a:sym typeface="Arial"/>
              </a:rPr>
              <a:t> Fake news websites can make money through ads. So there’s a financial reason for people to create and share disinformation—the more people click, the more money they make.</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7" name="Shape 447"/>
        <p:cNvGrpSpPr/>
        <p:nvPr/>
      </p:nvGrpSpPr>
      <p:grpSpPr>
        <a:xfrm>
          <a:off x="0" y="0"/>
          <a:ext cx="0" cy="0"/>
          <a:chOff x="0" y="0"/>
          <a:chExt cx="0" cy="0"/>
        </a:xfrm>
      </p:grpSpPr>
      <p:sp>
        <p:nvSpPr>
          <p:cNvPr id="448" name="Google Shape;448;p3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49" name="Google Shape;449;p3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Given the escalating threat, digital technologies and AI are also being developed and deployed to </a:t>
            </a:r>
            <a:r>
              <a:rPr b="1" i="0" lang="en-US" sz="1100" u="none" cap="none" strike="noStrike">
                <a:solidFill>
                  <a:srgbClr val="000000"/>
                </a:solidFill>
                <a:latin typeface="Arial"/>
                <a:ea typeface="Arial"/>
                <a:cs typeface="Arial"/>
                <a:sym typeface="Arial"/>
              </a:rPr>
              <a:t>detect and prevent the spread of disinformation</a:t>
            </a:r>
            <a:r>
              <a:rPr b="0" i="0" lang="en-US" sz="1100" u="none" cap="none" strike="noStrike">
                <a:solidFill>
                  <a:srgbClr val="000000"/>
                </a:solidFill>
                <a:latin typeface="Arial"/>
                <a:ea typeface="Arial"/>
                <a:cs typeface="Arial"/>
                <a:sym typeface="Arial"/>
              </a:rPr>
              <a:t>.</a:t>
            </a:r>
            <a:endParaRPr b="0"/>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Technology and artificial intelligence (AI) are being used to help spot and stop fake news and false information online:</a:t>
            </a:r>
            <a:endParaRPr b="0"/>
          </a:p>
          <a:p>
            <a:pPr indent="-298450" lvl="0" marL="457200" rtl="0" algn="l">
              <a:lnSpc>
                <a:spcPct val="100000"/>
              </a:lnSpc>
              <a:spcBef>
                <a:spcPts val="0"/>
              </a:spcBef>
              <a:spcAft>
                <a:spcPts val="0"/>
              </a:spcAft>
              <a:buSzPts val="1100"/>
              <a:buChar char="●"/>
            </a:pPr>
            <a:r>
              <a:rPr b="1" i="0" lang="en-US" sz="1100" u="none" cap="none" strike="noStrike">
                <a:solidFill>
                  <a:srgbClr val="000000"/>
                </a:solidFill>
                <a:latin typeface="Arial"/>
                <a:ea typeface="Arial"/>
                <a:cs typeface="Arial"/>
                <a:sym typeface="Arial"/>
              </a:rPr>
              <a:t>Smart Programs Read Content:</a:t>
            </a:r>
            <a:r>
              <a:rPr b="0" i="0" lang="en-US" sz="1100" u="none" cap="none" strike="noStrike">
                <a:solidFill>
                  <a:srgbClr val="000000"/>
                </a:solidFill>
                <a:latin typeface="Arial"/>
                <a:ea typeface="Arial"/>
                <a:cs typeface="Arial"/>
                <a:sym typeface="Arial"/>
              </a:rPr>
              <a:t> Computers can now read and understand language. They look for clues in stories that might mean the information is false.</a:t>
            </a:r>
            <a:endParaRPr/>
          </a:p>
          <a:p>
            <a:pPr indent="-298450" lvl="0" marL="457200" rtl="0" algn="l">
              <a:lnSpc>
                <a:spcPct val="100000"/>
              </a:lnSpc>
              <a:spcBef>
                <a:spcPts val="0"/>
              </a:spcBef>
              <a:spcAft>
                <a:spcPts val="0"/>
              </a:spcAft>
              <a:buSzPts val="1100"/>
              <a:buChar char="●"/>
            </a:pPr>
            <a:r>
              <a:rPr b="1" i="0" lang="en-US" sz="1100" u="none" cap="none" strike="noStrike">
                <a:solidFill>
                  <a:srgbClr val="000000"/>
                </a:solidFill>
                <a:latin typeface="Arial"/>
                <a:ea typeface="Arial"/>
                <a:cs typeface="Arial"/>
                <a:sym typeface="Arial"/>
              </a:rPr>
              <a:t>Learning from Examples:</a:t>
            </a:r>
            <a:r>
              <a:rPr b="0" i="0" lang="en-US" sz="1100" u="none" cap="none" strike="noStrike">
                <a:solidFill>
                  <a:srgbClr val="000000"/>
                </a:solidFill>
                <a:latin typeface="Arial"/>
                <a:ea typeface="Arial"/>
                <a:cs typeface="Arial"/>
                <a:sym typeface="Arial"/>
              </a:rPr>
              <a:t> These tools get better by looking at lots of examples of real and fake news. Over time, they learn how to tell the difference.</a:t>
            </a:r>
            <a:endParaRPr/>
          </a:p>
          <a:p>
            <a:pPr indent="-298450" lvl="0" marL="457200" rtl="0" algn="l">
              <a:lnSpc>
                <a:spcPct val="100000"/>
              </a:lnSpc>
              <a:spcBef>
                <a:spcPts val="0"/>
              </a:spcBef>
              <a:spcAft>
                <a:spcPts val="0"/>
              </a:spcAft>
              <a:buSzPts val="1100"/>
              <a:buChar char="●"/>
            </a:pPr>
            <a:r>
              <a:rPr b="1" i="0" lang="en-US" sz="1100" u="none" cap="none" strike="noStrike">
                <a:solidFill>
                  <a:srgbClr val="000000"/>
                </a:solidFill>
                <a:latin typeface="Arial"/>
                <a:ea typeface="Arial"/>
                <a:cs typeface="Arial"/>
                <a:sym typeface="Arial"/>
              </a:rPr>
              <a:t>Instant Warnings:</a:t>
            </a:r>
            <a:r>
              <a:rPr b="0" i="0" lang="en-US" sz="1100" u="none" cap="none" strike="noStrike">
                <a:solidFill>
                  <a:srgbClr val="000000"/>
                </a:solidFill>
                <a:latin typeface="Arial"/>
                <a:ea typeface="Arial"/>
                <a:cs typeface="Arial"/>
                <a:sym typeface="Arial"/>
              </a:rPr>
              <a:t> Some tools work in real time, giving alerts or showing warning labels when something seems suspicious.</a:t>
            </a:r>
            <a:endParaRPr/>
          </a:p>
          <a:p>
            <a:pPr indent="-298450" lvl="0" marL="457200" rtl="0" algn="l">
              <a:lnSpc>
                <a:spcPct val="100000"/>
              </a:lnSpc>
              <a:spcBef>
                <a:spcPts val="0"/>
              </a:spcBef>
              <a:spcAft>
                <a:spcPts val="0"/>
              </a:spcAft>
              <a:buSzPts val="1100"/>
              <a:buChar char="●"/>
            </a:pPr>
            <a:r>
              <a:rPr b="1" i="0" lang="en-US" sz="1100" u="none" cap="none" strike="noStrike">
                <a:solidFill>
                  <a:srgbClr val="000000"/>
                </a:solidFill>
                <a:latin typeface="Arial"/>
                <a:ea typeface="Arial"/>
                <a:cs typeface="Arial"/>
                <a:sym typeface="Arial"/>
              </a:rPr>
              <a:t>Checking Where Content Came From:</a:t>
            </a:r>
            <a:r>
              <a:rPr b="0" i="0" lang="en-US" sz="1100" u="none" cap="none" strike="noStrike">
                <a:solidFill>
                  <a:srgbClr val="000000"/>
                </a:solidFill>
                <a:latin typeface="Arial"/>
                <a:ea typeface="Arial"/>
                <a:cs typeface="Arial"/>
                <a:sym typeface="Arial"/>
              </a:rPr>
              <a:t> Tools can now check the original source of a photo, video, or article. This helps make sure it hasn’t been changed or faked.</a:t>
            </a:r>
            <a:endParaRPr/>
          </a:p>
          <a:p>
            <a:pPr indent="-298450" lvl="0" marL="457200" rtl="0" algn="l">
              <a:lnSpc>
                <a:spcPct val="100000"/>
              </a:lnSpc>
              <a:spcBef>
                <a:spcPts val="0"/>
              </a:spcBef>
              <a:spcAft>
                <a:spcPts val="0"/>
              </a:spcAft>
              <a:buSzPts val="1100"/>
              <a:buChar char="●"/>
            </a:pPr>
            <a:r>
              <a:rPr b="1" i="0" lang="en-US" sz="1100" u="none" cap="none" strike="noStrike">
                <a:solidFill>
                  <a:srgbClr val="000000"/>
                </a:solidFill>
                <a:latin typeface="Arial"/>
                <a:ea typeface="Arial"/>
                <a:cs typeface="Arial"/>
                <a:sym typeface="Arial"/>
              </a:rPr>
              <a:t>Looking at Details:</a:t>
            </a:r>
            <a:r>
              <a:rPr b="0" i="0" lang="en-US" sz="1100" u="none" cap="none" strike="noStrike">
                <a:solidFill>
                  <a:srgbClr val="000000"/>
                </a:solidFill>
                <a:latin typeface="Arial"/>
                <a:ea typeface="Arial"/>
                <a:cs typeface="Arial"/>
                <a:sym typeface="Arial"/>
              </a:rPr>
              <a:t> AI can examine tiny errors in images or videos, or even check behind-the-scenes information (like when or where it was made) to see if something’s off.</a:t>
            </a:r>
            <a:endParaRPr/>
          </a:p>
          <a:p>
            <a:pPr indent="-298450" lvl="0" marL="457200" rtl="0" algn="l">
              <a:lnSpc>
                <a:spcPct val="100000"/>
              </a:lnSpc>
              <a:spcBef>
                <a:spcPts val="0"/>
              </a:spcBef>
              <a:spcAft>
                <a:spcPts val="0"/>
              </a:spcAft>
              <a:buSzPts val="1100"/>
              <a:buChar char="●"/>
            </a:pPr>
            <a:r>
              <a:rPr b="1" i="0" lang="en-US" sz="1100" u="none" cap="none" strike="noStrike">
                <a:solidFill>
                  <a:srgbClr val="000000"/>
                </a:solidFill>
                <a:latin typeface="Arial"/>
                <a:ea typeface="Arial"/>
                <a:cs typeface="Arial"/>
                <a:sym typeface="Arial"/>
              </a:rPr>
              <a:t>Helping Platforms Respond:</a:t>
            </a:r>
            <a:r>
              <a:rPr b="0" i="0" lang="en-US" sz="1100" u="none" cap="none" strike="noStrike">
                <a:solidFill>
                  <a:srgbClr val="000000"/>
                </a:solidFill>
                <a:latin typeface="Arial"/>
                <a:ea typeface="Arial"/>
                <a:cs typeface="Arial"/>
                <a:sym typeface="Arial"/>
              </a:rPr>
              <a:t> Social media sites use these tools to hide false content, remove ads from fake stories, or show fact-check labels.</a:t>
            </a:r>
            <a:endParaRPr/>
          </a:p>
          <a:p>
            <a:pPr indent="-298450" lvl="0" marL="457200" rtl="0" algn="l">
              <a:lnSpc>
                <a:spcPct val="100000"/>
              </a:lnSpc>
              <a:spcBef>
                <a:spcPts val="0"/>
              </a:spcBef>
              <a:spcAft>
                <a:spcPts val="0"/>
              </a:spcAft>
              <a:buSzPts val="1100"/>
              <a:buChar char="●"/>
            </a:pPr>
            <a:r>
              <a:rPr b="1" i="0" lang="en-US" sz="1100" u="none" cap="none" strike="noStrike">
                <a:solidFill>
                  <a:srgbClr val="000000"/>
                </a:solidFill>
                <a:latin typeface="Arial"/>
                <a:ea typeface="Arial"/>
                <a:cs typeface="Arial"/>
                <a:sym typeface="Arial"/>
              </a:rPr>
              <a:t>Tools for Users:</a:t>
            </a:r>
            <a:r>
              <a:rPr b="0" i="0" lang="en-US" sz="1100" u="none" cap="none" strike="noStrike">
                <a:solidFill>
                  <a:srgbClr val="000000"/>
                </a:solidFill>
                <a:latin typeface="Arial"/>
                <a:ea typeface="Arial"/>
                <a:cs typeface="Arial"/>
                <a:sym typeface="Arial"/>
              </a:rPr>
              <a:t> There are simple tools for teachers, students, and parents to help check if something is real—right in your web browser!</a:t>
            </a:r>
            <a:endParaRPr/>
          </a:p>
          <a:p>
            <a:pPr indent="-298450" lvl="0" marL="457200" rtl="0" algn="l">
              <a:lnSpc>
                <a:spcPct val="100000"/>
              </a:lnSpc>
              <a:spcBef>
                <a:spcPts val="0"/>
              </a:spcBef>
              <a:spcAft>
                <a:spcPts val="0"/>
              </a:spcAft>
              <a:buSzPts val="1100"/>
              <a:buChar char="●"/>
            </a:pPr>
            <a:r>
              <a:rPr b="1" i="0" lang="en-US" sz="1100" u="none" cap="none" strike="noStrike">
                <a:solidFill>
                  <a:srgbClr val="000000"/>
                </a:solidFill>
                <a:latin typeface="Arial"/>
                <a:ea typeface="Arial"/>
                <a:cs typeface="Arial"/>
                <a:sym typeface="Arial"/>
              </a:rPr>
              <a:t>Spotting Bots:</a:t>
            </a:r>
            <a:r>
              <a:rPr b="0" i="0" lang="en-US" sz="1100" u="none" cap="none" strike="noStrike">
                <a:solidFill>
                  <a:srgbClr val="000000"/>
                </a:solidFill>
                <a:latin typeface="Arial"/>
                <a:ea typeface="Arial"/>
                <a:cs typeface="Arial"/>
                <a:sym typeface="Arial"/>
              </a:rPr>
              <a:t> AI can find fake accounts that try to spread lies by copying and repeating messages.</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In short, while technology can be used to spread fake stuff, it’s also being used to fight back and keep people informed—especially when combined with good teaching and media skills.</a:t>
            </a:r>
            <a:endParaRPr b="0"/>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4" name="Shape 464"/>
        <p:cNvGrpSpPr/>
        <p:nvPr/>
      </p:nvGrpSpPr>
      <p:grpSpPr>
        <a:xfrm>
          <a:off x="0" y="0"/>
          <a:ext cx="0" cy="0"/>
          <a:chOff x="0" y="0"/>
          <a:chExt cx="0" cy="0"/>
        </a:xfrm>
      </p:grpSpPr>
      <p:sp>
        <p:nvSpPr>
          <p:cNvPr id="465" name="Google Shape;465;p3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66" name="Google Shape;466;p3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98450" lvl="0" marL="457200" rtl="0" algn="l">
              <a:lnSpc>
                <a:spcPct val="100000"/>
              </a:lnSpc>
              <a:spcBef>
                <a:spcPts val="0"/>
              </a:spcBef>
              <a:spcAft>
                <a:spcPts val="0"/>
              </a:spcAft>
              <a:buSzPts val="1100"/>
              <a:buChar char="●"/>
            </a:pPr>
            <a:r>
              <a:rPr b="1" i="0" lang="en-US" sz="1100" u="sng" cap="none" strike="noStrike">
                <a:solidFill>
                  <a:srgbClr val="000000"/>
                </a:solidFill>
                <a:latin typeface="Arial"/>
                <a:ea typeface="Arial"/>
                <a:cs typeface="Arial"/>
                <a:sym typeface="Arial"/>
                <a:hlinkClick r:id="rId2">
                  <a:extLst>
                    <a:ext uri="{A12FA001-AC4F-418D-AE19-62706E023703}">
                      <ahyp:hlinkClr val="tx"/>
                    </a:ext>
                  </a:extLst>
                </a:hlinkClick>
              </a:rPr>
              <a:t>Detecting-AI.com</a:t>
            </a:r>
            <a:r>
              <a:rPr b="0" i="0" lang="en-US" sz="1100" u="none" cap="none" strike="noStrike">
                <a:solidFill>
                  <a:srgbClr val="000000"/>
                </a:solidFill>
                <a:latin typeface="Arial"/>
                <a:ea typeface="Arial"/>
                <a:cs typeface="Arial"/>
                <a:sym typeface="Arial"/>
              </a:rPr>
              <a:t>: A free online tool that uses multiple algorithms to detect whether a piece of writing was generated by AI (e.g., ChatGPT or other models). Version 2 offers improved accuracy, but is still not perfect!</a:t>
            </a:r>
            <a:endParaRPr/>
          </a:p>
          <a:p>
            <a:pPr indent="-298450" lvl="0" marL="457200" rtl="0" algn="l">
              <a:lnSpc>
                <a:spcPct val="100000"/>
              </a:lnSpc>
              <a:spcBef>
                <a:spcPts val="0"/>
              </a:spcBef>
              <a:spcAft>
                <a:spcPts val="0"/>
              </a:spcAft>
              <a:buSzPts val="1100"/>
              <a:buChar char="●"/>
            </a:pPr>
            <a:r>
              <a:rPr b="1" i="0" lang="en-US" sz="1100" u="sng" cap="none" strike="noStrike">
                <a:solidFill>
                  <a:srgbClr val="000000"/>
                </a:solidFill>
                <a:latin typeface="Arial"/>
                <a:ea typeface="Arial"/>
                <a:cs typeface="Arial"/>
                <a:sym typeface="Arial"/>
                <a:hlinkClick r:id="rId3">
                  <a:extLst>
                    <a:ext uri="{A12FA001-AC4F-418D-AE19-62706E023703}">
                      <ahyp:hlinkClr val="tx"/>
                    </a:ext>
                  </a:extLst>
                </a:hlinkClick>
              </a:rPr>
              <a:t>Originality.AI</a:t>
            </a:r>
            <a:r>
              <a:rPr b="0" i="0" lang="en-US" sz="1100" u="none" cap="none" strike="noStrike">
                <a:solidFill>
                  <a:srgbClr val="000000"/>
                </a:solidFill>
                <a:latin typeface="Arial"/>
                <a:ea typeface="Arial"/>
                <a:cs typeface="Arial"/>
                <a:sym typeface="Arial"/>
              </a:rPr>
              <a:t>: A professional-grade AI detector used by educators and content creators. It checks for both </a:t>
            </a:r>
            <a:r>
              <a:rPr b="1" i="0" lang="en-US" sz="1100" u="none" cap="none" strike="noStrike">
                <a:solidFill>
                  <a:srgbClr val="000000"/>
                </a:solidFill>
                <a:latin typeface="Arial"/>
                <a:ea typeface="Arial"/>
                <a:cs typeface="Arial"/>
                <a:sym typeface="Arial"/>
              </a:rPr>
              <a:t>AI-generated content</a:t>
            </a:r>
            <a:r>
              <a:rPr b="0" i="0" lang="en-US" sz="1100" u="none" cap="none" strike="noStrike">
                <a:solidFill>
                  <a:srgbClr val="000000"/>
                </a:solidFill>
                <a:latin typeface="Arial"/>
                <a:ea typeface="Arial"/>
                <a:cs typeface="Arial"/>
                <a:sym typeface="Arial"/>
              </a:rPr>
              <a:t> and </a:t>
            </a:r>
            <a:r>
              <a:rPr b="1" i="0" lang="en-US" sz="1100" u="none" cap="none" strike="noStrike">
                <a:solidFill>
                  <a:srgbClr val="000000"/>
                </a:solidFill>
                <a:latin typeface="Arial"/>
                <a:ea typeface="Arial"/>
                <a:cs typeface="Arial"/>
                <a:sym typeface="Arial"/>
              </a:rPr>
              <a:t>plagiarism</a:t>
            </a:r>
            <a:r>
              <a:rPr b="0" i="0" lang="en-US" sz="1100" u="none" cap="none" strike="noStrike">
                <a:solidFill>
                  <a:srgbClr val="000000"/>
                </a:solidFill>
                <a:latin typeface="Arial"/>
                <a:ea typeface="Arial"/>
                <a:cs typeface="Arial"/>
                <a:sym typeface="Arial"/>
              </a:rPr>
              <a:t>. Paid plans available, often used in academic or publishing.</a:t>
            </a:r>
            <a:endParaRPr/>
          </a:p>
          <a:p>
            <a:pPr indent="-298450" lvl="0" marL="457200" rtl="0" algn="l">
              <a:lnSpc>
                <a:spcPct val="100000"/>
              </a:lnSpc>
              <a:spcBef>
                <a:spcPts val="0"/>
              </a:spcBef>
              <a:spcAft>
                <a:spcPts val="0"/>
              </a:spcAft>
              <a:buSzPts val="1100"/>
              <a:buChar char="●"/>
            </a:pPr>
            <a:r>
              <a:rPr b="0" i="0" lang="en-US" sz="1100" u="sng" cap="none" strike="noStrike">
                <a:solidFill>
                  <a:srgbClr val="000000"/>
                </a:solidFill>
                <a:latin typeface="Arial"/>
                <a:ea typeface="Arial"/>
                <a:cs typeface="Arial"/>
                <a:sym typeface="Arial"/>
                <a:hlinkClick r:id="rId4">
                  <a:extLst>
                    <a:ext uri="{A12FA001-AC4F-418D-AE19-62706E023703}">
                      <ahyp:hlinkClr val="tx"/>
                    </a:ext>
                  </a:extLst>
                </a:hlinkClick>
              </a:rPr>
              <a:t> </a:t>
            </a:r>
            <a:r>
              <a:rPr b="1" i="0" lang="en-US" sz="1100" u="sng" cap="none" strike="noStrike">
                <a:solidFill>
                  <a:srgbClr val="000000"/>
                </a:solidFill>
                <a:latin typeface="Arial"/>
                <a:ea typeface="Arial"/>
                <a:cs typeface="Arial"/>
                <a:sym typeface="Arial"/>
                <a:hlinkClick r:id="rId5">
                  <a:extLst>
                    <a:ext uri="{A12FA001-AC4F-418D-AE19-62706E023703}">
                      <ahyp:hlinkClr val="tx"/>
                    </a:ext>
                  </a:extLst>
                </a:hlinkClick>
              </a:rPr>
              <a:t>Hive AI – Deepfake Detection</a:t>
            </a:r>
            <a:r>
              <a:rPr b="0" i="0" lang="en-US" sz="1100" u="none" cap="none" strike="noStrike">
                <a:solidFill>
                  <a:srgbClr val="000000"/>
                </a:solidFill>
                <a:latin typeface="Arial"/>
                <a:ea typeface="Arial"/>
                <a:cs typeface="Arial"/>
                <a:sym typeface="Arial"/>
              </a:rPr>
              <a:t>: A powerful tool used by media and content platforms to identify </a:t>
            </a:r>
            <a:r>
              <a:rPr b="1" i="0" lang="en-US" sz="1100" u="none" cap="none" strike="noStrike">
                <a:solidFill>
                  <a:srgbClr val="000000"/>
                </a:solidFill>
                <a:latin typeface="Arial"/>
                <a:ea typeface="Arial"/>
                <a:cs typeface="Arial"/>
                <a:sym typeface="Arial"/>
              </a:rPr>
              <a:t>deepfake videos and manipulated media</a:t>
            </a:r>
            <a:r>
              <a:rPr b="0" i="0" lang="en-US" sz="1100" u="none" cap="none" strike="noStrike">
                <a:solidFill>
                  <a:srgbClr val="000000"/>
                </a:solidFill>
                <a:latin typeface="Arial"/>
                <a:ea typeface="Arial"/>
                <a:cs typeface="Arial"/>
                <a:sym typeface="Arial"/>
              </a:rPr>
              <a:t>. Hive AI uses computer vision to flag suspicious content in real time.</a:t>
            </a:r>
            <a:endParaRPr/>
          </a:p>
          <a:p>
            <a:pPr indent="-298450" lvl="0" marL="457200" rtl="0" algn="l">
              <a:lnSpc>
                <a:spcPct val="100000"/>
              </a:lnSpc>
              <a:spcBef>
                <a:spcPts val="0"/>
              </a:spcBef>
              <a:spcAft>
                <a:spcPts val="0"/>
              </a:spcAft>
              <a:buSzPts val="1100"/>
              <a:buChar char="●"/>
            </a:pPr>
            <a:r>
              <a:rPr b="0" i="0" lang="en-US" sz="1100" u="sng" cap="none" strike="noStrike">
                <a:solidFill>
                  <a:srgbClr val="000000"/>
                </a:solidFill>
                <a:latin typeface="Arial"/>
                <a:ea typeface="Arial"/>
                <a:cs typeface="Arial"/>
                <a:sym typeface="Arial"/>
                <a:hlinkClick r:id="rId6">
                  <a:extLst>
                    <a:ext uri="{A12FA001-AC4F-418D-AE19-62706E023703}">
                      <ahyp:hlinkClr val="tx"/>
                    </a:ext>
                  </a:extLst>
                </a:hlinkClick>
              </a:rPr>
              <a:t> </a:t>
            </a:r>
            <a:r>
              <a:rPr b="1" i="0" lang="en-US" sz="1100" u="sng" cap="none" strike="noStrike">
                <a:solidFill>
                  <a:srgbClr val="000000"/>
                </a:solidFill>
                <a:latin typeface="Arial"/>
                <a:ea typeface="Arial"/>
                <a:cs typeface="Arial"/>
                <a:sym typeface="Arial"/>
                <a:hlinkClick r:id="rId7">
                  <a:extLst>
                    <a:ext uri="{A12FA001-AC4F-418D-AE19-62706E023703}">
                      <ahyp:hlinkClr val="tx"/>
                    </a:ext>
                  </a:extLst>
                </a:hlinkClick>
              </a:rPr>
              <a:t>Sensity AI</a:t>
            </a:r>
            <a:r>
              <a:rPr b="0" i="0" lang="en-US" sz="1100" u="none" cap="none" strike="noStrike">
                <a:solidFill>
                  <a:srgbClr val="000000"/>
                </a:solidFill>
                <a:latin typeface="Arial"/>
                <a:ea typeface="Arial"/>
                <a:cs typeface="Arial"/>
                <a:sym typeface="Arial"/>
              </a:rPr>
              <a:t>: Specializes in detecting </a:t>
            </a:r>
            <a:r>
              <a:rPr b="1" i="0" lang="en-US" sz="1100" u="none" cap="none" strike="noStrike">
                <a:solidFill>
                  <a:srgbClr val="000000"/>
                </a:solidFill>
                <a:latin typeface="Arial"/>
                <a:ea typeface="Arial"/>
                <a:cs typeface="Arial"/>
                <a:sym typeface="Arial"/>
              </a:rPr>
              <a:t>synthetic media</a:t>
            </a:r>
            <a:r>
              <a:rPr b="0" i="0" lang="en-US" sz="1100" u="none" cap="none" strike="noStrike">
                <a:solidFill>
                  <a:srgbClr val="000000"/>
                </a:solidFill>
                <a:latin typeface="Arial"/>
                <a:ea typeface="Arial"/>
                <a:cs typeface="Arial"/>
                <a:sym typeface="Arial"/>
              </a:rPr>
              <a:t> (deepfakes) across video, image, and audio formats. Used by governments, journalists, and companies to monitor and prevent media manipulation.</a:t>
            </a:r>
            <a:endParaRPr b="0"/>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1" name="Shape 481"/>
        <p:cNvGrpSpPr/>
        <p:nvPr/>
      </p:nvGrpSpPr>
      <p:grpSpPr>
        <a:xfrm>
          <a:off x="0" y="0"/>
          <a:ext cx="0" cy="0"/>
          <a:chOff x="0" y="0"/>
          <a:chExt cx="0" cy="0"/>
        </a:xfrm>
      </p:grpSpPr>
      <p:sp>
        <p:nvSpPr>
          <p:cNvPr id="482" name="Google Shape;482;p4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1200"/>
              </a:spcBef>
              <a:spcAft>
                <a:spcPts val="0"/>
              </a:spcAft>
              <a:buClr>
                <a:schemeClr val="dk1"/>
              </a:buClr>
              <a:buSzPts val="1100"/>
              <a:buFont typeface="Arial"/>
              <a:buNone/>
            </a:pPr>
            <a:r>
              <a:rPr b="1" lang="en-US" sz="1400">
                <a:solidFill>
                  <a:schemeClr val="dk1"/>
                </a:solidFill>
                <a:latin typeface="Arial"/>
                <a:ea typeface="Arial"/>
                <a:cs typeface="Arial"/>
                <a:sym typeface="Arial"/>
              </a:rPr>
              <a:t>Proposed activity: </a:t>
            </a:r>
            <a:r>
              <a:rPr lang="en-US" sz="1400">
                <a:solidFill>
                  <a:schemeClr val="dk1"/>
                </a:solidFill>
                <a:latin typeface="Arial"/>
                <a:ea typeface="Arial"/>
                <a:cs typeface="Arial"/>
                <a:sym typeface="Arial"/>
              </a:rPr>
              <a:t>Divide class into two parts and let each part explore one proposed activity for 10-15 minutes, then they should reflect on it for the others to understand the main objectives and aims, raising the attention of other participants.</a:t>
            </a:r>
            <a:endParaRPr sz="1400">
              <a:solidFill>
                <a:schemeClr val="dk1"/>
              </a:solidFill>
              <a:latin typeface="Arial"/>
              <a:ea typeface="Arial"/>
              <a:cs typeface="Arial"/>
              <a:sym typeface="Arial"/>
            </a:endParaRPr>
          </a:p>
          <a:p>
            <a:pPr indent="0" lvl="0" marL="0" rtl="0" algn="l">
              <a:lnSpc>
                <a:spcPct val="100000"/>
              </a:lnSpc>
              <a:spcBef>
                <a:spcPts val="1200"/>
              </a:spcBef>
              <a:spcAft>
                <a:spcPts val="0"/>
              </a:spcAft>
              <a:buClr>
                <a:schemeClr val="dk1"/>
              </a:buClr>
              <a:buSzPts val="1100"/>
              <a:buFont typeface="Arial"/>
              <a:buNone/>
            </a:pPr>
            <a:r>
              <a:rPr b="1" lang="en-US" sz="2000">
                <a:solidFill>
                  <a:schemeClr val="accent3"/>
                </a:solidFill>
              </a:rPr>
              <a:t>In case of asynchronous course 5 points can be obtained upon active participation.</a:t>
            </a:r>
            <a:endParaRPr b="1" sz="2000">
              <a:solidFill>
                <a:schemeClr val="accent3"/>
              </a:solidFill>
            </a:endParaRPr>
          </a:p>
          <a:p>
            <a:pPr indent="0" lvl="0" marL="0" rtl="0" algn="l">
              <a:lnSpc>
                <a:spcPct val="100000"/>
              </a:lnSpc>
              <a:spcBef>
                <a:spcPts val="0"/>
              </a:spcBef>
              <a:spcAft>
                <a:spcPts val="0"/>
              </a:spcAft>
              <a:buClr>
                <a:schemeClr val="dk1"/>
              </a:buClr>
              <a:buSzPts val="1100"/>
              <a:buFont typeface="Arial"/>
              <a:buNone/>
            </a:pPr>
            <a:r>
              <a:rPr b="1" lang="en-US" sz="2000">
                <a:solidFill>
                  <a:schemeClr val="accent3"/>
                </a:solidFill>
              </a:rPr>
              <a:t>DISCUSSION: </a:t>
            </a:r>
            <a:r>
              <a:rPr lang="en-US" sz="2000">
                <a:solidFill>
                  <a:schemeClr val="accent3"/>
                </a:solidFill>
              </a:rPr>
              <a:t>Write a half page reflection on one of the chosen activity.</a:t>
            </a:r>
            <a:endParaRPr sz="1800">
              <a:solidFill>
                <a:schemeClr val="accent3"/>
              </a:solidFill>
              <a:latin typeface="Arial"/>
              <a:ea typeface="Arial"/>
              <a:cs typeface="Arial"/>
              <a:sym typeface="Arial"/>
            </a:endParaRPr>
          </a:p>
        </p:txBody>
      </p:sp>
      <p:sp>
        <p:nvSpPr>
          <p:cNvPr id="483" name="Google Shape;483;p4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99" name="Shape 499"/>
        <p:cNvGrpSpPr/>
        <p:nvPr/>
      </p:nvGrpSpPr>
      <p:grpSpPr>
        <a:xfrm>
          <a:off x="0" y="0"/>
          <a:ext cx="0" cy="0"/>
          <a:chOff x="0" y="0"/>
          <a:chExt cx="0" cy="0"/>
        </a:xfrm>
      </p:grpSpPr>
      <p:sp>
        <p:nvSpPr>
          <p:cNvPr id="500" name="Google Shape;500;p4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01" name="Google Shape;501;p4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800"/>
              </a:spcBef>
              <a:spcAft>
                <a:spcPts val="0"/>
              </a:spcAft>
              <a:buClr>
                <a:schemeClr val="dk1"/>
              </a:buClr>
              <a:buSzPts val="1100"/>
              <a:buFont typeface="Arial"/>
              <a:buNone/>
            </a:pPr>
            <a:r>
              <a:rPr lang="en-US" sz="1600">
                <a:solidFill>
                  <a:srgbClr val="0F4761"/>
                </a:solidFill>
                <a:latin typeface="Play"/>
                <a:ea typeface="Play"/>
                <a:cs typeface="Play"/>
                <a:sym typeface="Play"/>
              </a:rPr>
              <a:t>1. Understanding how AI works &amp; the ethics of AI</a:t>
            </a:r>
            <a:endParaRPr b="1"/>
          </a:p>
          <a:p>
            <a:pPr indent="0" lvl="0" marL="158750" rtl="0" algn="l">
              <a:lnSpc>
                <a:spcPct val="100000"/>
              </a:lnSpc>
              <a:spcBef>
                <a:spcPts val="400"/>
              </a:spcBef>
              <a:spcAft>
                <a:spcPts val="0"/>
              </a:spcAft>
              <a:buSzPts val="1100"/>
              <a:buNone/>
            </a:pPr>
            <a:r>
              <a:t/>
            </a:r>
            <a:endParaRPr b="1"/>
          </a:p>
          <a:p>
            <a:pPr indent="0" lvl="0" marL="0" rtl="0" algn="l">
              <a:lnSpc>
                <a:spcPct val="100000"/>
              </a:lnSpc>
              <a:spcBef>
                <a:spcPts val="1200"/>
              </a:spcBef>
              <a:spcAft>
                <a:spcPts val="0"/>
              </a:spcAft>
              <a:buClr>
                <a:schemeClr val="dk1"/>
              </a:buClr>
              <a:buSzPts val="1100"/>
              <a:buFont typeface="Arial"/>
              <a:buNone/>
            </a:pPr>
            <a:r>
              <a:rPr b="1" lang="en-US" sz="1200">
                <a:solidFill>
                  <a:schemeClr val="dk1"/>
                </a:solidFill>
                <a:latin typeface="Arial"/>
                <a:ea typeface="Arial"/>
                <a:cs typeface="Arial"/>
                <a:sym typeface="Arial"/>
              </a:rPr>
              <a:t>Audience:</a:t>
            </a:r>
            <a:r>
              <a:rPr lang="en-US" sz="1200">
                <a:solidFill>
                  <a:schemeClr val="dk1"/>
                </a:solidFill>
                <a:latin typeface="Arial"/>
                <a:ea typeface="Arial"/>
                <a:cs typeface="Arial"/>
                <a:sym typeface="Arial"/>
              </a:rPr>
              <a:t> In-service or pre-service teachers (all subjects)</a:t>
            </a:r>
            <a:endParaRPr sz="1200">
              <a:solidFill>
                <a:schemeClr val="dk1"/>
              </a:solidFill>
              <a:latin typeface="Arial"/>
              <a:ea typeface="Arial"/>
              <a:cs typeface="Arial"/>
              <a:sym typeface="Arial"/>
            </a:endParaRPr>
          </a:p>
          <a:p>
            <a:pPr indent="0" lvl="0" marL="0" rtl="0" algn="l">
              <a:lnSpc>
                <a:spcPct val="100000"/>
              </a:lnSpc>
              <a:spcBef>
                <a:spcPts val="1200"/>
              </a:spcBef>
              <a:spcAft>
                <a:spcPts val="0"/>
              </a:spcAft>
              <a:buClr>
                <a:schemeClr val="dk1"/>
              </a:buClr>
              <a:buSzPts val="1100"/>
              <a:buFont typeface="Arial"/>
              <a:buNone/>
            </a:pPr>
            <a:r>
              <a:rPr b="1" lang="en-US" sz="1200">
                <a:solidFill>
                  <a:schemeClr val="dk1"/>
                </a:solidFill>
                <a:latin typeface="Arial"/>
                <a:ea typeface="Arial"/>
                <a:cs typeface="Arial"/>
                <a:sym typeface="Arial"/>
              </a:rPr>
              <a:t>Format:</a:t>
            </a:r>
            <a:r>
              <a:rPr lang="en-US" sz="1200">
                <a:solidFill>
                  <a:schemeClr val="dk1"/>
                </a:solidFill>
                <a:latin typeface="Arial"/>
                <a:ea typeface="Arial"/>
                <a:cs typeface="Arial"/>
                <a:sym typeface="Arial"/>
              </a:rPr>
              <a:t> Collaborative workshop</a:t>
            </a:r>
            <a:endParaRPr sz="1200">
              <a:solidFill>
                <a:schemeClr val="dk1"/>
              </a:solidFill>
              <a:latin typeface="Arial"/>
              <a:ea typeface="Arial"/>
              <a:cs typeface="Arial"/>
              <a:sym typeface="Arial"/>
            </a:endParaRPr>
          </a:p>
          <a:p>
            <a:pPr indent="0" lvl="0" marL="0" rtl="0" algn="l">
              <a:lnSpc>
                <a:spcPct val="100000"/>
              </a:lnSpc>
              <a:spcBef>
                <a:spcPts val="1200"/>
              </a:spcBef>
              <a:spcAft>
                <a:spcPts val="0"/>
              </a:spcAft>
              <a:buClr>
                <a:schemeClr val="dk1"/>
              </a:buClr>
              <a:buSzPts val="1100"/>
              <a:buFont typeface="Arial"/>
              <a:buNone/>
            </a:pPr>
            <a:r>
              <a:rPr b="1" lang="en-US" sz="1200">
                <a:solidFill>
                  <a:schemeClr val="dk1"/>
                </a:solidFill>
                <a:latin typeface="Arial"/>
                <a:ea typeface="Arial"/>
                <a:cs typeface="Arial"/>
                <a:sym typeface="Arial"/>
              </a:rPr>
              <a:t>Group size:</a:t>
            </a:r>
            <a:r>
              <a:rPr lang="en-US" sz="1200">
                <a:solidFill>
                  <a:schemeClr val="dk1"/>
                </a:solidFill>
                <a:latin typeface="Arial"/>
                <a:ea typeface="Arial"/>
                <a:cs typeface="Arial"/>
                <a:sym typeface="Arial"/>
              </a:rPr>
              <a:t> Small groups of 3–5</a:t>
            </a:r>
            <a:endParaRPr b="1" sz="1300">
              <a:solidFill>
                <a:schemeClr val="dk1"/>
              </a:solidFill>
              <a:latin typeface="Arial"/>
              <a:ea typeface="Arial"/>
              <a:cs typeface="Arial"/>
              <a:sym typeface="Arial"/>
            </a:endParaRPr>
          </a:p>
          <a:p>
            <a:pPr indent="0" lvl="0" marL="0" rtl="0" algn="l">
              <a:lnSpc>
                <a:spcPct val="100000"/>
              </a:lnSpc>
              <a:spcBef>
                <a:spcPts val="1400"/>
              </a:spcBef>
              <a:spcAft>
                <a:spcPts val="0"/>
              </a:spcAft>
              <a:buClr>
                <a:schemeClr val="dk1"/>
              </a:buClr>
              <a:buSzPts val="1100"/>
              <a:buFont typeface="Arial"/>
              <a:buNone/>
            </a:pPr>
            <a:r>
              <a:rPr b="1" lang="en-US" sz="1300">
                <a:solidFill>
                  <a:schemeClr val="dk1"/>
                </a:solidFill>
                <a:latin typeface="Arial"/>
                <a:ea typeface="Arial"/>
                <a:cs typeface="Arial"/>
                <a:sym typeface="Arial"/>
              </a:rPr>
              <a:t>Objectives</a:t>
            </a:r>
            <a:endParaRPr b="1" sz="1300">
              <a:solidFill>
                <a:schemeClr val="dk1"/>
              </a:solidFill>
              <a:latin typeface="Arial"/>
              <a:ea typeface="Arial"/>
              <a:cs typeface="Arial"/>
              <a:sym typeface="Arial"/>
            </a:endParaRPr>
          </a:p>
          <a:p>
            <a:pPr indent="-304800" lvl="0" marL="457200" rtl="0" algn="l">
              <a:lnSpc>
                <a:spcPct val="100000"/>
              </a:lnSpc>
              <a:spcBef>
                <a:spcPts val="1200"/>
              </a:spcBef>
              <a:spcAft>
                <a:spcPts val="0"/>
              </a:spcAft>
              <a:buClr>
                <a:schemeClr val="dk1"/>
              </a:buClr>
              <a:buSzPts val="1200"/>
              <a:buFont typeface="Noto Sans Symbols"/>
              <a:buChar char="●"/>
            </a:pPr>
            <a:r>
              <a:rPr lang="en-US" sz="1200">
                <a:solidFill>
                  <a:schemeClr val="dk1"/>
                </a:solidFill>
                <a:latin typeface="Arial"/>
                <a:ea typeface="Arial"/>
                <a:cs typeface="Arial"/>
                <a:sym typeface="Arial"/>
              </a:rPr>
              <a:t>Teachers experience how AI “learns” and makes decisions.</a:t>
            </a:r>
            <a:endParaRPr sz="1200">
              <a:solidFill>
                <a:schemeClr val="dk1"/>
              </a:solidFill>
              <a:latin typeface="Arial"/>
              <a:ea typeface="Arial"/>
              <a:cs typeface="Arial"/>
              <a:sym typeface="Arial"/>
            </a:endParaRPr>
          </a:p>
          <a:p>
            <a:pPr indent="-304800" lvl="0" marL="457200" rtl="0" algn="l">
              <a:lnSpc>
                <a:spcPct val="100000"/>
              </a:lnSpc>
              <a:spcBef>
                <a:spcPts val="0"/>
              </a:spcBef>
              <a:spcAft>
                <a:spcPts val="0"/>
              </a:spcAft>
              <a:buClr>
                <a:schemeClr val="dk1"/>
              </a:buClr>
              <a:buSzPts val="1200"/>
              <a:buFont typeface="Noto Sans Symbols"/>
              <a:buChar char="●"/>
            </a:pPr>
            <a:r>
              <a:rPr lang="en-US" sz="1200">
                <a:solidFill>
                  <a:schemeClr val="dk1"/>
                </a:solidFill>
                <a:latin typeface="Arial"/>
                <a:ea typeface="Arial"/>
                <a:cs typeface="Arial"/>
                <a:sym typeface="Arial"/>
              </a:rPr>
              <a:t>Teachers understand AI is not autonomous—it reflects human inputs, training data, and limitations.</a:t>
            </a:r>
            <a:endParaRPr sz="1200">
              <a:solidFill>
                <a:schemeClr val="dk1"/>
              </a:solidFill>
              <a:latin typeface="Arial"/>
              <a:ea typeface="Arial"/>
              <a:cs typeface="Arial"/>
              <a:sym typeface="Arial"/>
            </a:endParaRPr>
          </a:p>
          <a:p>
            <a:pPr indent="-304800" lvl="0" marL="457200" rtl="0" algn="l">
              <a:lnSpc>
                <a:spcPct val="100000"/>
              </a:lnSpc>
              <a:spcBef>
                <a:spcPts val="0"/>
              </a:spcBef>
              <a:spcAft>
                <a:spcPts val="0"/>
              </a:spcAft>
              <a:buClr>
                <a:schemeClr val="dk1"/>
              </a:buClr>
              <a:buSzPts val="1200"/>
              <a:buFont typeface="Noto Sans Symbols"/>
              <a:buChar char="●"/>
            </a:pPr>
            <a:r>
              <a:rPr lang="en-US" sz="1200">
                <a:solidFill>
                  <a:schemeClr val="dk1"/>
                </a:solidFill>
                <a:latin typeface="Arial"/>
                <a:ea typeface="Arial"/>
                <a:cs typeface="Arial"/>
                <a:sym typeface="Arial"/>
              </a:rPr>
              <a:t>Teachers explore ethical implications: bias, misinformation, responsibility.</a:t>
            </a:r>
            <a:endParaRPr sz="1200">
              <a:solidFill>
                <a:schemeClr val="dk1"/>
              </a:solidFill>
              <a:latin typeface="Arial"/>
              <a:ea typeface="Arial"/>
              <a:cs typeface="Arial"/>
              <a:sym typeface="Arial"/>
            </a:endParaRPr>
          </a:p>
          <a:p>
            <a:pPr indent="-304800" lvl="0" marL="457200" rtl="0" algn="l">
              <a:lnSpc>
                <a:spcPct val="100000"/>
              </a:lnSpc>
              <a:spcBef>
                <a:spcPts val="0"/>
              </a:spcBef>
              <a:spcAft>
                <a:spcPts val="0"/>
              </a:spcAft>
              <a:buClr>
                <a:schemeClr val="dk1"/>
              </a:buClr>
              <a:buSzPts val="1200"/>
              <a:buFont typeface="Noto Sans Symbols"/>
              <a:buChar char="●"/>
            </a:pPr>
            <a:r>
              <a:rPr lang="en-US" sz="1200">
                <a:solidFill>
                  <a:schemeClr val="dk1"/>
                </a:solidFill>
                <a:latin typeface="Arial"/>
                <a:ea typeface="Arial"/>
                <a:cs typeface="Arial"/>
                <a:sym typeface="Arial"/>
              </a:rPr>
              <a:t>Teachers build strategies for helping students critically assess AI-generated content.</a:t>
            </a:r>
            <a:br>
              <a:rPr lang="en-US" sz="1200">
                <a:solidFill>
                  <a:schemeClr val="dk1"/>
                </a:solidFill>
                <a:latin typeface="Arial"/>
                <a:ea typeface="Arial"/>
                <a:cs typeface="Arial"/>
                <a:sym typeface="Arial"/>
              </a:rPr>
            </a:br>
            <a:endParaRPr sz="1200">
              <a:solidFill>
                <a:schemeClr val="dk1"/>
              </a:solidFill>
              <a:latin typeface="Arial"/>
              <a:ea typeface="Arial"/>
              <a:cs typeface="Arial"/>
              <a:sym typeface="Arial"/>
            </a:endParaRPr>
          </a:p>
          <a:p>
            <a:pPr indent="0" lvl="0" marL="0" rtl="0" algn="l">
              <a:lnSpc>
                <a:spcPct val="100000"/>
              </a:lnSpc>
              <a:spcBef>
                <a:spcPts val="1400"/>
              </a:spcBef>
              <a:spcAft>
                <a:spcPts val="0"/>
              </a:spcAft>
              <a:buClr>
                <a:schemeClr val="dk1"/>
              </a:buClr>
              <a:buSzPts val="1100"/>
              <a:buFont typeface="Arial"/>
              <a:buNone/>
            </a:pPr>
            <a:r>
              <a:rPr b="1" lang="en-US" sz="1300">
                <a:solidFill>
                  <a:schemeClr val="dk1"/>
                </a:solidFill>
                <a:latin typeface="Arial"/>
                <a:ea typeface="Arial"/>
                <a:cs typeface="Arial"/>
                <a:sym typeface="Arial"/>
              </a:rPr>
              <a:t>Materials &amp; tools</a:t>
            </a:r>
            <a:endParaRPr b="1" sz="1300">
              <a:solidFill>
                <a:schemeClr val="dk1"/>
              </a:solidFill>
              <a:latin typeface="Arial"/>
              <a:ea typeface="Arial"/>
              <a:cs typeface="Arial"/>
              <a:sym typeface="Arial"/>
            </a:endParaRPr>
          </a:p>
          <a:p>
            <a:pPr indent="-304800" lvl="0" marL="457200" rtl="0" algn="l">
              <a:lnSpc>
                <a:spcPct val="100000"/>
              </a:lnSpc>
              <a:spcBef>
                <a:spcPts val="1200"/>
              </a:spcBef>
              <a:spcAft>
                <a:spcPts val="0"/>
              </a:spcAft>
              <a:buClr>
                <a:schemeClr val="dk1"/>
              </a:buClr>
              <a:buSzPts val="1200"/>
              <a:buFont typeface="Noto Sans Symbols"/>
              <a:buChar char="●"/>
            </a:pPr>
            <a:r>
              <a:rPr lang="en-US" sz="1200">
                <a:solidFill>
                  <a:schemeClr val="dk1"/>
                </a:solidFill>
                <a:latin typeface="Arial"/>
                <a:ea typeface="Arial"/>
                <a:cs typeface="Arial"/>
                <a:sym typeface="Arial"/>
              </a:rPr>
              <a:t>Internet-enabled devices (1 per group)</a:t>
            </a:r>
            <a:endParaRPr sz="1200">
              <a:solidFill>
                <a:schemeClr val="dk1"/>
              </a:solidFill>
              <a:latin typeface="Arial"/>
              <a:ea typeface="Arial"/>
              <a:cs typeface="Arial"/>
              <a:sym typeface="Arial"/>
            </a:endParaRPr>
          </a:p>
          <a:p>
            <a:pPr indent="-304800" lvl="0" marL="457200" rtl="0" algn="l">
              <a:lnSpc>
                <a:spcPct val="100000"/>
              </a:lnSpc>
              <a:spcBef>
                <a:spcPts val="0"/>
              </a:spcBef>
              <a:spcAft>
                <a:spcPts val="0"/>
              </a:spcAft>
              <a:buClr>
                <a:schemeClr val="dk1"/>
              </a:buClr>
              <a:buSzPts val="1200"/>
              <a:buFont typeface="Noto Sans Symbols"/>
              <a:buChar char="●"/>
            </a:pPr>
            <a:r>
              <a:rPr lang="en-US" sz="1200">
                <a:solidFill>
                  <a:schemeClr val="dk1"/>
                </a:solidFill>
                <a:latin typeface="Arial"/>
                <a:ea typeface="Arial"/>
                <a:cs typeface="Arial"/>
                <a:sym typeface="Arial"/>
              </a:rPr>
              <a:t>Access to:</a:t>
            </a:r>
            <a:endParaRPr sz="1200">
              <a:solidFill>
                <a:schemeClr val="dk1"/>
              </a:solidFill>
              <a:latin typeface="Arial"/>
              <a:ea typeface="Arial"/>
              <a:cs typeface="Arial"/>
              <a:sym typeface="Arial"/>
            </a:endParaRPr>
          </a:p>
          <a:p>
            <a:pPr indent="-304800" lvl="1" marL="914400" rtl="0" algn="l">
              <a:lnSpc>
                <a:spcPct val="100000"/>
              </a:lnSpc>
              <a:spcBef>
                <a:spcPts val="0"/>
              </a:spcBef>
              <a:spcAft>
                <a:spcPts val="0"/>
              </a:spcAft>
              <a:buClr>
                <a:schemeClr val="dk1"/>
              </a:buClr>
              <a:buSzPts val="1200"/>
              <a:buFont typeface="Arial"/>
              <a:buChar char="○"/>
            </a:pPr>
            <a:r>
              <a:rPr lang="en-US" sz="1200" u="sng">
                <a:solidFill>
                  <a:srgbClr val="1155CC"/>
                </a:solidFill>
                <a:latin typeface="Arial"/>
                <a:ea typeface="Arial"/>
                <a:cs typeface="Arial"/>
                <a:sym typeface="Arial"/>
                <a:hlinkClick r:id="rId2">
                  <a:extLst>
                    <a:ext uri="{A12FA001-AC4F-418D-AE19-62706E023703}">
                      <ahyp:hlinkClr val="tx"/>
                    </a:ext>
                  </a:extLst>
                </a:hlinkClick>
              </a:rPr>
              <a:t>This X Does Not Exist</a:t>
            </a:r>
            <a:r>
              <a:rPr lang="en-US" sz="1200">
                <a:solidFill>
                  <a:schemeClr val="dk1"/>
                </a:solidFill>
                <a:latin typeface="Arial"/>
                <a:ea typeface="Arial"/>
                <a:cs typeface="Arial"/>
                <a:sym typeface="Arial"/>
              </a:rPr>
              <a:t> (image generator)</a:t>
            </a:r>
            <a:endParaRPr sz="1200">
              <a:solidFill>
                <a:schemeClr val="dk1"/>
              </a:solidFill>
              <a:latin typeface="Arial"/>
              <a:ea typeface="Arial"/>
              <a:cs typeface="Arial"/>
              <a:sym typeface="Arial"/>
            </a:endParaRPr>
          </a:p>
          <a:p>
            <a:pPr indent="-304800" lvl="1" marL="914400" rtl="0" algn="l">
              <a:lnSpc>
                <a:spcPct val="100000"/>
              </a:lnSpc>
              <a:spcBef>
                <a:spcPts val="0"/>
              </a:spcBef>
              <a:spcAft>
                <a:spcPts val="0"/>
              </a:spcAft>
              <a:buClr>
                <a:schemeClr val="dk1"/>
              </a:buClr>
              <a:buSzPts val="1200"/>
              <a:buFont typeface="Arial"/>
              <a:buChar char="○"/>
            </a:pPr>
            <a:r>
              <a:rPr lang="en-US" sz="1200">
                <a:solidFill>
                  <a:schemeClr val="dk1"/>
                </a:solidFill>
                <a:latin typeface="Arial"/>
                <a:ea typeface="Arial"/>
                <a:cs typeface="Arial"/>
                <a:sym typeface="Arial"/>
              </a:rPr>
              <a:t>Reverse image search (Google), </a:t>
            </a:r>
            <a:r>
              <a:rPr b="1" lang="en-US" sz="1200">
                <a:solidFill>
                  <a:schemeClr val="dk1"/>
                </a:solidFill>
                <a:latin typeface="Arial"/>
                <a:ea typeface="Arial"/>
                <a:cs typeface="Arial"/>
                <a:sym typeface="Arial"/>
              </a:rPr>
              <a:t>Bad news game</a:t>
            </a:r>
            <a:r>
              <a:rPr lang="en-US" sz="1200">
                <a:solidFill>
                  <a:schemeClr val="dk1"/>
                </a:solidFill>
                <a:latin typeface="Arial"/>
                <a:ea typeface="Arial"/>
                <a:cs typeface="Arial"/>
                <a:sym typeface="Arial"/>
              </a:rPr>
              <a:t>: </a:t>
            </a:r>
            <a:r>
              <a:rPr lang="en-US" sz="1200" u="sng">
                <a:solidFill>
                  <a:srgbClr val="1155CC"/>
                </a:solidFill>
                <a:latin typeface="Arial"/>
                <a:ea typeface="Arial"/>
                <a:cs typeface="Arial"/>
                <a:sym typeface="Arial"/>
                <a:hlinkClick r:id="rId3">
                  <a:extLst>
                    <a:ext uri="{A12FA001-AC4F-418D-AE19-62706E023703}">
                      <ahyp:hlinkClr val="tx"/>
                    </a:ext>
                  </a:extLst>
                </a:hlinkClick>
              </a:rPr>
              <a:t>https://www.getbadnews.com  </a:t>
            </a:r>
            <a:endParaRPr sz="1200">
              <a:solidFill>
                <a:schemeClr val="dk1"/>
              </a:solidFill>
              <a:latin typeface="Arial"/>
              <a:ea typeface="Arial"/>
              <a:cs typeface="Arial"/>
              <a:sym typeface="Arial"/>
            </a:endParaRPr>
          </a:p>
          <a:p>
            <a:pPr indent="-304800" lvl="1" marL="914400" rtl="0" algn="l">
              <a:lnSpc>
                <a:spcPct val="100000"/>
              </a:lnSpc>
              <a:spcBef>
                <a:spcPts val="0"/>
              </a:spcBef>
              <a:spcAft>
                <a:spcPts val="0"/>
              </a:spcAft>
              <a:buClr>
                <a:schemeClr val="dk1"/>
              </a:buClr>
              <a:buSzPts val="1200"/>
              <a:buFont typeface="Arial"/>
              <a:buChar char="○"/>
            </a:pPr>
            <a:r>
              <a:rPr lang="en-US" sz="1200" u="sng">
                <a:solidFill>
                  <a:srgbClr val="1155CC"/>
                </a:solidFill>
                <a:latin typeface="Arial"/>
                <a:ea typeface="Arial"/>
                <a:cs typeface="Arial"/>
                <a:sym typeface="Arial"/>
                <a:hlinkClick r:id="rId4">
                  <a:extLst>
                    <a:ext uri="{A12FA001-AC4F-418D-AE19-62706E023703}">
                      <ahyp:hlinkClr val="tx"/>
                    </a:ext>
                  </a:extLst>
                </a:hlinkClick>
              </a:rPr>
              <a:t>ChatGPT</a:t>
            </a:r>
            <a:r>
              <a:rPr lang="en-US" sz="1200">
                <a:solidFill>
                  <a:schemeClr val="dk1"/>
                </a:solidFill>
                <a:latin typeface="Arial"/>
                <a:ea typeface="Arial"/>
                <a:cs typeface="Arial"/>
                <a:sym typeface="Arial"/>
              </a:rPr>
              <a:t> or</a:t>
            </a:r>
            <a:r>
              <a:rPr lang="en-US" sz="1200">
                <a:solidFill>
                  <a:schemeClr val="dk1"/>
                </a:solidFill>
                <a:uFill>
                  <a:noFill/>
                </a:uFill>
                <a:latin typeface="Arial"/>
                <a:ea typeface="Arial"/>
                <a:cs typeface="Arial"/>
                <a:sym typeface="Arial"/>
                <a:hlinkClick r:id="rId5">
                  <a:extLst>
                    <a:ext uri="{A12FA001-AC4F-418D-AE19-62706E023703}">
                      <ahyp:hlinkClr val="tx"/>
                    </a:ext>
                  </a:extLst>
                </a:hlinkClick>
              </a:rPr>
              <a:t> </a:t>
            </a:r>
            <a:r>
              <a:rPr lang="en-US" sz="1200" u="sng">
                <a:solidFill>
                  <a:srgbClr val="1155CC"/>
                </a:solidFill>
                <a:latin typeface="Arial"/>
                <a:ea typeface="Arial"/>
                <a:cs typeface="Arial"/>
                <a:sym typeface="Arial"/>
                <a:hlinkClick r:id="rId6">
                  <a:extLst>
                    <a:ext uri="{A12FA001-AC4F-418D-AE19-62706E023703}">
                      <ahyp:hlinkClr val="tx"/>
                    </a:ext>
                  </a:extLst>
                </a:hlinkClick>
              </a:rPr>
              <a:t>Bing Copilot</a:t>
            </a:r>
            <a:r>
              <a:rPr lang="en-US" sz="1200">
                <a:solidFill>
                  <a:schemeClr val="dk1"/>
                </a:solidFill>
                <a:latin typeface="Arial"/>
                <a:ea typeface="Arial"/>
                <a:cs typeface="Arial"/>
                <a:sym typeface="Arial"/>
              </a:rPr>
              <a:t> (text generator)</a:t>
            </a:r>
            <a:endParaRPr sz="1200">
              <a:solidFill>
                <a:schemeClr val="dk1"/>
              </a:solidFill>
              <a:latin typeface="Arial"/>
              <a:ea typeface="Arial"/>
              <a:cs typeface="Arial"/>
              <a:sym typeface="Arial"/>
            </a:endParaRPr>
          </a:p>
          <a:p>
            <a:pPr indent="-304800" lvl="1" marL="914400" rtl="0" algn="l">
              <a:lnSpc>
                <a:spcPct val="100000"/>
              </a:lnSpc>
              <a:spcBef>
                <a:spcPts val="0"/>
              </a:spcBef>
              <a:spcAft>
                <a:spcPts val="0"/>
              </a:spcAft>
              <a:buClr>
                <a:schemeClr val="dk1"/>
              </a:buClr>
              <a:buSzPts val="1200"/>
              <a:buFont typeface="Arial"/>
              <a:buChar char="○"/>
            </a:pPr>
            <a:r>
              <a:rPr lang="en-US" sz="1200" u="sng">
                <a:solidFill>
                  <a:srgbClr val="1155CC"/>
                </a:solidFill>
                <a:latin typeface="Arial"/>
                <a:ea typeface="Arial"/>
                <a:cs typeface="Arial"/>
                <a:sym typeface="Arial"/>
                <a:hlinkClick r:id="rId7">
                  <a:extLst>
                    <a:ext uri="{A12FA001-AC4F-418D-AE19-62706E023703}">
                      <ahyp:hlinkClr val="tx"/>
                    </a:ext>
                  </a:extLst>
                </a:hlinkClick>
              </a:rPr>
              <a:t>Deepfake Video Examples</a:t>
            </a:r>
            <a:r>
              <a:rPr lang="en-US" sz="1200">
                <a:solidFill>
                  <a:schemeClr val="dk1"/>
                </a:solidFill>
                <a:latin typeface="Arial"/>
                <a:ea typeface="Arial"/>
                <a:cs typeface="Arial"/>
                <a:sym typeface="Arial"/>
              </a:rPr>
              <a:t> (or curated YouTube clips)</a:t>
            </a:r>
            <a:br>
              <a:rPr lang="en-US" sz="1200">
                <a:solidFill>
                  <a:schemeClr val="dk1"/>
                </a:solidFill>
                <a:latin typeface="Arial"/>
                <a:ea typeface="Arial"/>
                <a:cs typeface="Arial"/>
                <a:sym typeface="Arial"/>
              </a:rPr>
            </a:br>
            <a:endParaRPr sz="1200">
              <a:solidFill>
                <a:schemeClr val="dk1"/>
              </a:solidFill>
              <a:latin typeface="Arial"/>
              <a:ea typeface="Arial"/>
              <a:cs typeface="Arial"/>
              <a:sym typeface="Arial"/>
            </a:endParaRPr>
          </a:p>
          <a:p>
            <a:pPr indent="-304800" lvl="0" marL="457200" rtl="0" algn="l">
              <a:lnSpc>
                <a:spcPct val="100000"/>
              </a:lnSpc>
              <a:spcBef>
                <a:spcPts val="0"/>
              </a:spcBef>
              <a:spcAft>
                <a:spcPts val="0"/>
              </a:spcAft>
              <a:buClr>
                <a:schemeClr val="dk1"/>
              </a:buClr>
              <a:buSzPts val="1200"/>
              <a:buFont typeface="Noto Sans Symbols"/>
              <a:buChar char="●"/>
            </a:pPr>
            <a:r>
              <a:rPr lang="en-US" sz="1200">
                <a:solidFill>
                  <a:schemeClr val="dk1"/>
                </a:solidFill>
                <a:latin typeface="Arial"/>
                <a:ea typeface="Arial"/>
                <a:cs typeface="Arial"/>
                <a:sym typeface="Arial"/>
              </a:rPr>
              <a:t>Handouts:</a:t>
            </a:r>
            <a:endParaRPr sz="1200">
              <a:solidFill>
                <a:schemeClr val="dk1"/>
              </a:solidFill>
              <a:latin typeface="Arial"/>
              <a:ea typeface="Arial"/>
              <a:cs typeface="Arial"/>
              <a:sym typeface="Arial"/>
            </a:endParaRPr>
          </a:p>
          <a:p>
            <a:pPr indent="-304800" lvl="1" marL="914400" rtl="0" algn="l">
              <a:lnSpc>
                <a:spcPct val="100000"/>
              </a:lnSpc>
              <a:spcBef>
                <a:spcPts val="0"/>
              </a:spcBef>
              <a:spcAft>
                <a:spcPts val="0"/>
              </a:spcAft>
              <a:buClr>
                <a:schemeClr val="dk1"/>
              </a:buClr>
              <a:buSzPts val="1200"/>
              <a:buFont typeface="Arial"/>
              <a:buChar char="○"/>
            </a:pPr>
            <a:r>
              <a:rPr b="1" lang="en-US" sz="1200" u="sng">
                <a:solidFill>
                  <a:srgbClr val="1155CC"/>
                </a:solidFill>
                <a:latin typeface="Arial"/>
                <a:ea typeface="Arial"/>
                <a:cs typeface="Arial"/>
                <a:sym typeface="Arial"/>
                <a:hlinkClick r:id="rId8">
                  <a:extLst>
                    <a:ext uri="{A12FA001-AC4F-418D-AE19-62706E023703}">
                      <ahyp:hlinkClr val="tx"/>
                    </a:ext>
                  </a:extLst>
                </a:hlinkClick>
              </a:rPr>
              <a:t>II.1.How_AI_Learns_Simulation_Activity.docx</a:t>
            </a:r>
            <a:endParaRPr b="1" sz="1200">
              <a:solidFill>
                <a:schemeClr val="dk1"/>
              </a:solidFill>
              <a:latin typeface="Arial"/>
              <a:ea typeface="Arial"/>
              <a:cs typeface="Arial"/>
              <a:sym typeface="Arial"/>
            </a:endParaRPr>
          </a:p>
          <a:p>
            <a:pPr indent="-304800" lvl="1" marL="914400" rtl="0" algn="l">
              <a:lnSpc>
                <a:spcPct val="100000"/>
              </a:lnSpc>
              <a:spcBef>
                <a:spcPts val="0"/>
              </a:spcBef>
              <a:spcAft>
                <a:spcPts val="0"/>
              </a:spcAft>
              <a:buClr>
                <a:schemeClr val="dk1"/>
              </a:buClr>
              <a:buSzPts val="1200"/>
              <a:buFont typeface="Arial"/>
              <a:buChar char="○"/>
            </a:pPr>
            <a:r>
              <a:rPr b="1" lang="en-US" sz="1200" u="sng">
                <a:solidFill>
                  <a:srgbClr val="1155CC"/>
                </a:solidFill>
                <a:latin typeface="Arial"/>
                <a:ea typeface="Arial"/>
                <a:cs typeface="Arial"/>
                <a:sym typeface="Arial"/>
                <a:hlinkClick r:id="rId9">
                  <a:extLst>
                    <a:ext uri="{A12FA001-AC4F-418D-AE19-62706E023703}">
                      <ahyp:hlinkClr val="tx"/>
                    </a:ext>
                  </a:extLst>
                </a:hlinkClick>
              </a:rPr>
              <a:t>II.1.AI_Ethics_Reflection_Prompts.docx</a:t>
            </a:r>
            <a:endParaRPr/>
          </a:p>
          <a:p>
            <a:pPr indent="-304800" lvl="1" marL="914400" rtl="0" algn="l">
              <a:lnSpc>
                <a:spcPct val="100000"/>
              </a:lnSpc>
              <a:spcBef>
                <a:spcPts val="0"/>
              </a:spcBef>
              <a:spcAft>
                <a:spcPts val="0"/>
              </a:spcAft>
              <a:buClr>
                <a:schemeClr val="dk1"/>
              </a:buClr>
              <a:buSzPts val="1200"/>
              <a:buFont typeface="Arial"/>
              <a:buChar char="○"/>
            </a:pPr>
            <a:r>
              <a:rPr b="1" lang="en-US" sz="1200" u="sng">
                <a:solidFill>
                  <a:srgbClr val="1155CC"/>
                </a:solidFill>
                <a:latin typeface="Arial"/>
                <a:ea typeface="Arial"/>
                <a:cs typeface="Arial"/>
                <a:sym typeface="Arial"/>
                <a:hlinkClick r:id="rId10">
                  <a:extLst>
                    <a:ext uri="{A12FA001-AC4F-418D-AE19-62706E023703}">
                      <ahyp:hlinkClr val="tx"/>
                    </a:ext>
                  </a:extLst>
                </a:hlinkClick>
              </a:rPr>
              <a:t>II.1.AI Ethics Detective Worksheet.docx</a:t>
            </a:r>
            <a:br>
              <a:rPr b="0" i="1" lang="en-US" sz="1100" cap="none" strike="noStrike">
                <a:latin typeface="Arial"/>
                <a:ea typeface="Arial"/>
                <a:cs typeface="Arial"/>
                <a:sym typeface="Arial"/>
              </a:rPr>
            </a:br>
            <a:endParaRPr b="0"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Workshop flow (optional activities):</a:t>
            </a:r>
            <a:endParaRPr b="1"/>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1. Hook &amp; starter discussion</a:t>
            </a:r>
            <a:r>
              <a:rPr b="0" i="0" lang="en-US" sz="1100" u="none" cap="none" strike="noStrike">
                <a:solidFill>
                  <a:srgbClr val="000000"/>
                </a:solidFill>
                <a:latin typeface="Arial"/>
                <a:ea typeface="Arial"/>
                <a:cs typeface="Arial"/>
                <a:sym typeface="Arial"/>
              </a:rPr>
              <a:t> 5 min</a:t>
            </a:r>
            <a:r>
              <a:rPr lang="en-US"/>
              <a:t>			</a:t>
            </a:r>
            <a:r>
              <a:rPr b="0" i="0" lang="en-US" sz="1100" u="none" cap="none" strike="noStrike">
                <a:solidFill>
                  <a:srgbClr val="000000"/>
                </a:solidFill>
                <a:latin typeface="Arial"/>
                <a:ea typeface="Arial"/>
                <a:cs typeface="Arial"/>
                <a:sym typeface="Arial"/>
              </a:rPr>
              <a:t>Show AI-generated face (from </a:t>
            </a:r>
            <a:r>
              <a:rPr b="0" i="1" lang="en-US" sz="1100" u="none" cap="none" strike="noStrike">
                <a:solidFill>
                  <a:srgbClr val="000000"/>
                </a:solidFill>
                <a:latin typeface="Arial"/>
                <a:ea typeface="Arial"/>
                <a:cs typeface="Arial"/>
                <a:sym typeface="Arial"/>
              </a:rPr>
              <a:t>This Person Does Not Exist</a:t>
            </a:r>
            <a:r>
              <a:rPr b="0" i="0" lang="en-US" sz="1100" u="none" cap="none" strike="noStrike">
                <a:solidFill>
                  <a:srgbClr val="000000"/>
                </a:solidFill>
                <a:latin typeface="Arial"/>
                <a:ea typeface="Arial"/>
                <a:cs typeface="Arial"/>
                <a:sym typeface="Arial"/>
              </a:rPr>
              <a:t>) and ask: “Real or fake?” Discuss how convincing it is and why.</a:t>
            </a:r>
            <a:endParaRPr b="0"/>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2. AI learning simulation (Analogy game)</a:t>
            </a:r>
            <a:r>
              <a:rPr b="0" i="0" lang="en-US" sz="1100" u="none" cap="none" strike="noStrike">
                <a:solidFill>
                  <a:srgbClr val="000000"/>
                </a:solidFill>
                <a:latin typeface="Arial"/>
                <a:ea typeface="Arial"/>
                <a:cs typeface="Arial"/>
                <a:sym typeface="Arial"/>
              </a:rPr>
              <a:t> 10 min</a:t>
            </a:r>
            <a:r>
              <a:rPr lang="en-US"/>
              <a:t>	</a:t>
            </a:r>
            <a:r>
              <a:rPr b="0" i="0" lang="en-US" sz="1100" u="none" cap="none" strike="noStrike">
                <a:solidFill>
                  <a:srgbClr val="000000"/>
                </a:solidFill>
                <a:latin typeface="Arial"/>
                <a:ea typeface="Arial"/>
                <a:cs typeface="Arial"/>
                <a:sym typeface="Arial"/>
              </a:rPr>
              <a:t>Use “How AI learns” Simulations Cards”: Each group trains a “classifier” (human) with example cards (e.g., fruit/not fruit). Then, give ambiguous inputs. Discuss: How did training influence decisions?</a:t>
            </a:r>
            <a:endParaRPr b="0"/>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3. Tool exploration rotation</a:t>
            </a:r>
            <a:r>
              <a:rPr b="0" i="0" lang="en-US" sz="1100" u="none" cap="none" strike="noStrike">
                <a:solidFill>
                  <a:srgbClr val="000000"/>
                </a:solidFill>
                <a:latin typeface="Arial"/>
                <a:ea typeface="Arial"/>
                <a:cs typeface="Arial"/>
                <a:sym typeface="Arial"/>
              </a:rPr>
              <a:t> 10 min</a:t>
            </a:r>
            <a:r>
              <a:rPr lang="en-US"/>
              <a:t>			I</a:t>
            </a:r>
            <a:r>
              <a:rPr b="0" i="0" lang="en-US" sz="1100" u="none" cap="none" strike="noStrike">
                <a:solidFill>
                  <a:srgbClr val="000000"/>
                </a:solidFill>
                <a:latin typeface="Arial"/>
                <a:ea typeface="Arial"/>
                <a:cs typeface="Arial"/>
                <a:sym typeface="Arial"/>
              </a:rPr>
              <a:t>n groups, teachers try: (a) text generation (ChatGPT), (b) image generation, (c) deepfake example. Use a worksheet to assess credibility, signs of fakeness, and potential misuse.</a:t>
            </a:r>
            <a:endParaRPr b="0"/>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4. Ethics gallery walk</a:t>
            </a:r>
            <a:r>
              <a:rPr b="0" i="0" lang="en-US" sz="1100" u="none" cap="none" strike="noStrike">
                <a:solidFill>
                  <a:srgbClr val="000000"/>
                </a:solidFill>
                <a:latin typeface="Arial"/>
                <a:ea typeface="Arial"/>
                <a:cs typeface="Arial"/>
                <a:sym typeface="Arial"/>
              </a:rPr>
              <a:t> 10 min</a:t>
            </a:r>
            <a:r>
              <a:rPr lang="en-US"/>
              <a:t>				</a:t>
            </a:r>
            <a:r>
              <a:rPr b="0" i="0" lang="en-US" sz="1100" u="none" cap="none" strike="noStrike">
                <a:solidFill>
                  <a:srgbClr val="000000"/>
                </a:solidFill>
                <a:latin typeface="Arial"/>
                <a:ea typeface="Arial"/>
                <a:cs typeface="Arial"/>
                <a:sym typeface="Arial"/>
              </a:rPr>
              <a:t>Display ethical dilemma prompts (e.g., “AI-generated essays,” “Deepfake politician,” “Biased hiring tools”). Groups walk, read, and discuss each. Leave sticky-note questions/responses.</a:t>
            </a:r>
            <a:endParaRPr b="0"/>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5. Whole-group discussion &amp; debrief</a:t>
            </a:r>
            <a:r>
              <a:rPr b="0" i="0" lang="en-US" sz="1100" u="none" cap="none" strike="noStrike">
                <a:solidFill>
                  <a:srgbClr val="000000"/>
                </a:solidFill>
                <a:latin typeface="Arial"/>
                <a:ea typeface="Arial"/>
                <a:cs typeface="Arial"/>
                <a:sym typeface="Arial"/>
              </a:rPr>
              <a:t> 10 min</a:t>
            </a:r>
            <a:r>
              <a:rPr lang="en-US"/>
              <a:t>		</a:t>
            </a:r>
            <a:r>
              <a:rPr b="0" i="0" lang="en-US" sz="1100" u="none" cap="none" strike="noStrike">
                <a:solidFill>
                  <a:srgbClr val="000000"/>
                </a:solidFill>
                <a:latin typeface="Arial"/>
                <a:ea typeface="Arial"/>
                <a:cs typeface="Arial"/>
                <a:sym typeface="Arial"/>
              </a:rPr>
              <a:t>Discuss: “What surprised you?” “What should students know about these tools?” “Where is the human responsibility?”</a:t>
            </a:r>
            <a:endParaRPr b="0"/>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6. Exit reflection</a:t>
            </a:r>
            <a:r>
              <a:rPr b="0" i="0" lang="en-US" sz="1100" u="none" cap="none" strike="noStrike">
                <a:solidFill>
                  <a:srgbClr val="000000"/>
                </a:solidFill>
                <a:latin typeface="Arial"/>
                <a:ea typeface="Arial"/>
                <a:cs typeface="Arial"/>
                <a:sym typeface="Arial"/>
              </a:rPr>
              <a:t> 5 min</a:t>
            </a:r>
            <a:r>
              <a:rPr lang="en-US"/>
              <a:t>					</a:t>
            </a:r>
            <a:r>
              <a:rPr b="0" i="0" lang="en-US" sz="1100" u="none" cap="none" strike="noStrike">
                <a:solidFill>
                  <a:srgbClr val="000000"/>
                </a:solidFill>
                <a:latin typeface="Arial"/>
                <a:ea typeface="Arial"/>
                <a:cs typeface="Arial"/>
                <a:sym typeface="Arial"/>
              </a:rPr>
              <a:t>Each teacher writes one action to try in their teaching, and one concern they’ll continue thinking about. Option to share aloud.</a:t>
            </a:r>
            <a:endParaRPr b="0"/>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Discussion prompts</a:t>
            </a:r>
            <a:endParaRPr b="1"/>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“Can AI be creative—or just remix what it’s seen?”</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“Who decides what AI learns from?”</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“How do you know if a student used AI—and does it matter?”</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“If an AI makes a harmful decision, who is accountable?”</a:t>
            </a:r>
            <a:br>
              <a:rPr b="0" i="0" lang="en-US" sz="1100" u="none" cap="none" strike="noStrike">
                <a:solidFill>
                  <a:srgbClr val="000000"/>
                </a:solidFill>
                <a:latin typeface="Arial"/>
                <a:ea typeface="Arial"/>
                <a:cs typeface="Arial"/>
                <a:sym typeface="Arial"/>
              </a:rPr>
            </a:br>
            <a:endParaRPr b="0"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Assessment rubric (self &amp; peer reflection)</a:t>
            </a:r>
            <a:endParaRPr b="1"/>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Criterion: 1 – Emerging</a:t>
            </a:r>
            <a:r>
              <a:rPr b="0" i="0" lang="en-US" sz="1100" u="none" cap="none" strike="noStrike">
                <a:solidFill>
                  <a:srgbClr val="000000"/>
                </a:solidFill>
                <a:latin typeface="Arial"/>
                <a:ea typeface="Arial"/>
                <a:cs typeface="Arial"/>
                <a:sym typeface="Arial"/>
              </a:rPr>
              <a:t> </a:t>
            </a:r>
            <a:r>
              <a:rPr b="1" i="0" lang="en-US" sz="1100" u="none" cap="none" strike="noStrike">
                <a:solidFill>
                  <a:srgbClr val="000000"/>
                </a:solidFill>
                <a:latin typeface="Arial"/>
                <a:ea typeface="Arial"/>
                <a:cs typeface="Arial"/>
                <a:sym typeface="Arial"/>
              </a:rPr>
              <a:t>3 – Developing</a:t>
            </a:r>
            <a:r>
              <a:rPr b="0" i="0" lang="en-US" sz="1100" u="none" cap="none" strike="noStrike">
                <a:solidFill>
                  <a:srgbClr val="000000"/>
                </a:solidFill>
                <a:latin typeface="Arial"/>
                <a:ea typeface="Arial"/>
                <a:cs typeface="Arial"/>
                <a:sym typeface="Arial"/>
              </a:rPr>
              <a:t> </a:t>
            </a:r>
            <a:r>
              <a:rPr b="1" i="0" lang="en-US" sz="1100" u="none" cap="none" strike="noStrike">
                <a:solidFill>
                  <a:srgbClr val="000000"/>
                </a:solidFill>
                <a:latin typeface="Arial"/>
                <a:ea typeface="Arial"/>
                <a:cs typeface="Arial"/>
                <a:sym typeface="Arial"/>
              </a:rPr>
              <a:t>5 – Proficient</a:t>
            </a:r>
            <a:endParaRPr b="0"/>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Understanding of AI:</a:t>
            </a:r>
            <a:r>
              <a:rPr b="0" i="0" lang="en-US" sz="1100" u="none" cap="none" strike="noStrike">
                <a:solidFill>
                  <a:srgbClr val="000000"/>
                </a:solidFill>
                <a:latin typeface="Arial"/>
                <a:ea typeface="Arial"/>
                <a:cs typeface="Arial"/>
                <a:sym typeface="Arial"/>
              </a:rPr>
              <a:t> (1)Vague or confused (3)Basic grasp of pattern recognition and training (5)Clearly explains model logic, limitations</a:t>
            </a:r>
            <a:endParaRPr b="0"/>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Ethical awareness: </a:t>
            </a:r>
            <a:r>
              <a:rPr b="0" i="0" lang="en-US" sz="1100" u="none" cap="none" strike="noStrike">
                <a:solidFill>
                  <a:srgbClr val="000000"/>
                </a:solidFill>
                <a:latin typeface="Arial"/>
                <a:ea typeface="Arial"/>
                <a:cs typeface="Arial"/>
                <a:sym typeface="Arial"/>
              </a:rPr>
              <a:t>(1)Limited or naïve view (3)Recognizes some ethical issues (5)Insightfully explains bias, misuse, accountability</a:t>
            </a:r>
            <a:endParaRPr b="0"/>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Collaboration: </a:t>
            </a:r>
            <a:r>
              <a:rPr b="0" i="0" lang="en-US" sz="1100" u="none" cap="none" strike="noStrike">
                <a:solidFill>
                  <a:srgbClr val="000000"/>
                </a:solidFill>
                <a:latin typeface="Arial"/>
                <a:ea typeface="Arial"/>
                <a:cs typeface="Arial"/>
                <a:sym typeface="Arial"/>
              </a:rPr>
              <a:t>(1)Passive or disengaged (3)Participates with some input (5)Shares ideas, listens, leads inquiry</a:t>
            </a:r>
            <a:endParaRPr b="0"/>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Application to teaching: </a:t>
            </a:r>
            <a:r>
              <a:rPr b="0" i="0" lang="en-US" sz="1100" u="none" cap="none" strike="noStrike">
                <a:solidFill>
                  <a:srgbClr val="000000"/>
                </a:solidFill>
                <a:latin typeface="Arial"/>
                <a:ea typeface="Arial"/>
                <a:cs typeface="Arial"/>
                <a:sym typeface="Arial"/>
              </a:rPr>
              <a:t>(1)No classroom ideas shared (3)Basic integration idea (5)Specific strategy for guiding students</a:t>
            </a:r>
            <a:endParaRPr b="0"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t/>
            </a:r>
            <a:endParaRPr b="0"/>
          </a:p>
          <a:p>
            <a:pPr indent="0" lvl="0" marL="0" rtl="0" algn="l">
              <a:lnSpc>
                <a:spcPct val="100000"/>
              </a:lnSpc>
              <a:spcBef>
                <a:spcPts val="1400"/>
              </a:spcBef>
              <a:spcAft>
                <a:spcPts val="0"/>
              </a:spcAft>
              <a:buSzPts val="1100"/>
              <a:buNone/>
            </a:pPr>
            <a:r>
              <a:rPr b="1" lang="en-US" sz="1300">
                <a:solidFill>
                  <a:schemeClr val="dk1"/>
                </a:solidFill>
                <a:latin typeface="Arial"/>
                <a:ea typeface="Arial"/>
                <a:cs typeface="Arial"/>
                <a:sym typeface="Arial"/>
              </a:rPr>
              <a:t>Extension options</a:t>
            </a:r>
            <a:endParaRPr b="1" sz="1300">
              <a:solidFill>
                <a:schemeClr val="dk1"/>
              </a:solidFill>
              <a:latin typeface="Arial"/>
              <a:ea typeface="Arial"/>
              <a:cs typeface="Arial"/>
              <a:sym typeface="Arial"/>
            </a:endParaRPr>
          </a:p>
          <a:p>
            <a:pPr indent="-292100" lvl="0" marL="457200" rtl="0" algn="l">
              <a:lnSpc>
                <a:spcPct val="100000"/>
              </a:lnSpc>
              <a:spcBef>
                <a:spcPts val="1200"/>
              </a:spcBef>
              <a:spcAft>
                <a:spcPts val="0"/>
              </a:spcAft>
              <a:buClr>
                <a:schemeClr val="dk1"/>
              </a:buClr>
              <a:buSzPts val="1000"/>
              <a:buFont typeface="Noto Sans Symbols"/>
              <a:buChar char="●"/>
            </a:pPr>
            <a:r>
              <a:rPr lang="en-US" sz="1200">
                <a:solidFill>
                  <a:schemeClr val="dk1"/>
                </a:solidFill>
                <a:latin typeface="Arial"/>
                <a:ea typeface="Arial"/>
                <a:cs typeface="Arial"/>
                <a:sym typeface="Arial"/>
              </a:rPr>
              <a:t>How AI works: </a:t>
            </a:r>
            <a:r>
              <a:rPr lang="en-US" sz="1200" u="sng">
                <a:solidFill>
                  <a:srgbClr val="1155CC"/>
                </a:solidFill>
                <a:latin typeface="Arial"/>
                <a:ea typeface="Arial"/>
                <a:cs typeface="Arial"/>
                <a:sym typeface="Arial"/>
                <a:hlinkClick r:id="rId11">
                  <a:extLst>
                    <a:ext uri="{A12FA001-AC4F-418D-AE19-62706E023703}">
                      <ahyp:hlinkClr val="tx"/>
                    </a:ext>
                  </a:extLst>
                </a:hlinkClick>
              </a:rPr>
              <a:t>https://www.youtube.com/watch?v=xj3yYLinIf0</a:t>
            </a:r>
            <a:r>
              <a:rPr lang="en-US" sz="1200">
                <a:solidFill>
                  <a:schemeClr val="dk1"/>
                </a:solidFill>
                <a:latin typeface="Arial"/>
                <a:ea typeface="Arial"/>
                <a:cs typeface="Arial"/>
                <a:sym typeface="Arial"/>
              </a:rPr>
              <a:t> </a:t>
            </a:r>
            <a:endParaRPr sz="1200">
              <a:solidFill>
                <a:schemeClr val="dk1"/>
              </a:solidFill>
              <a:latin typeface="Arial"/>
              <a:ea typeface="Arial"/>
              <a:cs typeface="Arial"/>
              <a:sym typeface="Arial"/>
            </a:endParaRPr>
          </a:p>
          <a:p>
            <a:pPr indent="-292100" lvl="0" marL="457200" rtl="0" algn="l">
              <a:lnSpc>
                <a:spcPct val="100000"/>
              </a:lnSpc>
              <a:spcBef>
                <a:spcPts val="1200"/>
              </a:spcBef>
              <a:spcAft>
                <a:spcPts val="0"/>
              </a:spcAft>
              <a:buClr>
                <a:schemeClr val="dk1"/>
              </a:buClr>
              <a:buSzPts val="1000"/>
              <a:buFont typeface="Noto Sans Symbols"/>
              <a:buChar char="●"/>
            </a:pPr>
            <a:r>
              <a:rPr lang="en-US" sz="1200">
                <a:solidFill>
                  <a:schemeClr val="dk1"/>
                </a:solidFill>
                <a:latin typeface="Arial"/>
                <a:ea typeface="Arial"/>
                <a:cs typeface="Arial"/>
                <a:sym typeface="Arial"/>
              </a:rPr>
              <a:t>Neural Networks - Machine Learning for Kids: </a:t>
            </a:r>
            <a:r>
              <a:rPr lang="en-US" sz="1200" u="sng">
                <a:solidFill>
                  <a:srgbClr val="1155CC"/>
                </a:solidFill>
                <a:latin typeface="Arial"/>
                <a:ea typeface="Arial"/>
                <a:cs typeface="Arial"/>
                <a:sym typeface="Arial"/>
                <a:hlinkClick r:id="rId12">
                  <a:extLst>
                    <a:ext uri="{A12FA001-AC4F-418D-AE19-62706E023703}">
                      <ahyp:hlinkClr val="tx"/>
                    </a:ext>
                  </a:extLst>
                </a:hlinkClick>
              </a:rPr>
              <a:t>https://machinelearningforkids.co.uk/</a:t>
            </a:r>
            <a:r>
              <a:rPr lang="en-US" sz="1200">
                <a:solidFill>
                  <a:schemeClr val="dk1"/>
                </a:solidFill>
                <a:latin typeface="Arial"/>
                <a:ea typeface="Arial"/>
                <a:cs typeface="Arial"/>
                <a:sym typeface="Arial"/>
              </a:rPr>
              <a:t> How to use: </a:t>
            </a:r>
            <a:r>
              <a:rPr lang="en-US" sz="1200" u="sng">
                <a:solidFill>
                  <a:srgbClr val="1155CC"/>
                </a:solidFill>
                <a:latin typeface="Arial"/>
                <a:ea typeface="Arial"/>
                <a:cs typeface="Arial"/>
                <a:sym typeface="Arial"/>
                <a:hlinkClick r:id="rId13">
                  <a:extLst>
                    <a:ext uri="{A12FA001-AC4F-418D-AE19-62706E023703}">
                      <ahyp:hlinkClr val="tx"/>
                    </a:ext>
                  </a:extLst>
                </a:hlinkClick>
              </a:rPr>
              <a:t>https://www.youtube.com/watch?v=-lCezpMs3tk</a:t>
            </a:r>
            <a:r>
              <a:rPr lang="en-US" sz="1200">
                <a:solidFill>
                  <a:schemeClr val="dk1"/>
                </a:solidFill>
                <a:latin typeface="Arial"/>
                <a:ea typeface="Arial"/>
                <a:cs typeface="Arial"/>
                <a:sym typeface="Arial"/>
              </a:rPr>
              <a:t> </a:t>
            </a:r>
            <a:endParaRPr sz="1200">
              <a:solidFill>
                <a:schemeClr val="dk1"/>
              </a:solidFill>
              <a:latin typeface="Arial"/>
              <a:ea typeface="Arial"/>
              <a:cs typeface="Arial"/>
              <a:sym typeface="Arial"/>
            </a:endParaRPr>
          </a:p>
          <a:p>
            <a:pPr indent="-292100" lvl="0" marL="457200" rtl="0" algn="l">
              <a:lnSpc>
                <a:spcPct val="100000"/>
              </a:lnSpc>
              <a:spcBef>
                <a:spcPts val="1200"/>
              </a:spcBef>
              <a:spcAft>
                <a:spcPts val="0"/>
              </a:spcAft>
              <a:buClr>
                <a:schemeClr val="dk1"/>
              </a:buClr>
              <a:buSzPts val="1000"/>
              <a:buFont typeface="Noto Sans Symbols"/>
              <a:buChar char="●"/>
            </a:pPr>
            <a:r>
              <a:rPr lang="en-US" sz="1200">
                <a:solidFill>
                  <a:schemeClr val="dk1"/>
                </a:solidFill>
                <a:latin typeface="Arial"/>
                <a:ea typeface="Arial"/>
                <a:cs typeface="Arial"/>
                <a:sym typeface="Arial"/>
              </a:rPr>
              <a:t>Tinker with Neural Networks: </a:t>
            </a:r>
            <a:r>
              <a:rPr lang="en-US" sz="1200" u="sng">
                <a:solidFill>
                  <a:srgbClr val="1155CC"/>
                </a:solidFill>
                <a:latin typeface="Arial"/>
                <a:ea typeface="Arial"/>
                <a:cs typeface="Arial"/>
                <a:sym typeface="Arial"/>
                <a:hlinkClick r:id="rId14">
                  <a:extLst>
                    <a:ext uri="{A12FA001-AC4F-418D-AE19-62706E023703}">
                      <ahyp:hlinkClr val="tx"/>
                    </a:ext>
                  </a:extLst>
                </a:hlinkClick>
              </a:rPr>
              <a:t>https://playground.tensorflow.org/#activation=tanh&amp;batchSize=10&amp;dataset=circle&amp;regDataset=reg-plane&amp;learningRate=0.03&amp;regularizationRate=0&amp;noise=0&amp;networkShape=4,2&amp;seed=0.11829&amp;showTestData=false&amp;discretize=false&amp;percTrainData=50&amp;x=true&amp;y=true&amp;xTimesY=false&amp;xSquared=false&amp;ySquared=false&amp;cosX=false&amp;sinX=false&amp;cosY=false&amp;sinY=false&amp;collectStats=false&amp;problem=classification&amp;initZero=false&amp;hideText=false</a:t>
            </a:r>
            <a:r>
              <a:rPr lang="en-US" sz="1200">
                <a:solidFill>
                  <a:schemeClr val="dk1"/>
                </a:solidFill>
                <a:latin typeface="Arial"/>
                <a:ea typeface="Arial"/>
                <a:cs typeface="Arial"/>
                <a:sym typeface="Arial"/>
              </a:rPr>
              <a:t> </a:t>
            </a:r>
            <a:endParaRPr sz="1200">
              <a:solidFill>
                <a:schemeClr val="dk1"/>
              </a:solidFill>
              <a:latin typeface="Arial"/>
              <a:ea typeface="Arial"/>
              <a:cs typeface="Arial"/>
              <a:sym typeface="Arial"/>
            </a:endParaRPr>
          </a:p>
          <a:p>
            <a:pPr indent="-292100" lvl="0" marL="457200" rtl="0" algn="l">
              <a:lnSpc>
                <a:spcPct val="100000"/>
              </a:lnSpc>
              <a:spcBef>
                <a:spcPts val="1200"/>
              </a:spcBef>
              <a:spcAft>
                <a:spcPts val="0"/>
              </a:spcAft>
              <a:buClr>
                <a:schemeClr val="dk1"/>
              </a:buClr>
              <a:buSzPts val="1000"/>
              <a:buFont typeface="Noto Sans Symbols"/>
              <a:buChar char="●"/>
            </a:pPr>
            <a:r>
              <a:rPr lang="en-US" sz="1200">
                <a:solidFill>
                  <a:schemeClr val="dk1"/>
                </a:solidFill>
                <a:latin typeface="Arial"/>
                <a:ea typeface="Arial"/>
                <a:cs typeface="Arial"/>
                <a:sym typeface="Arial"/>
              </a:rPr>
              <a:t>Analyse real student work vs. AI output: How can you tell?</a:t>
            </a:r>
            <a:endParaRPr sz="1200">
              <a:solidFill>
                <a:schemeClr val="dk1"/>
              </a:solidFill>
              <a:latin typeface="Arial"/>
              <a:ea typeface="Arial"/>
              <a:cs typeface="Arial"/>
              <a:sym typeface="Arial"/>
            </a:endParaRPr>
          </a:p>
          <a:p>
            <a:pPr indent="-292100" lvl="0" marL="457200" rtl="0" algn="l">
              <a:lnSpc>
                <a:spcPct val="100000"/>
              </a:lnSpc>
              <a:spcBef>
                <a:spcPts val="0"/>
              </a:spcBef>
              <a:spcAft>
                <a:spcPts val="0"/>
              </a:spcAft>
              <a:buClr>
                <a:schemeClr val="dk1"/>
              </a:buClr>
              <a:buSzPts val="1000"/>
              <a:buFont typeface="Noto Sans Symbols"/>
              <a:buChar char="●"/>
            </a:pPr>
            <a:r>
              <a:rPr lang="en-US" sz="1200">
                <a:solidFill>
                  <a:schemeClr val="dk1"/>
                </a:solidFill>
                <a:latin typeface="Arial"/>
                <a:ea typeface="Arial"/>
                <a:cs typeface="Arial"/>
                <a:sym typeface="Arial"/>
              </a:rPr>
              <a:t>Create classroom norms for responsible AI use.</a:t>
            </a:r>
            <a:endParaRPr sz="1200">
              <a:solidFill>
                <a:schemeClr val="dk1"/>
              </a:solidFill>
              <a:latin typeface="Arial"/>
              <a:ea typeface="Arial"/>
              <a:cs typeface="Arial"/>
              <a:sym typeface="Arial"/>
            </a:endParaRPr>
          </a:p>
          <a:p>
            <a:pPr indent="-292100" lvl="0" marL="457200" rtl="0" algn="l">
              <a:lnSpc>
                <a:spcPct val="100000"/>
              </a:lnSpc>
              <a:spcBef>
                <a:spcPts val="0"/>
              </a:spcBef>
              <a:spcAft>
                <a:spcPts val="0"/>
              </a:spcAft>
              <a:buClr>
                <a:schemeClr val="dk1"/>
              </a:buClr>
              <a:buSzPts val="1000"/>
              <a:buFont typeface="Noto Sans Symbols"/>
              <a:buChar char="●"/>
            </a:pPr>
            <a:r>
              <a:rPr lang="en-US" sz="1200">
                <a:solidFill>
                  <a:schemeClr val="dk1"/>
                </a:solidFill>
                <a:latin typeface="Arial"/>
                <a:ea typeface="Arial"/>
                <a:cs typeface="Arial"/>
                <a:sym typeface="Arial"/>
              </a:rPr>
              <a:t>Debrief generative AI use in digital citizenship education.</a:t>
            </a:r>
            <a:endParaRPr sz="1200">
              <a:solidFill>
                <a:schemeClr val="dk1"/>
              </a:solidFill>
              <a:latin typeface="Arial"/>
              <a:ea typeface="Arial"/>
              <a:cs typeface="Arial"/>
              <a:sym typeface="Arial"/>
            </a:endParaRPr>
          </a:p>
          <a:p>
            <a:pPr indent="-292100" lvl="0" marL="457200" rtl="0" algn="l">
              <a:lnSpc>
                <a:spcPct val="100000"/>
              </a:lnSpc>
              <a:spcBef>
                <a:spcPts val="1200"/>
              </a:spcBef>
              <a:spcAft>
                <a:spcPts val="0"/>
              </a:spcAft>
              <a:buClr>
                <a:schemeClr val="dk1"/>
              </a:buClr>
              <a:buSzPts val="1000"/>
              <a:buFont typeface="Noto Sans Symbols"/>
              <a:buChar char="●"/>
            </a:pPr>
            <a:r>
              <a:rPr lang="en-US" sz="1200">
                <a:solidFill>
                  <a:schemeClr val="dk1"/>
                </a:solidFill>
                <a:latin typeface="Arial"/>
                <a:ea typeface="Arial"/>
                <a:cs typeface="Arial"/>
                <a:sym typeface="Arial"/>
              </a:rPr>
              <a:t>Google’s Teachable Machine  </a:t>
            </a:r>
            <a:r>
              <a:rPr lang="en-US" sz="1200" u="sng">
                <a:solidFill>
                  <a:srgbClr val="1155CC"/>
                </a:solidFill>
                <a:latin typeface="Arial"/>
                <a:ea typeface="Arial"/>
                <a:cs typeface="Arial"/>
                <a:sym typeface="Arial"/>
                <a:hlinkClick r:id="rId15">
                  <a:extLst>
                    <a:ext uri="{A12FA001-AC4F-418D-AE19-62706E023703}">
                      <ahyp:hlinkClr val="tx"/>
                    </a:ext>
                  </a:extLst>
                </a:hlinkClick>
              </a:rPr>
              <a:t>https://teachablemachine.withgoogle.com</a:t>
            </a:r>
            <a:br>
              <a:rPr lang="en-US" sz="1200">
                <a:solidFill>
                  <a:schemeClr val="dk1"/>
                </a:solidFill>
                <a:latin typeface="Arial"/>
                <a:ea typeface="Arial"/>
                <a:cs typeface="Arial"/>
                <a:sym typeface="Arial"/>
              </a:rPr>
            </a:br>
            <a:r>
              <a:rPr lang="en-US" sz="1200">
                <a:solidFill>
                  <a:schemeClr val="dk1"/>
                </a:solidFill>
                <a:latin typeface="Arial"/>
                <a:ea typeface="Arial"/>
                <a:cs typeface="Arial"/>
                <a:sym typeface="Arial"/>
              </a:rPr>
              <a:t> train a simple image or sound classifier (e.g., “smile vs non-smile”).</a:t>
            </a:r>
            <a:endParaRPr sz="1200">
              <a:solidFill>
                <a:schemeClr val="dk1"/>
              </a:solidFill>
              <a:latin typeface="Arial"/>
              <a:ea typeface="Arial"/>
              <a:cs typeface="Arial"/>
              <a:sym typeface="Arial"/>
            </a:endParaRPr>
          </a:p>
          <a:p>
            <a:pPr indent="0" lvl="0" marL="457200" rtl="0" algn="l">
              <a:lnSpc>
                <a:spcPct val="100000"/>
              </a:lnSpc>
              <a:spcBef>
                <a:spcPts val="1200"/>
              </a:spcBef>
              <a:spcAft>
                <a:spcPts val="0"/>
              </a:spcAft>
              <a:buSzPts val="1100"/>
              <a:buNone/>
            </a:pPr>
            <a:r>
              <a:rPr lang="en-US" sz="1200">
                <a:solidFill>
                  <a:schemeClr val="dk1"/>
                </a:solidFill>
                <a:latin typeface="Arial"/>
                <a:ea typeface="Arial"/>
                <a:cs typeface="Arial"/>
                <a:sym typeface="Arial"/>
              </a:rPr>
              <a:t>Reflection Worksheet: </a:t>
            </a:r>
            <a:r>
              <a:rPr b="1" lang="en-US" sz="1200" u="sng">
                <a:solidFill>
                  <a:srgbClr val="1155CC"/>
                </a:solidFill>
                <a:latin typeface="Arial"/>
                <a:ea typeface="Arial"/>
                <a:cs typeface="Arial"/>
                <a:sym typeface="Arial"/>
                <a:hlinkClick r:id="rId16">
                  <a:extLst>
                    <a:ext uri="{A12FA001-AC4F-418D-AE19-62706E023703}">
                      <ahyp:hlinkClr val="tx"/>
                    </a:ext>
                  </a:extLst>
                </a:hlinkClick>
              </a:rPr>
              <a:t>II.1.Ext.AI Myths vs. Reality Worksheet.docx</a:t>
            </a:r>
            <a:endParaRPr sz="1200">
              <a:solidFill>
                <a:schemeClr val="dk1"/>
              </a:solidFill>
              <a:latin typeface="Arial"/>
              <a:ea typeface="Arial"/>
              <a:cs typeface="Arial"/>
              <a:sym typeface="Arial"/>
            </a:endParaRPr>
          </a:p>
          <a:p>
            <a:pPr indent="0" lvl="0" marL="457200" rtl="0" algn="l">
              <a:lnSpc>
                <a:spcPct val="100000"/>
              </a:lnSpc>
              <a:spcBef>
                <a:spcPts val="0"/>
              </a:spcBef>
              <a:spcAft>
                <a:spcPts val="0"/>
              </a:spcAft>
              <a:buSzPts val="1100"/>
              <a:buNone/>
            </a:pPr>
            <a:r>
              <a:rPr lang="en-US" sz="1200">
                <a:solidFill>
                  <a:schemeClr val="dk1"/>
                </a:solidFill>
                <a:latin typeface="Arial"/>
                <a:ea typeface="Arial"/>
                <a:cs typeface="Arial"/>
                <a:sym typeface="Arial"/>
              </a:rPr>
              <a:t>Discuss:</a:t>
            </a:r>
            <a:endParaRPr sz="1200">
              <a:solidFill>
                <a:schemeClr val="dk1"/>
              </a:solidFill>
              <a:latin typeface="Arial"/>
              <a:ea typeface="Arial"/>
              <a:cs typeface="Arial"/>
              <a:sym typeface="Arial"/>
            </a:endParaRPr>
          </a:p>
          <a:p>
            <a:pPr indent="-292100" lvl="1" marL="914400" rtl="0" algn="l">
              <a:lnSpc>
                <a:spcPct val="100000"/>
              </a:lnSpc>
              <a:spcBef>
                <a:spcPts val="0"/>
              </a:spcBef>
              <a:spcAft>
                <a:spcPts val="0"/>
              </a:spcAft>
              <a:buClr>
                <a:schemeClr val="dk1"/>
              </a:buClr>
              <a:buSzPts val="1000"/>
              <a:buFont typeface="Courier New"/>
              <a:buChar char="o"/>
            </a:pPr>
            <a:r>
              <a:rPr lang="en-US" sz="1200">
                <a:solidFill>
                  <a:schemeClr val="dk1"/>
                </a:solidFill>
                <a:latin typeface="Arial"/>
                <a:ea typeface="Arial"/>
                <a:cs typeface="Arial"/>
                <a:sym typeface="Arial"/>
              </a:rPr>
              <a:t>“What did you teach the model?”</a:t>
            </a:r>
            <a:endParaRPr sz="1200">
              <a:solidFill>
                <a:schemeClr val="dk1"/>
              </a:solidFill>
              <a:latin typeface="Arial"/>
              <a:ea typeface="Arial"/>
              <a:cs typeface="Arial"/>
              <a:sym typeface="Arial"/>
            </a:endParaRPr>
          </a:p>
          <a:p>
            <a:pPr indent="-292100" lvl="1" marL="914400" rtl="0" algn="l">
              <a:lnSpc>
                <a:spcPct val="100000"/>
              </a:lnSpc>
              <a:spcBef>
                <a:spcPts val="0"/>
              </a:spcBef>
              <a:spcAft>
                <a:spcPts val="0"/>
              </a:spcAft>
              <a:buClr>
                <a:schemeClr val="dk1"/>
              </a:buClr>
              <a:buSzPts val="1000"/>
              <a:buFont typeface="Courier New"/>
              <a:buChar char="o"/>
            </a:pPr>
            <a:r>
              <a:rPr lang="en-US" sz="1200">
                <a:solidFill>
                  <a:schemeClr val="dk1"/>
                </a:solidFill>
                <a:latin typeface="Arial"/>
                <a:ea typeface="Arial"/>
                <a:cs typeface="Arial"/>
                <a:sym typeface="Arial"/>
              </a:rPr>
              <a:t>“What mistakes did it make?”</a:t>
            </a:r>
            <a:endParaRPr sz="1200">
              <a:solidFill>
                <a:schemeClr val="dk1"/>
              </a:solidFill>
              <a:latin typeface="Arial"/>
              <a:ea typeface="Arial"/>
              <a:cs typeface="Arial"/>
              <a:sym typeface="Arial"/>
            </a:endParaRPr>
          </a:p>
          <a:p>
            <a:pPr indent="-292100" lvl="1" marL="914400" rtl="0" algn="l">
              <a:lnSpc>
                <a:spcPct val="100000"/>
              </a:lnSpc>
              <a:spcBef>
                <a:spcPts val="0"/>
              </a:spcBef>
              <a:spcAft>
                <a:spcPts val="0"/>
              </a:spcAft>
              <a:buClr>
                <a:schemeClr val="dk1"/>
              </a:buClr>
              <a:buSzPts val="1000"/>
              <a:buFont typeface="Courier New"/>
              <a:buChar char="o"/>
            </a:pPr>
            <a:r>
              <a:rPr lang="en-US" sz="1200">
                <a:solidFill>
                  <a:schemeClr val="dk1"/>
                </a:solidFill>
                <a:latin typeface="Arial"/>
                <a:ea typeface="Arial"/>
                <a:cs typeface="Arial"/>
                <a:sym typeface="Arial"/>
              </a:rPr>
              <a:t>“Why can’t AI think like humans?”</a:t>
            </a:r>
            <a:endParaRPr sz="1200">
              <a:solidFill>
                <a:schemeClr val="dk1"/>
              </a:solidFill>
              <a:latin typeface="Arial"/>
              <a:ea typeface="Arial"/>
              <a:cs typeface="Arial"/>
              <a:sym typeface="Arial"/>
            </a:endParaRPr>
          </a:p>
          <a:p>
            <a:pPr indent="-292100" lvl="0" marL="457200" rtl="0" algn="l">
              <a:lnSpc>
                <a:spcPct val="100000"/>
              </a:lnSpc>
              <a:spcBef>
                <a:spcPts val="1200"/>
              </a:spcBef>
              <a:spcAft>
                <a:spcPts val="0"/>
              </a:spcAft>
              <a:buClr>
                <a:schemeClr val="dk1"/>
              </a:buClr>
              <a:buSzPts val="1000"/>
              <a:buFont typeface="Noto Sans Symbols"/>
              <a:buChar char="●"/>
            </a:pPr>
            <a:r>
              <a:rPr lang="en-US" sz="1200">
                <a:solidFill>
                  <a:schemeClr val="dk1"/>
                </a:solidFill>
                <a:latin typeface="Arial"/>
                <a:ea typeface="Arial"/>
                <a:cs typeface="Arial"/>
                <a:sym typeface="Arial"/>
              </a:rPr>
              <a:t>Reverse image search (e.g., Google Images)</a:t>
            </a:r>
            <a:endParaRPr b="1"/>
          </a:p>
          <a:p>
            <a:pPr indent="0" lvl="0" marL="158750" rtl="0" algn="l">
              <a:lnSpc>
                <a:spcPct val="100000"/>
              </a:lnSpc>
              <a:spcBef>
                <a:spcPts val="1200"/>
              </a:spcBef>
              <a:spcAft>
                <a:spcPts val="0"/>
              </a:spcAft>
              <a:buSzPts val="1100"/>
              <a:buNone/>
            </a:pPr>
            <a:br>
              <a:rPr b="0" lang="en-US"/>
            </a:br>
            <a:endParaRPr b="0"/>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16" name="Shape 516"/>
        <p:cNvGrpSpPr/>
        <p:nvPr/>
      </p:nvGrpSpPr>
      <p:grpSpPr>
        <a:xfrm>
          <a:off x="0" y="0"/>
          <a:ext cx="0" cy="0"/>
          <a:chOff x="0" y="0"/>
          <a:chExt cx="0" cy="0"/>
        </a:xfrm>
      </p:grpSpPr>
      <p:sp>
        <p:nvSpPr>
          <p:cNvPr id="517" name="Google Shape;517;p4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18" name="Google Shape;518;p4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800"/>
              </a:spcBef>
              <a:spcAft>
                <a:spcPts val="0"/>
              </a:spcAft>
              <a:buClr>
                <a:schemeClr val="dk1"/>
              </a:buClr>
              <a:buSzPts val="1100"/>
              <a:buFont typeface="Arial"/>
              <a:buNone/>
            </a:pPr>
            <a:r>
              <a:rPr b="1" lang="en-US" sz="1400">
                <a:solidFill>
                  <a:schemeClr val="dk1"/>
                </a:solidFill>
                <a:latin typeface="Arial"/>
                <a:ea typeface="Arial"/>
                <a:cs typeface="Arial"/>
                <a:sym typeface="Arial"/>
              </a:rPr>
              <a:t>Objective</a:t>
            </a:r>
            <a:endParaRPr b="1" sz="1400">
              <a:solidFill>
                <a:schemeClr val="dk1"/>
              </a:solidFill>
              <a:latin typeface="Arial"/>
              <a:ea typeface="Arial"/>
              <a:cs typeface="Arial"/>
              <a:sym typeface="Arial"/>
            </a:endParaRPr>
          </a:p>
          <a:p>
            <a:pPr indent="0" lvl="0" marL="0" rtl="0" algn="l">
              <a:lnSpc>
                <a:spcPct val="100000"/>
              </a:lnSpc>
              <a:spcBef>
                <a:spcPts val="400"/>
              </a:spcBef>
              <a:spcAft>
                <a:spcPts val="0"/>
              </a:spcAft>
              <a:buClr>
                <a:schemeClr val="dk1"/>
              </a:buClr>
              <a:buSzPts val="1100"/>
              <a:buFont typeface="Arial"/>
              <a:buNone/>
            </a:pPr>
            <a:r>
              <a:rPr lang="en-US" sz="1200">
                <a:solidFill>
                  <a:schemeClr val="dk1"/>
                </a:solidFill>
                <a:latin typeface="Arial"/>
                <a:ea typeface="Arial"/>
                <a:cs typeface="Arial"/>
                <a:sym typeface="Arial"/>
              </a:rPr>
              <a:t>Teachers will analyse how biased datasets and non-inclusive AI systems can generate false narratives, skew perceptions, and inadvertently spread disinformation. They’ll learn to identify bias, test inclusive models, and design inclusive pedagogy.</a:t>
            </a:r>
            <a:endParaRPr sz="1200">
              <a:solidFill>
                <a:schemeClr val="dk1"/>
              </a:solidFill>
              <a:latin typeface="Arial"/>
              <a:ea typeface="Arial"/>
              <a:cs typeface="Arial"/>
              <a:sym typeface="Arial"/>
            </a:endParaRPr>
          </a:p>
          <a:p>
            <a:pPr indent="0" lvl="0" marL="0" rtl="0" algn="l">
              <a:lnSpc>
                <a:spcPct val="100000"/>
              </a:lnSpc>
              <a:spcBef>
                <a:spcPts val="800"/>
              </a:spcBef>
              <a:spcAft>
                <a:spcPts val="0"/>
              </a:spcAft>
              <a:buClr>
                <a:schemeClr val="dk1"/>
              </a:buClr>
              <a:buSzPts val="1100"/>
              <a:buFont typeface="Arial"/>
              <a:buNone/>
            </a:pPr>
            <a:r>
              <a:rPr b="1" lang="en-US" sz="1400">
                <a:solidFill>
                  <a:schemeClr val="dk1"/>
                </a:solidFill>
                <a:latin typeface="Arial"/>
                <a:ea typeface="Arial"/>
                <a:cs typeface="Arial"/>
                <a:sym typeface="Arial"/>
              </a:rPr>
              <a:t>Materials &amp; tools</a:t>
            </a:r>
            <a:endParaRPr b="1" sz="1400">
              <a:solidFill>
                <a:schemeClr val="dk1"/>
              </a:solidFill>
              <a:latin typeface="Arial"/>
              <a:ea typeface="Arial"/>
              <a:cs typeface="Arial"/>
              <a:sym typeface="Arial"/>
            </a:endParaRPr>
          </a:p>
          <a:p>
            <a:pPr indent="-292100" lvl="0" marL="457200" rtl="0" algn="l">
              <a:lnSpc>
                <a:spcPct val="100000"/>
              </a:lnSpc>
              <a:spcBef>
                <a:spcPts val="400"/>
              </a:spcBef>
              <a:spcAft>
                <a:spcPts val="0"/>
              </a:spcAft>
              <a:buClr>
                <a:schemeClr val="dk1"/>
              </a:buClr>
              <a:buSzPts val="1000"/>
              <a:buFont typeface="Noto Sans Symbols"/>
              <a:buChar char="●"/>
            </a:pPr>
            <a:r>
              <a:rPr b="1" lang="en-US" sz="1200">
                <a:solidFill>
                  <a:schemeClr val="dk1"/>
                </a:solidFill>
                <a:latin typeface="Arial"/>
                <a:ea typeface="Arial"/>
                <a:cs typeface="Arial"/>
                <a:sym typeface="Arial"/>
              </a:rPr>
              <a:t>Computers/tablets</a:t>
            </a:r>
            <a:r>
              <a:rPr lang="en-US" sz="1200">
                <a:solidFill>
                  <a:schemeClr val="dk1"/>
                </a:solidFill>
                <a:latin typeface="Arial"/>
                <a:ea typeface="Arial"/>
                <a:cs typeface="Arial"/>
                <a:sym typeface="Arial"/>
              </a:rPr>
              <a:t> (1 per pair)</a:t>
            </a:r>
            <a:endParaRPr sz="1200">
              <a:solidFill>
                <a:schemeClr val="dk1"/>
              </a:solidFill>
              <a:latin typeface="Arial"/>
              <a:ea typeface="Arial"/>
              <a:cs typeface="Arial"/>
              <a:sym typeface="Arial"/>
            </a:endParaRPr>
          </a:p>
          <a:p>
            <a:pPr indent="-292100" lvl="0" marL="457200" rtl="0" algn="l">
              <a:lnSpc>
                <a:spcPct val="100000"/>
              </a:lnSpc>
              <a:spcBef>
                <a:spcPts val="0"/>
              </a:spcBef>
              <a:spcAft>
                <a:spcPts val="0"/>
              </a:spcAft>
              <a:buClr>
                <a:schemeClr val="dk1"/>
              </a:buClr>
              <a:buSzPts val="1000"/>
              <a:buFont typeface="Noto Sans Symbols"/>
              <a:buChar char="●"/>
            </a:pPr>
            <a:r>
              <a:rPr b="1" lang="en-US" sz="1200">
                <a:solidFill>
                  <a:schemeClr val="dk1"/>
                </a:solidFill>
                <a:latin typeface="Arial"/>
                <a:ea typeface="Arial"/>
                <a:cs typeface="Arial"/>
                <a:sym typeface="Arial"/>
              </a:rPr>
              <a:t>Gender shades demo by Joy Buolamwini</a:t>
            </a:r>
            <a:r>
              <a:rPr lang="en-US" sz="1200">
                <a:solidFill>
                  <a:schemeClr val="dk1"/>
                </a:solidFill>
                <a:latin typeface="Arial"/>
                <a:ea typeface="Arial"/>
                <a:cs typeface="Arial"/>
                <a:sym typeface="Arial"/>
              </a:rPr>
              <a:t> – (tests face recognition bias)</a:t>
            </a:r>
            <a:endParaRPr sz="1200">
              <a:solidFill>
                <a:schemeClr val="dk1"/>
              </a:solidFill>
              <a:latin typeface="Arial"/>
              <a:ea typeface="Arial"/>
              <a:cs typeface="Arial"/>
              <a:sym typeface="Arial"/>
            </a:endParaRPr>
          </a:p>
          <a:p>
            <a:pPr indent="-292100" lvl="0" marL="457200" rtl="0" algn="l">
              <a:lnSpc>
                <a:spcPct val="100000"/>
              </a:lnSpc>
              <a:spcBef>
                <a:spcPts val="0"/>
              </a:spcBef>
              <a:spcAft>
                <a:spcPts val="0"/>
              </a:spcAft>
              <a:buClr>
                <a:schemeClr val="dk1"/>
              </a:buClr>
              <a:buSzPts val="1000"/>
              <a:buFont typeface="Noto Sans Symbols"/>
              <a:buChar char="●"/>
            </a:pPr>
            <a:r>
              <a:rPr b="1" lang="en-US" sz="1200">
                <a:solidFill>
                  <a:schemeClr val="dk1"/>
                </a:solidFill>
                <a:latin typeface="Arial"/>
                <a:ea typeface="Arial"/>
                <a:cs typeface="Arial"/>
                <a:sym typeface="Arial"/>
              </a:rPr>
              <a:t>ChatGPT</a:t>
            </a:r>
            <a:r>
              <a:rPr lang="en-US" sz="1200">
                <a:solidFill>
                  <a:schemeClr val="dk1"/>
                </a:solidFill>
                <a:latin typeface="Arial"/>
                <a:ea typeface="Arial"/>
                <a:cs typeface="Arial"/>
                <a:sym typeface="Arial"/>
              </a:rPr>
              <a:t> (free) – </a:t>
            </a:r>
            <a:r>
              <a:rPr lang="en-US" sz="1200" u="sng">
                <a:solidFill>
                  <a:srgbClr val="1155CC"/>
                </a:solidFill>
                <a:latin typeface="Arial"/>
                <a:ea typeface="Arial"/>
                <a:cs typeface="Arial"/>
                <a:sym typeface="Arial"/>
                <a:hlinkClick r:id="rId2">
                  <a:extLst>
                    <a:ext uri="{A12FA001-AC4F-418D-AE19-62706E023703}">
                      <ahyp:hlinkClr val="tx"/>
                    </a:ext>
                  </a:extLst>
                </a:hlinkClick>
              </a:rPr>
              <a:t>https://chat.openai.com</a:t>
            </a:r>
            <a:endParaRPr sz="1200">
              <a:solidFill>
                <a:schemeClr val="dk1"/>
              </a:solidFill>
              <a:latin typeface="Arial"/>
              <a:ea typeface="Arial"/>
              <a:cs typeface="Arial"/>
              <a:sym typeface="Arial"/>
            </a:endParaRPr>
          </a:p>
          <a:p>
            <a:pPr indent="-292100" lvl="0" marL="457200" rtl="0" algn="l">
              <a:lnSpc>
                <a:spcPct val="100000"/>
              </a:lnSpc>
              <a:spcBef>
                <a:spcPts val="0"/>
              </a:spcBef>
              <a:spcAft>
                <a:spcPts val="0"/>
              </a:spcAft>
              <a:buClr>
                <a:schemeClr val="dk1"/>
              </a:buClr>
              <a:buSzPts val="1000"/>
              <a:buFont typeface="Noto Sans Symbols"/>
              <a:buChar char="●"/>
            </a:pPr>
            <a:r>
              <a:rPr b="1" lang="en-US" sz="1200">
                <a:solidFill>
                  <a:schemeClr val="dk1"/>
                </a:solidFill>
                <a:latin typeface="Arial"/>
                <a:ea typeface="Arial"/>
                <a:cs typeface="Arial"/>
                <a:sym typeface="Arial"/>
              </a:rPr>
              <a:t>Worksheet: “Bias Detective”</a:t>
            </a:r>
            <a:r>
              <a:rPr lang="en-US" sz="1200">
                <a:solidFill>
                  <a:schemeClr val="dk1"/>
                </a:solidFill>
                <a:latin typeface="Arial"/>
                <a:ea typeface="Arial"/>
                <a:cs typeface="Arial"/>
                <a:sym typeface="Arial"/>
              </a:rPr>
              <a:t> (see below)</a:t>
            </a:r>
            <a:endParaRPr sz="1200">
              <a:solidFill>
                <a:schemeClr val="dk1"/>
              </a:solidFill>
              <a:latin typeface="Arial"/>
              <a:ea typeface="Arial"/>
              <a:cs typeface="Arial"/>
              <a:sym typeface="Arial"/>
            </a:endParaRPr>
          </a:p>
          <a:p>
            <a:pPr indent="-292100" lvl="0" marL="457200" rtl="0" algn="l">
              <a:lnSpc>
                <a:spcPct val="100000"/>
              </a:lnSpc>
              <a:spcBef>
                <a:spcPts val="0"/>
              </a:spcBef>
              <a:spcAft>
                <a:spcPts val="0"/>
              </a:spcAft>
              <a:buClr>
                <a:schemeClr val="dk1"/>
              </a:buClr>
              <a:buSzPts val="1000"/>
              <a:buFont typeface="Noto Sans Symbols"/>
              <a:buChar char="●"/>
            </a:pPr>
            <a:r>
              <a:rPr b="1" lang="en-US" sz="1200">
                <a:solidFill>
                  <a:schemeClr val="dk1"/>
                </a:solidFill>
                <a:latin typeface="Arial"/>
                <a:ea typeface="Arial"/>
                <a:cs typeface="Arial"/>
                <a:sym typeface="Arial"/>
              </a:rPr>
              <a:t>Padlet or Miro</a:t>
            </a:r>
            <a:r>
              <a:rPr lang="en-US" sz="1200">
                <a:solidFill>
                  <a:schemeClr val="dk1"/>
                </a:solidFill>
                <a:latin typeface="Arial"/>
                <a:ea typeface="Arial"/>
                <a:cs typeface="Arial"/>
                <a:sym typeface="Arial"/>
              </a:rPr>
              <a:t> for insights</a:t>
            </a:r>
            <a:endParaRPr sz="1200">
              <a:solidFill>
                <a:schemeClr val="dk1"/>
              </a:solidFill>
              <a:latin typeface="Arial"/>
              <a:ea typeface="Arial"/>
              <a:cs typeface="Arial"/>
              <a:sym typeface="Arial"/>
            </a:endParaRPr>
          </a:p>
          <a:p>
            <a:pPr indent="-292100" lvl="0" marL="457200" rtl="0" algn="l">
              <a:lnSpc>
                <a:spcPct val="100000"/>
              </a:lnSpc>
              <a:spcBef>
                <a:spcPts val="0"/>
              </a:spcBef>
              <a:spcAft>
                <a:spcPts val="0"/>
              </a:spcAft>
              <a:buClr>
                <a:schemeClr val="dk1"/>
              </a:buClr>
              <a:buSzPts val="1000"/>
              <a:buFont typeface="Noto Sans Symbols"/>
              <a:buChar char="●"/>
            </a:pPr>
            <a:r>
              <a:rPr lang="en-US" sz="1200">
                <a:solidFill>
                  <a:schemeClr val="dk1"/>
                </a:solidFill>
                <a:latin typeface="Arial"/>
                <a:ea typeface="Arial"/>
                <a:cs typeface="Arial"/>
                <a:sym typeface="Arial"/>
              </a:rPr>
              <a:t>Optional article for reflection: “</a:t>
            </a:r>
            <a:r>
              <a:rPr lang="en-US" sz="1200" u="sng">
                <a:solidFill>
                  <a:srgbClr val="1155CC"/>
                </a:solidFill>
                <a:latin typeface="Arial"/>
                <a:ea typeface="Arial"/>
                <a:cs typeface="Arial"/>
                <a:sym typeface="Arial"/>
                <a:hlinkClick r:id="rId3">
                  <a:extLst>
                    <a:ext uri="{A12FA001-AC4F-418D-AE19-62706E023703}">
                      <ahyp:hlinkClr val="tx"/>
                    </a:ext>
                  </a:extLst>
                </a:hlinkClick>
              </a:rPr>
              <a:t>Gender Shades: Intersectional Accuracy Disparities in Commercial Gender Classification</a:t>
            </a:r>
            <a:r>
              <a:rPr lang="en-US" sz="1200">
                <a:solidFill>
                  <a:schemeClr val="dk1"/>
                </a:solidFill>
                <a:latin typeface="Arial"/>
                <a:ea typeface="Arial"/>
                <a:cs typeface="Arial"/>
                <a:sym typeface="Arial"/>
              </a:rPr>
              <a:t>” by Buolamwini (PDF available online)</a:t>
            </a:r>
            <a:endParaRPr sz="1200">
              <a:solidFill>
                <a:schemeClr val="dk1"/>
              </a:solidFill>
              <a:latin typeface="Arial"/>
              <a:ea typeface="Arial"/>
              <a:cs typeface="Arial"/>
              <a:sym typeface="Arial"/>
            </a:endParaRPr>
          </a:p>
          <a:p>
            <a:pPr indent="0" lvl="0" marL="0" rtl="0" algn="l">
              <a:lnSpc>
                <a:spcPct val="100000"/>
              </a:lnSpc>
              <a:spcBef>
                <a:spcPts val="800"/>
              </a:spcBef>
              <a:spcAft>
                <a:spcPts val="0"/>
              </a:spcAft>
              <a:buClr>
                <a:schemeClr val="dk1"/>
              </a:buClr>
              <a:buSzPts val="1100"/>
              <a:buFont typeface="Arial"/>
              <a:buNone/>
            </a:pPr>
            <a:r>
              <a:rPr b="1" lang="en-US" sz="1400">
                <a:solidFill>
                  <a:schemeClr val="dk1"/>
                </a:solidFill>
                <a:latin typeface="Arial"/>
                <a:ea typeface="Arial"/>
                <a:cs typeface="Arial"/>
                <a:sym typeface="Arial"/>
              </a:rPr>
              <a:t>30-Minute Structure</a:t>
            </a:r>
            <a:endParaRPr b="1" sz="1400">
              <a:solidFill>
                <a:schemeClr val="dk1"/>
              </a:solidFill>
              <a:latin typeface="Arial"/>
              <a:ea typeface="Arial"/>
              <a:cs typeface="Arial"/>
              <a:sym typeface="Arial"/>
            </a:endParaRPr>
          </a:p>
          <a:p>
            <a:pPr indent="-304800" lvl="0" marL="457200" rtl="0" algn="l">
              <a:lnSpc>
                <a:spcPct val="100000"/>
              </a:lnSpc>
              <a:spcBef>
                <a:spcPts val="400"/>
              </a:spcBef>
              <a:spcAft>
                <a:spcPts val="0"/>
              </a:spcAft>
              <a:buClr>
                <a:schemeClr val="dk1"/>
              </a:buClr>
              <a:buSzPts val="1200"/>
              <a:buFont typeface="Arial"/>
              <a:buAutoNum type="arabicPeriod"/>
            </a:pPr>
            <a:r>
              <a:rPr b="1" lang="en-US" sz="1200">
                <a:solidFill>
                  <a:schemeClr val="dk1"/>
                </a:solidFill>
                <a:latin typeface="Arial"/>
                <a:ea typeface="Arial"/>
                <a:cs typeface="Arial"/>
                <a:sym typeface="Arial"/>
              </a:rPr>
              <a:t>Brief Introduction (4 min)</a:t>
            </a:r>
            <a:endParaRPr sz="1200">
              <a:solidFill>
                <a:schemeClr val="dk1"/>
              </a:solidFill>
              <a:latin typeface="Arial"/>
              <a:ea typeface="Arial"/>
              <a:cs typeface="Arial"/>
              <a:sym typeface="Arial"/>
            </a:endParaRPr>
          </a:p>
          <a:p>
            <a:pPr indent="-292100" lvl="1" marL="914400" rtl="0" algn="l">
              <a:lnSpc>
                <a:spcPct val="100000"/>
              </a:lnSpc>
              <a:spcBef>
                <a:spcPts val="0"/>
              </a:spcBef>
              <a:spcAft>
                <a:spcPts val="0"/>
              </a:spcAft>
              <a:buClr>
                <a:schemeClr val="dk1"/>
              </a:buClr>
              <a:buSzPts val="1000"/>
              <a:buFont typeface="Courier New"/>
              <a:buChar char="o"/>
            </a:pPr>
            <a:r>
              <a:rPr lang="en-US" sz="1200">
                <a:solidFill>
                  <a:schemeClr val="dk1"/>
                </a:solidFill>
                <a:latin typeface="Arial"/>
                <a:ea typeface="Arial"/>
                <a:cs typeface="Arial"/>
                <a:sym typeface="Arial"/>
              </a:rPr>
              <a:t>Facilitate a quick discussion: </a:t>
            </a:r>
            <a:r>
              <a:rPr i="1" lang="en-US" sz="1200">
                <a:solidFill>
                  <a:schemeClr val="dk1"/>
                </a:solidFill>
                <a:latin typeface="Arial"/>
                <a:ea typeface="Arial"/>
                <a:cs typeface="Arial"/>
                <a:sym typeface="Arial"/>
              </a:rPr>
              <a:t>What if AI mistakes a person’s identity or misconstrues community messages? How could this fuel false beliefs or disinformation?</a:t>
            </a:r>
            <a:endParaRPr sz="1200">
              <a:solidFill>
                <a:schemeClr val="dk1"/>
              </a:solidFill>
              <a:latin typeface="Arial"/>
              <a:ea typeface="Arial"/>
              <a:cs typeface="Arial"/>
              <a:sym typeface="Arial"/>
            </a:endParaRPr>
          </a:p>
          <a:p>
            <a:pPr indent="-304800" lvl="0" marL="457200" rtl="0" algn="l">
              <a:lnSpc>
                <a:spcPct val="100000"/>
              </a:lnSpc>
              <a:spcBef>
                <a:spcPts val="0"/>
              </a:spcBef>
              <a:spcAft>
                <a:spcPts val="0"/>
              </a:spcAft>
              <a:buClr>
                <a:schemeClr val="dk1"/>
              </a:buClr>
              <a:buSzPts val="1200"/>
              <a:buFont typeface="Arial"/>
              <a:buAutoNum type="arabicPeriod"/>
            </a:pPr>
            <a:r>
              <a:rPr b="1" lang="en-US" sz="1200">
                <a:solidFill>
                  <a:schemeClr val="dk1"/>
                </a:solidFill>
                <a:latin typeface="Arial"/>
                <a:ea typeface="Arial"/>
                <a:cs typeface="Arial"/>
                <a:sym typeface="Arial"/>
              </a:rPr>
              <a:t>Hands-on bias testing (12 min)</a:t>
            </a:r>
            <a:endParaRPr sz="1200">
              <a:solidFill>
                <a:schemeClr val="dk1"/>
              </a:solidFill>
              <a:latin typeface="Arial"/>
              <a:ea typeface="Arial"/>
              <a:cs typeface="Arial"/>
              <a:sym typeface="Arial"/>
            </a:endParaRPr>
          </a:p>
          <a:p>
            <a:pPr indent="-292100" lvl="1" marL="914400" rtl="0" algn="l">
              <a:lnSpc>
                <a:spcPct val="100000"/>
              </a:lnSpc>
              <a:spcBef>
                <a:spcPts val="0"/>
              </a:spcBef>
              <a:spcAft>
                <a:spcPts val="0"/>
              </a:spcAft>
              <a:buClr>
                <a:schemeClr val="dk1"/>
              </a:buClr>
              <a:buSzPts val="1000"/>
              <a:buFont typeface="Courier New"/>
              <a:buChar char="o"/>
            </a:pPr>
            <a:r>
              <a:rPr lang="en-US" sz="1200">
                <a:solidFill>
                  <a:schemeClr val="dk1"/>
                </a:solidFill>
                <a:latin typeface="Arial"/>
                <a:ea typeface="Arial"/>
                <a:cs typeface="Arial"/>
                <a:sym typeface="Arial"/>
              </a:rPr>
              <a:t>In pairs, upload a few diverse selfies (or sample photos) onto the </a:t>
            </a:r>
            <a:r>
              <a:rPr b="1" lang="en-US" sz="1200">
                <a:solidFill>
                  <a:schemeClr val="dk1"/>
                </a:solidFill>
                <a:latin typeface="Arial"/>
                <a:ea typeface="Arial"/>
                <a:cs typeface="Arial"/>
                <a:sym typeface="Arial"/>
              </a:rPr>
              <a:t>Gender Shades</a:t>
            </a:r>
            <a:r>
              <a:rPr lang="en-US" sz="1200">
                <a:solidFill>
                  <a:schemeClr val="dk1"/>
                </a:solidFill>
                <a:latin typeface="Arial"/>
                <a:ea typeface="Arial"/>
                <a:cs typeface="Arial"/>
                <a:sym typeface="Arial"/>
              </a:rPr>
              <a:t> tool.</a:t>
            </a:r>
            <a:endParaRPr sz="1200">
              <a:solidFill>
                <a:schemeClr val="dk1"/>
              </a:solidFill>
              <a:latin typeface="Arial"/>
              <a:ea typeface="Arial"/>
              <a:cs typeface="Arial"/>
              <a:sym typeface="Arial"/>
            </a:endParaRPr>
          </a:p>
          <a:p>
            <a:pPr indent="-292100" lvl="1" marL="914400" rtl="0" algn="l">
              <a:lnSpc>
                <a:spcPct val="100000"/>
              </a:lnSpc>
              <a:spcBef>
                <a:spcPts val="0"/>
              </a:spcBef>
              <a:spcAft>
                <a:spcPts val="0"/>
              </a:spcAft>
              <a:buClr>
                <a:schemeClr val="dk1"/>
              </a:buClr>
              <a:buSzPts val="1000"/>
              <a:buFont typeface="Courier New"/>
              <a:buChar char="o"/>
            </a:pPr>
            <a:r>
              <a:rPr lang="en-US" sz="1200">
                <a:solidFill>
                  <a:schemeClr val="dk1"/>
                </a:solidFill>
                <a:latin typeface="Arial"/>
                <a:ea typeface="Arial"/>
                <a:cs typeface="Arial"/>
                <a:sym typeface="Arial"/>
              </a:rPr>
              <a:t>Record the model’s gender detection accuracy and time.</a:t>
            </a:r>
            <a:endParaRPr sz="1200">
              <a:solidFill>
                <a:schemeClr val="dk1"/>
              </a:solidFill>
              <a:latin typeface="Arial"/>
              <a:ea typeface="Arial"/>
              <a:cs typeface="Arial"/>
              <a:sym typeface="Arial"/>
            </a:endParaRPr>
          </a:p>
          <a:p>
            <a:pPr indent="-292100" lvl="1" marL="914400" rtl="0" algn="l">
              <a:lnSpc>
                <a:spcPct val="100000"/>
              </a:lnSpc>
              <a:spcBef>
                <a:spcPts val="0"/>
              </a:spcBef>
              <a:spcAft>
                <a:spcPts val="0"/>
              </a:spcAft>
              <a:buClr>
                <a:schemeClr val="dk1"/>
              </a:buClr>
              <a:buSzPts val="1000"/>
              <a:buFont typeface="Courier New"/>
              <a:buChar char="o"/>
            </a:pPr>
            <a:r>
              <a:rPr lang="en-US" sz="1200">
                <a:solidFill>
                  <a:schemeClr val="dk1"/>
                </a:solidFill>
                <a:latin typeface="Arial"/>
                <a:ea typeface="Arial"/>
                <a:cs typeface="Arial"/>
                <a:sym typeface="Arial"/>
              </a:rPr>
              <a:t>Prompt ChatGPT for an answer to a culturally nuanced question (e.g., “Name a cultural festival in India”). Check for errors, omissions, or overgeneralizations.</a:t>
            </a:r>
            <a:endParaRPr sz="1200">
              <a:solidFill>
                <a:schemeClr val="dk1"/>
              </a:solidFill>
              <a:latin typeface="Arial"/>
              <a:ea typeface="Arial"/>
              <a:cs typeface="Arial"/>
              <a:sym typeface="Arial"/>
            </a:endParaRPr>
          </a:p>
          <a:p>
            <a:pPr indent="-304800" lvl="0" marL="457200" rtl="0" algn="l">
              <a:lnSpc>
                <a:spcPct val="100000"/>
              </a:lnSpc>
              <a:spcBef>
                <a:spcPts val="0"/>
              </a:spcBef>
              <a:spcAft>
                <a:spcPts val="0"/>
              </a:spcAft>
              <a:buClr>
                <a:schemeClr val="dk1"/>
              </a:buClr>
              <a:buSzPts val="1200"/>
              <a:buFont typeface="Arial"/>
              <a:buAutoNum type="arabicPeriod"/>
            </a:pPr>
            <a:r>
              <a:rPr b="1" lang="en-US" sz="1200">
                <a:solidFill>
                  <a:schemeClr val="dk1"/>
                </a:solidFill>
                <a:latin typeface="Arial"/>
                <a:ea typeface="Arial"/>
                <a:cs typeface="Arial"/>
                <a:sym typeface="Arial"/>
              </a:rPr>
              <a:t>Worksheet reflection (8 min)</a:t>
            </a:r>
            <a:endParaRPr sz="1200">
              <a:solidFill>
                <a:schemeClr val="dk1"/>
              </a:solidFill>
              <a:latin typeface="Arial"/>
              <a:ea typeface="Arial"/>
              <a:cs typeface="Arial"/>
              <a:sym typeface="Arial"/>
            </a:endParaRPr>
          </a:p>
          <a:p>
            <a:pPr indent="-292100" lvl="1" marL="914400" rtl="0" algn="l">
              <a:lnSpc>
                <a:spcPct val="100000"/>
              </a:lnSpc>
              <a:spcBef>
                <a:spcPts val="0"/>
              </a:spcBef>
              <a:spcAft>
                <a:spcPts val="0"/>
              </a:spcAft>
              <a:buClr>
                <a:schemeClr val="dk1"/>
              </a:buClr>
              <a:buSzPts val="1000"/>
              <a:buFont typeface="Courier New"/>
              <a:buChar char="o"/>
            </a:pPr>
            <a:r>
              <a:rPr lang="en-US" sz="1200">
                <a:solidFill>
                  <a:schemeClr val="dk1"/>
                </a:solidFill>
                <a:latin typeface="Arial"/>
                <a:ea typeface="Arial"/>
                <a:cs typeface="Arial"/>
                <a:sym typeface="Arial"/>
              </a:rPr>
              <a:t>Use the </a:t>
            </a:r>
            <a:r>
              <a:rPr b="1" lang="en-US" sz="1200">
                <a:solidFill>
                  <a:schemeClr val="dk1"/>
                </a:solidFill>
                <a:latin typeface="Arial"/>
                <a:ea typeface="Arial"/>
                <a:cs typeface="Arial"/>
                <a:sym typeface="Arial"/>
              </a:rPr>
              <a:t>“Bias detective” worksheet</a:t>
            </a:r>
            <a:r>
              <a:rPr lang="en-US" sz="1200">
                <a:solidFill>
                  <a:schemeClr val="dk1"/>
                </a:solidFill>
                <a:latin typeface="Arial"/>
                <a:ea typeface="Arial"/>
                <a:cs typeface="Arial"/>
                <a:sym typeface="Arial"/>
              </a:rPr>
              <a:t> to capture:</a:t>
            </a:r>
            <a:endParaRPr sz="1200">
              <a:solidFill>
                <a:schemeClr val="dk1"/>
              </a:solidFill>
              <a:latin typeface="Arial"/>
              <a:ea typeface="Arial"/>
              <a:cs typeface="Arial"/>
              <a:sym typeface="Arial"/>
            </a:endParaRPr>
          </a:p>
          <a:p>
            <a:pPr indent="-292100" lvl="2" marL="1371600" rtl="0" algn="l">
              <a:lnSpc>
                <a:spcPct val="100000"/>
              </a:lnSpc>
              <a:spcBef>
                <a:spcPts val="0"/>
              </a:spcBef>
              <a:spcAft>
                <a:spcPts val="0"/>
              </a:spcAft>
              <a:buClr>
                <a:schemeClr val="dk1"/>
              </a:buClr>
              <a:buSzPts val="1000"/>
              <a:buFont typeface="Noto Sans Symbols"/>
              <a:buChar char="▪"/>
            </a:pPr>
            <a:r>
              <a:rPr lang="en-US" sz="1200">
                <a:solidFill>
                  <a:schemeClr val="dk1"/>
                </a:solidFill>
                <a:latin typeface="Arial"/>
                <a:ea typeface="Arial"/>
                <a:cs typeface="Arial"/>
                <a:sym typeface="Arial"/>
              </a:rPr>
              <a:t>Model tested</a:t>
            </a:r>
            <a:endParaRPr sz="1200">
              <a:solidFill>
                <a:schemeClr val="dk1"/>
              </a:solidFill>
              <a:latin typeface="Arial"/>
              <a:ea typeface="Arial"/>
              <a:cs typeface="Arial"/>
              <a:sym typeface="Arial"/>
            </a:endParaRPr>
          </a:p>
          <a:p>
            <a:pPr indent="-292100" lvl="2" marL="1371600" rtl="0" algn="l">
              <a:lnSpc>
                <a:spcPct val="100000"/>
              </a:lnSpc>
              <a:spcBef>
                <a:spcPts val="0"/>
              </a:spcBef>
              <a:spcAft>
                <a:spcPts val="0"/>
              </a:spcAft>
              <a:buClr>
                <a:schemeClr val="dk1"/>
              </a:buClr>
              <a:buSzPts val="1000"/>
              <a:buFont typeface="Noto Sans Symbols"/>
              <a:buChar char="▪"/>
            </a:pPr>
            <a:r>
              <a:rPr lang="en-US" sz="1200">
                <a:solidFill>
                  <a:schemeClr val="dk1"/>
                </a:solidFill>
                <a:latin typeface="Arial"/>
                <a:ea typeface="Arial"/>
                <a:cs typeface="Arial"/>
                <a:sym typeface="Arial"/>
              </a:rPr>
              <a:t>Example input</a:t>
            </a:r>
            <a:endParaRPr sz="1200">
              <a:solidFill>
                <a:schemeClr val="dk1"/>
              </a:solidFill>
              <a:latin typeface="Arial"/>
              <a:ea typeface="Arial"/>
              <a:cs typeface="Arial"/>
              <a:sym typeface="Arial"/>
            </a:endParaRPr>
          </a:p>
          <a:p>
            <a:pPr indent="-292100" lvl="2" marL="1371600" rtl="0" algn="l">
              <a:lnSpc>
                <a:spcPct val="100000"/>
              </a:lnSpc>
              <a:spcBef>
                <a:spcPts val="0"/>
              </a:spcBef>
              <a:spcAft>
                <a:spcPts val="0"/>
              </a:spcAft>
              <a:buClr>
                <a:schemeClr val="dk1"/>
              </a:buClr>
              <a:buSzPts val="1000"/>
              <a:buFont typeface="Noto Sans Symbols"/>
              <a:buChar char="▪"/>
            </a:pPr>
            <a:r>
              <a:rPr lang="en-US" sz="1200">
                <a:solidFill>
                  <a:schemeClr val="dk1"/>
                </a:solidFill>
                <a:latin typeface="Arial"/>
                <a:ea typeface="Arial"/>
                <a:cs typeface="Arial"/>
                <a:sym typeface="Arial"/>
              </a:rPr>
              <a:t>Error type (misclassification/omission)</a:t>
            </a:r>
            <a:endParaRPr sz="1200">
              <a:solidFill>
                <a:schemeClr val="dk1"/>
              </a:solidFill>
              <a:latin typeface="Arial"/>
              <a:ea typeface="Arial"/>
              <a:cs typeface="Arial"/>
              <a:sym typeface="Arial"/>
            </a:endParaRPr>
          </a:p>
          <a:p>
            <a:pPr indent="-292100" lvl="2" marL="1371600" rtl="0" algn="l">
              <a:lnSpc>
                <a:spcPct val="100000"/>
              </a:lnSpc>
              <a:spcBef>
                <a:spcPts val="0"/>
              </a:spcBef>
              <a:spcAft>
                <a:spcPts val="0"/>
              </a:spcAft>
              <a:buClr>
                <a:schemeClr val="dk1"/>
              </a:buClr>
              <a:buSzPts val="1000"/>
              <a:buFont typeface="Noto Sans Symbols"/>
              <a:buChar char="▪"/>
            </a:pPr>
            <a:r>
              <a:rPr lang="en-US" sz="1200">
                <a:solidFill>
                  <a:schemeClr val="dk1"/>
                </a:solidFill>
                <a:latin typeface="Arial"/>
                <a:ea typeface="Arial"/>
                <a:cs typeface="Arial"/>
                <a:sym typeface="Arial"/>
              </a:rPr>
              <a:t>Potential impact for disinformation</a:t>
            </a:r>
            <a:endParaRPr sz="1200">
              <a:solidFill>
                <a:schemeClr val="dk1"/>
              </a:solidFill>
              <a:latin typeface="Arial"/>
              <a:ea typeface="Arial"/>
              <a:cs typeface="Arial"/>
              <a:sym typeface="Arial"/>
            </a:endParaRPr>
          </a:p>
          <a:p>
            <a:pPr indent="-292100" lvl="2" marL="1371600" rtl="0" algn="l">
              <a:lnSpc>
                <a:spcPct val="100000"/>
              </a:lnSpc>
              <a:spcBef>
                <a:spcPts val="0"/>
              </a:spcBef>
              <a:spcAft>
                <a:spcPts val="0"/>
              </a:spcAft>
              <a:buClr>
                <a:schemeClr val="dk1"/>
              </a:buClr>
              <a:buSzPts val="1000"/>
              <a:buFont typeface="Noto Sans Symbols"/>
              <a:buChar char="▪"/>
            </a:pPr>
            <a:r>
              <a:rPr lang="en-US" sz="1200">
                <a:solidFill>
                  <a:schemeClr val="dk1"/>
                </a:solidFill>
                <a:latin typeface="Arial"/>
                <a:ea typeface="Arial"/>
                <a:cs typeface="Arial"/>
                <a:sym typeface="Arial"/>
              </a:rPr>
              <a:t>Inclusive fix or pedagogical action</a:t>
            </a:r>
            <a:endParaRPr sz="1200">
              <a:solidFill>
                <a:schemeClr val="dk1"/>
              </a:solidFill>
              <a:latin typeface="Arial"/>
              <a:ea typeface="Arial"/>
              <a:cs typeface="Arial"/>
              <a:sym typeface="Arial"/>
            </a:endParaRPr>
          </a:p>
          <a:p>
            <a:pPr indent="-304800" lvl="0" marL="457200" rtl="0" algn="l">
              <a:lnSpc>
                <a:spcPct val="100000"/>
              </a:lnSpc>
              <a:spcBef>
                <a:spcPts val="0"/>
              </a:spcBef>
              <a:spcAft>
                <a:spcPts val="0"/>
              </a:spcAft>
              <a:buClr>
                <a:schemeClr val="dk1"/>
              </a:buClr>
              <a:buSzPts val="1200"/>
              <a:buFont typeface="Arial"/>
              <a:buAutoNum type="arabicPeriod"/>
            </a:pPr>
            <a:r>
              <a:rPr b="1" lang="en-US" sz="1200">
                <a:solidFill>
                  <a:schemeClr val="dk1"/>
                </a:solidFill>
                <a:latin typeface="Arial"/>
                <a:ea typeface="Arial"/>
                <a:cs typeface="Arial"/>
                <a:sym typeface="Arial"/>
              </a:rPr>
              <a:t>Group sharing &amp; discussion (5 min)</a:t>
            </a:r>
            <a:endParaRPr sz="1200">
              <a:solidFill>
                <a:schemeClr val="dk1"/>
              </a:solidFill>
              <a:latin typeface="Arial"/>
              <a:ea typeface="Arial"/>
              <a:cs typeface="Arial"/>
              <a:sym typeface="Arial"/>
            </a:endParaRPr>
          </a:p>
          <a:p>
            <a:pPr indent="-292100" lvl="1" marL="914400" rtl="0" algn="l">
              <a:lnSpc>
                <a:spcPct val="100000"/>
              </a:lnSpc>
              <a:spcBef>
                <a:spcPts val="0"/>
              </a:spcBef>
              <a:spcAft>
                <a:spcPts val="0"/>
              </a:spcAft>
              <a:buClr>
                <a:schemeClr val="dk1"/>
              </a:buClr>
              <a:buSzPts val="1000"/>
              <a:buFont typeface="Courier New"/>
              <a:buChar char="o"/>
            </a:pPr>
            <a:r>
              <a:rPr lang="en-US" sz="1200">
                <a:solidFill>
                  <a:schemeClr val="dk1"/>
                </a:solidFill>
                <a:latin typeface="Arial"/>
                <a:ea typeface="Arial"/>
                <a:cs typeface="Arial"/>
                <a:sym typeface="Arial"/>
              </a:rPr>
              <a:t>Post key findings (errors + disinformation risk) on Padlet/Miro.</a:t>
            </a:r>
            <a:endParaRPr sz="1200">
              <a:solidFill>
                <a:schemeClr val="dk1"/>
              </a:solidFill>
              <a:latin typeface="Arial"/>
              <a:ea typeface="Arial"/>
              <a:cs typeface="Arial"/>
              <a:sym typeface="Arial"/>
            </a:endParaRPr>
          </a:p>
          <a:p>
            <a:pPr indent="-292100" lvl="1" marL="914400" rtl="0" algn="l">
              <a:lnSpc>
                <a:spcPct val="100000"/>
              </a:lnSpc>
              <a:spcBef>
                <a:spcPts val="0"/>
              </a:spcBef>
              <a:spcAft>
                <a:spcPts val="0"/>
              </a:spcAft>
              <a:buClr>
                <a:schemeClr val="dk1"/>
              </a:buClr>
              <a:buSzPts val="1000"/>
              <a:buFont typeface="Courier New"/>
              <a:buChar char="o"/>
            </a:pPr>
            <a:r>
              <a:rPr lang="en-US" sz="1200">
                <a:solidFill>
                  <a:schemeClr val="dk1"/>
                </a:solidFill>
                <a:latin typeface="Arial"/>
                <a:ea typeface="Arial"/>
                <a:cs typeface="Arial"/>
                <a:sym typeface="Arial"/>
              </a:rPr>
              <a:t>Discuss how biased predictions might reinforce stereotypes or create misleading content.</a:t>
            </a:r>
            <a:endParaRPr sz="1200">
              <a:solidFill>
                <a:schemeClr val="dk1"/>
              </a:solidFill>
              <a:latin typeface="Arial"/>
              <a:ea typeface="Arial"/>
              <a:cs typeface="Arial"/>
              <a:sym typeface="Arial"/>
            </a:endParaRPr>
          </a:p>
          <a:p>
            <a:pPr indent="-304800" lvl="0" marL="457200" rtl="0" algn="l">
              <a:lnSpc>
                <a:spcPct val="100000"/>
              </a:lnSpc>
              <a:spcBef>
                <a:spcPts val="0"/>
              </a:spcBef>
              <a:spcAft>
                <a:spcPts val="0"/>
              </a:spcAft>
              <a:buClr>
                <a:schemeClr val="dk1"/>
              </a:buClr>
              <a:buSzPts val="1200"/>
              <a:buFont typeface="Arial"/>
              <a:buAutoNum type="arabicPeriod"/>
            </a:pPr>
            <a:r>
              <a:rPr b="1" lang="en-US" sz="1200">
                <a:solidFill>
                  <a:schemeClr val="dk1"/>
                </a:solidFill>
                <a:latin typeface="Arial"/>
                <a:ea typeface="Arial"/>
                <a:cs typeface="Arial"/>
                <a:sym typeface="Arial"/>
              </a:rPr>
              <a:t>Wrap-up &amp; action (1 min)</a:t>
            </a:r>
            <a:endParaRPr sz="1200">
              <a:solidFill>
                <a:schemeClr val="dk1"/>
              </a:solidFill>
              <a:latin typeface="Arial"/>
              <a:ea typeface="Arial"/>
              <a:cs typeface="Arial"/>
              <a:sym typeface="Arial"/>
            </a:endParaRPr>
          </a:p>
          <a:p>
            <a:pPr indent="-292100" lvl="1" marL="914400" rtl="0" algn="l">
              <a:lnSpc>
                <a:spcPct val="100000"/>
              </a:lnSpc>
              <a:spcBef>
                <a:spcPts val="0"/>
              </a:spcBef>
              <a:spcAft>
                <a:spcPts val="0"/>
              </a:spcAft>
              <a:buClr>
                <a:schemeClr val="dk1"/>
              </a:buClr>
              <a:buSzPts val="1000"/>
              <a:buFont typeface="Courier New"/>
              <a:buChar char="o"/>
            </a:pPr>
            <a:r>
              <a:rPr lang="en-US" sz="1200">
                <a:solidFill>
                  <a:schemeClr val="dk1"/>
                </a:solidFill>
                <a:latin typeface="Arial"/>
                <a:ea typeface="Arial"/>
                <a:cs typeface="Arial"/>
                <a:sym typeface="Arial"/>
              </a:rPr>
              <a:t>Emphasize: </a:t>
            </a:r>
            <a:r>
              <a:rPr i="1" lang="en-US" sz="1200">
                <a:solidFill>
                  <a:schemeClr val="dk1"/>
                </a:solidFill>
                <a:latin typeface="Arial"/>
                <a:ea typeface="Arial"/>
                <a:cs typeface="Arial"/>
                <a:sym typeface="Arial"/>
              </a:rPr>
              <a:t>AI reflects the data it’s trained on—so it can misinform in biased ways.</a:t>
            </a:r>
            <a:endParaRPr sz="1200">
              <a:solidFill>
                <a:schemeClr val="dk1"/>
              </a:solidFill>
              <a:latin typeface="Arial"/>
              <a:ea typeface="Arial"/>
              <a:cs typeface="Arial"/>
              <a:sym typeface="Arial"/>
            </a:endParaRPr>
          </a:p>
          <a:p>
            <a:pPr indent="-292100" lvl="1" marL="914400" rtl="0" algn="l">
              <a:lnSpc>
                <a:spcPct val="100000"/>
              </a:lnSpc>
              <a:spcBef>
                <a:spcPts val="0"/>
              </a:spcBef>
              <a:spcAft>
                <a:spcPts val="0"/>
              </a:spcAft>
              <a:buClr>
                <a:schemeClr val="dk1"/>
              </a:buClr>
              <a:buSzPts val="1000"/>
              <a:buFont typeface="Courier New"/>
              <a:buChar char="o"/>
            </a:pPr>
            <a:r>
              <a:rPr lang="en-US" sz="1200">
                <a:solidFill>
                  <a:schemeClr val="dk1"/>
                </a:solidFill>
                <a:latin typeface="Arial"/>
                <a:ea typeface="Arial"/>
                <a:cs typeface="Arial"/>
                <a:sym typeface="Arial"/>
              </a:rPr>
              <a:t>Highlight inclusive AI strategies and curriculum integration.</a:t>
            </a:r>
            <a:endParaRPr sz="1200">
              <a:solidFill>
                <a:schemeClr val="dk1"/>
              </a:solidFill>
              <a:latin typeface="Arial"/>
              <a:ea typeface="Arial"/>
              <a:cs typeface="Arial"/>
              <a:sym typeface="Arial"/>
            </a:endParaRPr>
          </a:p>
          <a:p>
            <a:pPr indent="0" lvl="0" marL="0" rtl="0" algn="l">
              <a:lnSpc>
                <a:spcPct val="100000"/>
              </a:lnSpc>
              <a:spcBef>
                <a:spcPts val="0"/>
              </a:spcBef>
              <a:spcAft>
                <a:spcPts val="0"/>
              </a:spcAft>
              <a:buSzPts val="1100"/>
              <a:buNone/>
            </a:pPr>
            <a:r>
              <a:t/>
            </a:r>
            <a:endParaRPr sz="1200">
              <a:solidFill>
                <a:schemeClr val="dk1"/>
              </a:solidFill>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rPr b="1" lang="en-US" sz="1200">
                <a:solidFill>
                  <a:schemeClr val="dk1"/>
                </a:solidFill>
                <a:latin typeface="Arial"/>
                <a:ea typeface="Arial"/>
                <a:cs typeface="Arial"/>
                <a:sym typeface="Arial"/>
              </a:rPr>
              <a:t>Worksheet: Bias detective</a:t>
            </a:r>
            <a:endParaRPr b="1" sz="1200">
              <a:solidFill>
                <a:schemeClr val="dk1"/>
              </a:solidFill>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rPr lang="en-US" sz="1200">
                <a:solidFill>
                  <a:schemeClr val="dk1"/>
                </a:solidFill>
                <a:latin typeface="Arial"/>
                <a:ea typeface="Arial"/>
                <a:cs typeface="Arial"/>
                <a:sym typeface="Arial"/>
              </a:rPr>
              <a:t>AI tool		Input (photo / query)	Outcome / Error	Potential for disinformation (e.g., mislabel community) 	Inclusive Fix / teaching strategy</a:t>
            </a:r>
            <a:endParaRPr sz="1200">
              <a:solidFill>
                <a:schemeClr val="dk1"/>
              </a:solidFill>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rPr lang="en-US" sz="1200">
                <a:solidFill>
                  <a:schemeClr val="dk1"/>
                </a:solidFill>
                <a:latin typeface="Arial"/>
                <a:ea typeface="Arial"/>
                <a:cs typeface="Arial"/>
                <a:sym typeface="Arial"/>
              </a:rPr>
              <a:t>Gender shades	e.g. Person A (dark-skinned)	Misclassified gender; took longer to detect	Could reinforce stereotypes, misidentify identities	Teach dataset bias; use inclusive image banks</a:t>
            </a:r>
            <a:endParaRPr sz="1200">
              <a:solidFill>
                <a:schemeClr val="dk1"/>
              </a:solidFill>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rPr lang="en-US" sz="1200">
                <a:solidFill>
                  <a:schemeClr val="dk1"/>
                </a:solidFill>
                <a:latin typeface="Arial"/>
                <a:ea typeface="Arial"/>
                <a:cs typeface="Arial"/>
                <a:sym typeface="Arial"/>
              </a:rPr>
              <a:t>ChatGPT	e.g. “Name a girl’s science hero from Africa.”	Omitted lesser-known figures	Suggests African women aren’t scientists—erases representation	Encourage diverse dataset prompts; student-led input</a:t>
            </a:r>
            <a:endParaRPr sz="1200">
              <a:solidFill>
                <a:schemeClr val="dk1"/>
              </a:solidFill>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t/>
            </a:r>
            <a:endParaRPr sz="1200">
              <a:solidFill>
                <a:schemeClr val="dk1"/>
              </a:solidFill>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rPr lang="en-US" sz="1200">
                <a:solidFill>
                  <a:schemeClr val="dk1"/>
                </a:solidFill>
                <a:latin typeface="Arial"/>
                <a:ea typeface="Arial"/>
                <a:cs typeface="Arial"/>
                <a:sym typeface="Arial"/>
              </a:rPr>
              <a:t>(Complete at least 2 entries)</a:t>
            </a:r>
            <a:endParaRPr sz="1200">
              <a:solidFill>
                <a:schemeClr val="dk1"/>
              </a:solidFill>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t/>
            </a:r>
            <a:endParaRPr sz="1200">
              <a:solidFill>
                <a:schemeClr val="dk1"/>
              </a:solidFill>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rPr lang="en-US" sz="1200">
                <a:solidFill>
                  <a:schemeClr val="dk1"/>
                </a:solidFill>
                <a:latin typeface="Arial"/>
                <a:ea typeface="Arial"/>
                <a:cs typeface="Arial"/>
                <a:sym typeface="Arial"/>
              </a:rPr>
              <a:t>Assessment rubric</a:t>
            </a:r>
            <a:endParaRPr sz="1200">
              <a:solidFill>
                <a:schemeClr val="dk1"/>
              </a:solidFill>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rPr lang="en-US" sz="1200">
                <a:solidFill>
                  <a:schemeClr val="dk1"/>
                </a:solidFill>
                <a:latin typeface="Arial"/>
                <a:ea typeface="Arial"/>
                <a:cs typeface="Arial"/>
                <a:sym typeface="Arial"/>
              </a:rPr>
              <a:t>Criteria		3 pts (Excellent)					2 pts (Good)					1 pt (Needs Improvement)</a:t>
            </a:r>
            <a:endParaRPr sz="1200">
              <a:solidFill>
                <a:schemeClr val="dk1"/>
              </a:solidFill>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rPr lang="en-US" sz="1200">
                <a:solidFill>
                  <a:schemeClr val="dk1"/>
                </a:solidFill>
                <a:latin typeface="Arial"/>
                <a:ea typeface="Arial"/>
                <a:cs typeface="Arial"/>
                <a:sym typeface="Arial"/>
              </a:rPr>
              <a:t>Bias identification	Pinpoints clear bias/misclassification		Notes bias but lacks detail			Misses or misidentifies bias</a:t>
            </a:r>
            <a:endParaRPr sz="1200">
              <a:solidFill>
                <a:schemeClr val="dk1"/>
              </a:solidFill>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rPr lang="en-US" sz="1200">
                <a:solidFill>
                  <a:schemeClr val="dk1"/>
                </a:solidFill>
                <a:latin typeface="Arial"/>
                <a:ea typeface="Arial"/>
                <a:cs typeface="Arial"/>
                <a:sym typeface="Arial"/>
              </a:rPr>
              <a:t>Disinformation risk	Explains how bias creates false narratives	Mentions risk but without clear link	Rarely connects to disinfo danger</a:t>
            </a:r>
            <a:endParaRPr sz="1200">
              <a:solidFill>
                <a:schemeClr val="dk1"/>
              </a:solidFill>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rPr lang="en-US" sz="1200">
                <a:solidFill>
                  <a:schemeClr val="dk1"/>
                </a:solidFill>
                <a:latin typeface="Arial"/>
                <a:ea typeface="Arial"/>
                <a:cs typeface="Arial"/>
                <a:sym typeface="Arial"/>
              </a:rPr>
              <a:t>Inclusive solution	Proposes feasible dataset/teaching strategy	Suggests solution but lacks depth		No practical corrective approach</a:t>
            </a:r>
            <a:endParaRPr sz="1200">
              <a:solidFill>
                <a:schemeClr val="dk1"/>
              </a:solidFill>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rPr lang="en-US" sz="1200">
                <a:solidFill>
                  <a:schemeClr val="dk1"/>
                </a:solidFill>
                <a:latin typeface="Arial"/>
                <a:ea typeface="Arial"/>
                <a:cs typeface="Arial"/>
                <a:sym typeface="Arial"/>
              </a:rPr>
              <a:t>Collaboration		Actively shares, provides clear insights		Some participation, average clarity	Minimal or no peer engagement</a:t>
            </a:r>
            <a:endParaRPr sz="1200">
              <a:solidFill>
                <a:schemeClr val="dk1"/>
              </a:solidFill>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t/>
            </a:r>
            <a:endParaRPr sz="1200">
              <a:solidFill>
                <a:schemeClr val="dk1"/>
              </a:solidFill>
              <a:latin typeface="Arial"/>
              <a:ea typeface="Arial"/>
              <a:cs typeface="Arial"/>
              <a:sym typeface="Arial"/>
            </a:endParaRPr>
          </a:p>
          <a:p>
            <a:pPr indent="0" lvl="0" marL="0" rtl="0" algn="l">
              <a:lnSpc>
                <a:spcPct val="100000"/>
              </a:lnSpc>
              <a:spcBef>
                <a:spcPts val="0"/>
              </a:spcBef>
              <a:spcAft>
                <a:spcPts val="0"/>
              </a:spcAft>
              <a:buSzPts val="1100"/>
              <a:buNone/>
            </a:pPr>
            <a:r>
              <a:t/>
            </a:r>
            <a:endParaRPr sz="1200">
              <a:solidFill>
                <a:schemeClr val="dk1"/>
              </a:solidFill>
              <a:latin typeface="Arial"/>
              <a:ea typeface="Arial"/>
              <a:cs typeface="Arial"/>
              <a:sym typeface="Arial"/>
            </a:endParaRPr>
          </a:p>
          <a:p>
            <a:pPr indent="-292100" lvl="0" marL="457200" rtl="0" algn="l">
              <a:lnSpc>
                <a:spcPct val="100000"/>
              </a:lnSpc>
              <a:spcBef>
                <a:spcPts val="0"/>
              </a:spcBef>
              <a:spcAft>
                <a:spcPts val="0"/>
              </a:spcAft>
              <a:buClr>
                <a:schemeClr val="dk1"/>
              </a:buClr>
              <a:buSzPts val="1000"/>
              <a:buFont typeface="Noto Sans Symbols"/>
              <a:buChar char="●"/>
            </a:pPr>
            <a:r>
              <a:rPr lang="en-US" sz="1200">
                <a:solidFill>
                  <a:schemeClr val="dk1"/>
                </a:solidFill>
                <a:latin typeface="Arial"/>
                <a:ea typeface="Arial"/>
                <a:cs typeface="Arial"/>
                <a:sym typeface="Arial"/>
              </a:rPr>
              <a:t>Reverse image search (e.g., Google Images)</a:t>
            </a:r>
            <a:endParaRPr sz="1200">
              <a:solidFill>
                <a:schemeClr val="dk1"/>
              </a:solidFill>
              <a:latin typeface="Arial"/>
              <a:ea typeface="Arial"/>
              <a:cs typeface="Arial"/>
              <a:sym typeface="Arial"/>
            </a:endParaRPr>
          </a:p>
          <a:p>
            <a:pPr indent="-292100" lvl="0" marL="457200" rtl="0" algn="l">
              <a:lnSpc>
                <a:spcPct val="100000"/>
              </a:lnSpc>
              <a:spcBef>
                <a:spcPts val="0"/>
              </a:spcBef>
              <a:spcAft>
                <a:spcPts val="0"/>
              </a:spcAft>
              <a:buClr>
                <a:schemeClr val="dk1"/>
              </a:buClr>
              <a:buSzPts val="1000"/>
              <a:buFont typeface="Noto Sans Symbols"/>
              <a:buChar char="●"/>
            </a:pPr>
            <a:r>
              <a:rPr b="1" lang="en-US" sz="1200" u="sng">
                <a:solidFill>
                  <a:srgbClr val="1155CC"/>
                </a:solidFill>
                <a:latin typeface="Arial"/>
                <a:ea typeface="Arial"/>
                <a:cs typeface="Arial"/>
                <a:sym typeface="Arial"/>
                <a:hlinkClick r:id="rId4">
                  <a:extLst>
                    <a:ext uri="{A12FA001-AC4F-418D-AE19-62706E023703}">
                      <ahyp:hlinkClr val="tx"/>
                    </a:ext>
                  </a:extLst>
                </a:hlinkClick>
              </a:rPr>
              <a:t>Sensity AI’s “Deepfake Detection Challenge”</a:t>
            </a:r>
            <a:r>
              <a:rPr lang="en-US" sz="1200">
                <a:solidFill>
                  <a:schemeClr val="dk1"/>
                </a:solidFill>
                <a:latin typeface="Arial"/>
                <a:ea typeface="Arial"/>
                <a:cs typeface="Arial"/>
                <a:sym typeface="Arial"/>
              </a:rPr>
              <a:t> (</a:t>
            </a:r>
            <a:r>
              <a:rPr lang="en-US" sz="1200" u="sng">
                <a:solidFill>
                  <a:schemeClr val="dk1"/>
                </a:solidFill>
                <a:latin typeface="Arial"/>
                <a:ea typeface="Arial"/>
                <a:cs typeface="Arial"/>
                <a:sym typeface="Arial"/>
                <a:hlinkClick r:id="rId5">
                  <a:extLst>
                    <a:ext uri="{A12FA001-AC4F-418D-AE19-62706E023703}">
                      <ahyp:hlinkClr val="tx"/>
                    </a:ext>
                  </a:extLst>
                </a:hlinkClick>
              </a:rPr>
              <a:t>demo version</a:t>
            </a:r>
            <a:r>
              <a:rPr lang="en-US" sz="1200">
                <a:solidFill>
                  <a:schemeClr val="dk1"/>
                </a:solidFill>
                <a:latin typeface="Arial"/>
                <a:ea typeface="Arial"/>
                <a:cs typeface="Arial"/>
                <a:sym typeface="Arial"/>
              </a:rPr>
              <a:t>)</a:t>
            </a:r>
            <a:endParaRPr sz="1200">
              <a:solidFill>
                <a:schemeClr val="dk1"/>
              </a:solidFill>
              <a:latin typeface="Arial"/>
              <a:ea typeface="Arial"/>
              <a:cs typeface="Arial"/>
              <a:sym typeface="Arial"/>
            </a:endParaRPr>
          </a:p>
          <a:p>
            <a:pPr indent="0" lvl="0" marL="0" rtl="0" algn="l">
              <a:lnSpc>
                <a:spcPct val="100000"/>
              </a:lnSpc>
              <a:spcBef>
                <a:spcPts val="1400"/>
              </a:spcBef>
              <a:spcAft>
                <a:spcPts val="0"/>
              </a:spcAft>
              <a:buClr>
                <a:schemeClr val="dk1"/>
              </a:buClr>
              <a:buSzPts val="1100"/>
              <a:buFont typeface="Arial"/>
              <a:buNone/>
            </a:pPr>
            <a:r>
              <a:rPr b="1" lang="en-US" sz="1200">
                <a:solidFill>
                  <a:schemeClr val="dk1"/>
                </a:solidFill>
                <a:latin typeface="Arial"/>
                <a:ea typeface="Arial"/>
                <a:cs typeface="Arial"/>
                <a:sym typeface="Arial"/>
              </a:rPr>
              <a:t>References:</a:t>
            </a:r>
            <a:endParaRPr b="1" sz="1200">
              <a:solidFill>
                <a:schemeClr val="dk1"/>
              </a:solidFill>
              <a:latin typeface="Arial"/>
              <a:ea typeface="Arial"/>
              <a:cs typeface="Arial"/>
              <a:sym typeface="Arial"/>
            </a:endParaRPr>
          </a:p>
          <a:p>
            <a:pPr indent="0" lvl="0" marL="0" rtl="0" algn="l">
              <a:lnSpc>
                <a:spcPct val="100000"/>
              </a:lnSpc>
              <a:spcBef>
                <a:spcPts val="1400"/>
              </a:spcBef>
              <a:spcAft>
                <a:spcPts val="0"/>
              </a:spcAft>
              <a:buClr>
                <a:schemeClr val="dk1"/>
              </a:buClr>
              <a:buSzPts val="1100"/>
              <a:buFont typeface="Arial"/>
              <a:buNone/>
            </a:pPr>
            <a:r>
              <a:rPr lang="en-US" sz="1200" u="sng">
                <a:solidFill>
                  <a:schemeClr val="dk1"/>
                </a:solidFill>
                <a:latin typeface="Arial"/>
                <a:ea typeface="Arial"/>
                <a:cs typeface="Arial"/>
                <a:sym typeface="Arial"/>
                <a:hlinkClick r:id="rId6">
                  <a:extLst>
                    <a:ext uri="{A12FA001-AC4F-418D-AE19-62706E023703}">
                      <ahyp:hlinkClr val="tx"/>
                    </a:ext>
                  </a:extLst>
                </a:hlinkClick>
              </a:rPr>
              <a:t>https://www.cyberdefensemagazine.com/the-illusion-of-truth-the-risks-and-responses-to-deepfake-technology/</a:t>
            </a:r>
            <a:r>
              <a:rPr lang="en-US" sz="1200">
                <a:solidFill>
                  <a:schemeClr val="dk1"/>
                </a:solidFill>
                <a:latin typeface="Arial"/>
                <a:ea typeface="Arial"/>
                <a:cs typeface="Arial"/>
                <a:sym typeface="Arial"/>
              </a:rPr>
              <a:t> </a:t>
            </a:r>
            <a:endParaRPr sz="1200">
              <a:solidFill>
                <a:schemeClr val="dk1"/>
              </a:solidFill>
              <a:latin typeface="Arial"/>
              <a:ea typeface="Arial"/>
              <a:cs typeface="Arial"/>
              <a:sym typeface="Arial"/>
            </a:endParaRPr>
          </a:p>
          <a:p>
            <a:pPr indent="0" lvl="0" marL="0" rtl="0" algn="l">
              <a:lnSpc>
                <a:spcPct val="100000"/>
              </a:lnSpc>
              <a:spcBef>
                <a:spcPts val="1400"/>
              </a:spcBef>
              <a:spcAft>
                <a:spcPts val="0"/>
              </a:spcAft>
              <a:buClr>
                <a:schemeClr val="dk1"/>
              </a:buClr>
              <a:buSzPts val="1100"/>
              <a:buFont typeface="Arial"/>
              <a:buNone/>
            </a:pPr>
            <a:r>
              <a:rPr lang="en-US" sz="1200" u="sng">
                <a:solidFill>
                  <a:schemeClr val="dk1"/>
                </a:solidFill>
                <a:latin typeface="Arial"/>
                <a:ea typeface="Arial"/>
                <a:cs typeface="Arial"/>
                <a:sym typeface="Arial"/>
                <a:hlinkClick r:id="rId7">
                  <a:extLst>
                    <a:ext uri="{A12FA001-AC4F-418D-AE19-62706E023703}">
                      <ahyp:hlinkClr val="tx"/>
                    </a:ext>
                  </a:extLst>
                </a:hlinkClick>
              </a:rPr>
              <a:t>https://researchmgt.monash.edu/ws/portalfiles/portal/668653278/640947365-oa.pdf</a:t>
            </a:r>
            <a:endParaRPr sz="1200">
              <a:solidFill>
                <a:schemeClr val="dk1"/>
              </a:solidFill>
              <a:latin typeface="Arial"/>
              <a:ea typeface="Arial"/>
              <a:cs typeface="Arial"/>
              <a:sym typeface="Arial"/>
            </a:endParaRPr>
          </a:p>
          <a:p>
            <a:pPr indent="0" lvl="0" marL="0" rtl="0" algn="l">
              <a:lnSpc>
                <a:spcPct val="100000"/>
              </a:lnSpc>
              <a:spcBef>
                <a:spcPts val="1400"/>
              </a:spcBef>
              <a:spcAft>
                <a:spcPts val="0"/>
              </a:spcAft>
              <a:buClr>
                <a:schemeClr val="dk1"/>
              </a:buClr>
              <a:buSzPts val="1100"/>
              <a:buFont typeface="Arial"/>
              <a:buNone/>
            </a:pPr>
            <a:r>
              <a:rPr lang="en-US" sz="1200" u="sng">
                <a:solidFill>
                  <a:schemeClr val="dk1"/>
                </a:solidFill>
                <a:latin typeface="Arial"/>
                <a:ea typeface="Arial"/>
                <a:cs typeface="Arial"/>
                <a:sym typeface="Arial"/>
                <a:hlinkClick r:id="rId8">
                  <a:extLst>
                    <a:ext uri="{A12FA001-AC4F-418D-AE19-62706E023703}">
                      <ahyp:hlinkClr val="tx"/>
                    </a:ext>
                  </a:extLst>
                </a:hlinkClick>
              </a:rPr>
              <a:t>https://www.researchgate.net/publication/378180889_Assessment_framework_for_deepfake_detection_in_real-world_situations</a:t>
            </a:r>
            <a:r>
              <a:rPr lang="en-US" sz="1200">
                <a:solidFill>
                  <a:schemeClr val="dk1"/>
                </a:solidFill>
                <a:latin typeface="Arial"/>
                <a:ea typeface="Arial"/>
                <a:cs typeface="Arial"/>
                <a:sym typeface="Arial"/>
              </a:rPr>
              <a:t> </a:t>
            </a:r>
            <a:endParaRPr sz="1200">
              <a:solidFill>
                <a:schemeClr val="dk1"/>
              </a:solidFill>
              <a:latin typeface="Arial"/>
              <a:ea typeface="Arial"/>
              <a:cs typeface="Arial"/>
              <a:sym typeface="Arial"/>
            </a:endParaRPr>
          </a:p>
          <a:p>
            <a:pPr indent="0" lvl="0" marL="158750" rtl="0" algn="l">
              <a:lnSpc>
                <a:spcPct val="100000"/>
              </a:lnSpc>
              <a:spcBef>
                <a:spcPts val="1400"/>
              </a:spcBef>
              <a:spcAft>
                <a:spcPts val="0"/>
              </a:spcAft>
              <a:buSzPts val="1100"/>
              <a:buNone/>
            </a:pPr>
            <a:r>
              <a:t/>
            </a:r>
            <a:endParaRPr b="1"/>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33" name="Shape 533"/>
        <p:cNvGrpSpPr/>
        <p:nvPr/>
      </p:nvGrpSpPr>
      <p:grpSpPr>
        <a:xfrm>
          <a:off x="0" y="0"/>
          <a:ext cx="0" cy="0"/>
          <a:chOff x="0" y="0"/>
          <a:chExt cx="0" cy="0"/>
        </a:xfrm>
      </p:grpSpPr>
      <p:sp>
        <p:nvSpPr>
          <p:cNvPr id="534" name="Google Shape;534;p4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1200"/>
              </a:spcBef>
              <a:spcAft>
                <a:spcPts val="0"/>
              </a:spcAft>
              <a:buClr>
                <a:schemeClr val="dk1"/>
              </a:buClr>
              <a:buSzPts val="1100"/>
              <a:buFont typeface="Arial"/>
              <a:buNone/>
            </a:pPr>
            <a:r>
              <a:rPr b="1" lang="en-US" sz="1400">
                <a:solidFill>
                  <a:schemeClr val="dk1"/>
                </a:solidFill>
                <a:latin typeface="Arial"/>
                <a:ea typeface="Arial"/>
                <a:cs typeface="Arial"/>
                <a:sym typeface="Arial"/>
              </a:rPr>
              <a:t>Proposed activity: </a:t>
            </a:r>
            <a:r>
              <a:rPr lang="en-US" sz="1400">
                <a:solidFill>
                  <a:schemeClr val="dk1"/>
                </a:solidFill>
                <a:latin typeface="Arial"/>
                <a:ea typeface="Arial"/>
                <a:cs typeface="Arial"/>
                <a:sym typeface="Arial"/>
              </a:rPr>
              <a:t>Divide class into six parts and let each part explore one proposed activity for 10-15 minutes, then they should reflect on it for the others to understand the main objectives and aims, raising the attention of other participants.</a:t>
            </a:r>
            <a:endParaRPr sz="1400">
              <a:solidFill>
                <a:schemeClr val="dk1"/>
              </a:solidFill>
              <a:latin typeface="Arial"/>
              <a:ea typeface="Arial"/>
              <a:cs typeface="Arial"/>
              <a:sym typeface="Arial"/>
            </a:endParaRPr>
          </a:p>
          <a:p>
            <a:pPr indent="0" lvl="0" marL="0" rtl="0" algn="l">
              <a:lnSpc>
                <a:spcPct val="100000"/>
              </a:lnSpc>
              <a:spcBef>
                <a:spcPts val="1200"/>
              </a:spcBef>
              <a:spcAft>
                <a:spcPts val="0"/>
              </a:spcAft>
              <a:buClr>
                <a:schemeClr val="dk1"/>
              </a:buClr>
              <a:buSzPts val="1100"/>
              <a:buFont typeface="Arial"/>
              <a:buNone/>
            </a:pPr>
            <a:r>
              <a:rPr b="1" lang="en-US" sz="2000">
                <a:solidFill>
                  <a:schemeClr val="accent3"/>
                </a:solidFill>
              </a:rPr>
              <a:t>In case of asynchronous course 5 points can be obtained upon active participation.</a:t>
            </a:r>
            <a:endParaRPr b="1" sz="2000">
              <a:solidFill>
                <a:schemeClr val="accent3"/>
              </a:solidFill>
            </a:endParaRPr>
          </a:p>
          <a:p>
            <a:pPr indent="0" lvl="0" marL="0" rtl="0" algn="l">
              <a:lnSpc>
                <a:spcPct val="100000"/>
              </a:lnSpc>
              <a:spcBef>
                <a:spcPts val="0"/>
              </a:spcBef>
              <a:spcAft>
                <a:spcPts val="0"/>
              </a:spcAft>
              <a:buClr>
                <a:schemeClr val="dk1"/>
              </a:buClr>
              <a:buSzPts val="1100"/>
              <a:buFont typeface="Arial"/>
              <a:buNone/>
            </a:pPr>
            <a:r>
              <a:rPr b="1" lang="en-US" sz="2000">
                <a:solidFill>
                  <a:schemeClr val="accent3"/>
                </a:solidFill>
              </a:rPr>
              <a:t>DISCUSSION: </a:t>
            </a:r>
            <a:r>
              <a:rPr lang="en-US" sz="2000">
                <a:solidFill>
                  <a:schemeClr val="accent3"/>
                </a:solidFill>
              </a:rPr>
              <a:t>Write a half page reflection on one of the chosen activity.</a:t>
            </a:r>
            <a:endParaRPr sz="1800">
              <a:solidFill>
                <a:schemeClr val="accent3"/>
              </a:solidFill>
              <a:latin typeface="Arial"/>
              <a:ea typeface="Arial"/>
              <a:cs typeface="Arial"/>
              <a:sym typeface="Arial"/>
            </a:endParaRPr>
          </a:p>
        </p:txBody>
      </p:sp>
      <p:sp>
        <p:nvSpPr>
          <p:cNvPr id="535" name="Google Shape;535;p4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51" name="Shape 551"/>
        <p:cNvGrpSpPr/>
        <p:nvPr/>
      </p:nvGrpSpPr>
      <p:grpSpPr>
        <a:xfrm>
          <a:off x="0" y="0"/>
          <a:ext cx="0" cy="0"/>
          <a:chOff x="0" y="0"/>
          <a:chExt cx="0" cy="0"/>
        </a:xfrm>
      </p:grpSpPr>
      <p:sp>
        <p:nvSpPr>
          <p:cNvPr id="552" name="Google Shape;552;p4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53" name="Google Shape;553;p4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800"/>
              </a:spcBef>
              <a:spcAft>
                <a:spcPts val="0"/>
              </a:spcAft>
              <a:buClr>
                <a:schemeClr val="dk1"/>
              </a:buClr>
              <a:buSzPts val="1100"/>
              <a:buFont typeface="Arial"/>
              <a:buNone/>
            </a:pPr>
            <a:r>
              <a:rPr lang="en-US" sz="1600">
                <a:solidFill>
                  <a:srgbClr val="0F4761"/>
                </a:solidFill>
                <a:latin typeface="Play"/>
                <a:ea typeface="Play"/>
                <a:cs typeface="Play"/>
                <a:sym typeface="Play"/>
              </a:rPr>
              <a:t>1. Password puzzle: How your weak login becomes a weapon</a:t>
            </a:r>
            <a:endParaRPr b="1" sz="1600">
              <a:solidFill>
                <a:srgbClr val="0F4761"/>
              </a:solidFill>
              <a:latin typeface="Play"/>
              <a:ea typeface="Play"/>
              <a:cs typeface="Play"/>
              <a:sym typeface="Play"/>
            </a:endParaRPr>
          </a:p>
          <a:p>
            <a:pPr indent="0" lvl="0" marL="0" rtl="0" algn="l">
              <a:lnSpc>
                <a:spcPct val="100000"/>
              </a:lnSpc>
              <a:spcBef>
                <a:spcPts val="1400"/>
              </a:spcBef>
              <a:spcAft>
                <a:spcPts val="0"/>
              </a:spcAft>
              <a:buClr>
                <a:schemeClr val="dk1"/>
              </a:buClr>
              <a:buSzPts val="1100"/>
              <a:buFont typeface="Arial"/>
              <a:buNone/>
            </a:pPr>
            <a:r>
              <a:rPr b="1" lang="en-US" sz="1300">
                <a:solidFill>
                  <a:schemeClr val="dk1"/>
                </a:solidFill>
                <a:latin typeface="Arial"/>
                <a:ea typeface="Arial"/>
                <a:cs typeface="Arial"/>
                <a:sym typeface="Arial"/>
              </a:rPr>
              <a:t>Objectives:</a:t>
            </a:r>
            <a:endParaRPr b="1" sz="1300">
              <a:solidFill>
                <a:schemeClr val="dk1"/>
              </a:solidFill>
              <a:latin typeface="Arial"/>
              <a:ea typeface="Arial"/>
              <a:cs typeface="Arial"/>
              <a:sym typeface="Arial"/>
            </a:endParaRPr>
          </a:p>
          <a:p>
            <a:pPr indent="-292100" lvl="0" marL="457200" rtl="0" algn="l">
              <a:lnSpc>
                <a:spcPct val="100000"/>
              </a:lnSpc>
              <a:spcBef>
                <a:spcPts val="1200"/>
              </a:spcBef>
              <a:spcAft>
                <a:spcPts val="0"/>
              </a:spcAft>
              <a:buClr>
                <a:schemeClr val="dk1"/>
              </a:buClr>
              <a:buSzPts val="1000"/>
              <a:buFont typeface="Noto Sans Symbols"/>
              <a:buChar char="●"/>
            </a:pPr>
            <a:r>
              <a:rPr lang="en-US" sz="1200">
                <a:solidFill>
                  <a:schemeClr val="dk1"/>
                </a:solidFill>
                <a:latin typeface="Arial"/>
                <a:ea typeface="Arial"/>
                <a:cs typeface="Arial"/>
                <a:sym typeface="Arial"/>
              </a:rPr>
              <a:t>Understand the principles of strong password creation and management.</a:t>
            </a:r>
            <a:br>
              <a:rPr lang="en-US" sz="1200">
                <a:solidFill>
                  <a:schemeClr val="dk1"/>
                </a:solidFill>
                <a:latin typeface="Arial"/>
                <a:ea typeface="Arial"/>
                <a:cs typeface="Arial"/>
                <a:sym typeface="Arial"/>
              </a:rPr>
            </a:br>
            <a:endParaRPr sz="1200">
              <a:solidFill>
                <a:schemeClr val="dk1"/>
              </a:solidFill>
              <a:latin typeface="Arial"/>
              <a:ea typeface="Arial"/>
              <a:cs typeface="Arial"/>
              <a:sym typeface="Arial"/>
            </a:endParaRPr>
          </a:p>
          <a:p>
            <a:pPr indent="-292100" lvl="0" marL="457200" rtl="0" algn="l">
              <a:lnSpc>
                <a:spcPct val="100000"/>
              </a:lnSpc>
              <a:spcBef>
                <a:spcPts val="0"/>
              </a:spcBef>
              <a:spcAft>
                <a:spcPts val="0"/>
              </a:spcAft>
              <a:buClr>
                <a:schemeClr val="dk1"/>
              </a:buClr>
              <a:buSzPts val="1000"/>
              <a:buFont typeface="Noto Sans Symbols"/>
              <a:buChar char="●"/>
            </a:pPr>
            <a:r>
              <a:rPr lang="en-US" sz="1200">
                <a:solidFill>
                  <a:schemeClr val="dk1"/>
                </a:solidFill>
                <a:latin typeface="Arial"/>
                <a:ea typeface="Arial"/>
                <a:cs typeface="Arial"/>
                <a:sym typeface="Arial"/>
              </a:rPr>
              <a:t>Recognize how poor credentials can lead to account compromise and be exploited in </a:t>
            </a:r>
            <a:r>
              <a:rPr b="1" lang="en-US" sz="1200">
                <a:solidFill>
                  <a:schemeClr val="dk1"/>
                </a:solidFill>
                <a:latin typeface="Arial"/>
                <a:ea typeface="Arial"/>
                <a:cs typeface="Arial"/>
                <a:sym typeface="Arial"/>
              </a:rPr>
              <a:t>disinformation campaigns</a:t>
            </a:r>
            <a:r>
              <a:rPr lang="en-US" sz="1200">
                <a:solidFill>
                  <a:schemeClr val="dk1"/>
                </a:solidFill>
                <a:latin typeface="Arial"/>
                <a:ea typeface="Arial"/>
                <a:cs typeface="Arial"/>
                <a:sym typeface="Arial"/>
              </a:rPr>
              <a:t>.</a:t>
            </a:r>
            <a:br>
              <a:rPr lang="en-US" sz="1200">
                <a:solidFill>
                  <a:schemeClr val="dk1"/>
                </a:solidFill>
                <a:latin typeface="Arial"/>
                <a:ea typeface="Arial"/>
                <a:cs typeface="Arial"/>
                <a:sym typeface="Arial"/>
              </a:rPr>
            </a:br>
            <a:endParaRPr sz="1200">
              <a:solidFill>
                <a:schemeClr val="dk1"/>
              </a:solidFill>
              <a:latin typeface="Arial"/>
              <a:ea typeface="Arial"/>
              <a:cs typeface="Arial"/>
              <a:sym typeface="Arial"/>
            </a:endParaRPr>
          </a:p>
          <a:p>
            <a:pPr indent="-292100" lvl="0" marL="457200" rtl="0" algn="l">
              <a:lnSpc>
                <a:spcPct val="100000"/>
              </a:lnSpc>
              <a:spcBef>
                <a:spcPts val="0"/>
              </a:spcBef>
              <a:spcAft>
                <a:spcPts val="0"/>
              </a:spcAft>
              <a:buClr>
                <a:schemeClr val="dk1"/>
              </a:buClr>
              <a:buSzPts val="1000"/>
              <a:buFont typeface="Noto Sans Symbols"/>
              <a:buChar char="●"/>
            </a:pPr>
            <a:r>
              <a:rPr lang="en-US" sz="1200">
                <a:solidFill>
                  <a:schemeClr val="dk1"/>
                </a:solidFill>
                <a:latin typeface="Arial"/>
                <a:ea typeface="Arial"/>
                <a:cs typeface="Arial"/>
                <a:sym typeface="Arial"/>
              </a:rPr>
              <a:t>Explore strategies and classroom activities to teach students </a:t>
            </a:r>
            <a:r>
              <a:rPr b="1" lang="en-US" sz="1200">
                <a:solidFill>
                  <a:schemeClr val="dk1"/>
                </a:solidFill>
                <a:latin typeface="Arial"/>
                <a:ea typeface="Arial"/>
                <a:cs typeface="Arial"/>
                <a:sym typeface="Arial"/>
              </a:rPr>
              <a:t>password hygiene</a:t>
            </a:r>
            <a:r>
              <a:rPr lang="en-US" sz="1200">
                <a:solidFill>
                  <a:schemeClr val="dk1"/>
                </a:solidFill>
                <a:latin typeface="Arial"/>
                <a:ea typeface="Arial"/>
                <a:cs typeface="Arial"/>
                <a:sym typeface="Arial"/>
              </a:rPr>
              <a:t> and </a:t>
            </a:r>
            <a:r>
              <a:rPr b="1" lang="en-US" sz="1200">
                <a:solidFill>
                  <a:schemeClr val="dk1"/>
                </a:solidFill>
                <a:latin typeface="Arial"/>
                <a:ea typeface="Arial"/>
                <a:cs typeface="Arial"/>
                <a:sym typeface="Arial"/>
              </a:rPr>
              <a:t>account responsibility</a:t>
            </a:r>
            <a:r>
              <a:rPr lang="en-US" sz="1200">
                <a:solidFill>
                  <a:schemeClr val="dk1"/>
                </a:solidFill>
                <a:latin typeface="Arial"/>
                <a:ea typeface="Arial"/>
                <a:cs typeface="Arial"/>
                <a:sym typeface="Arial"/>
              </a:rPr>
              <a:t>.</a:t>
            </a:r>
            <a:br>
              <a:rPr lang="en-US" sz="1200">
                <a:solidFill>
                  <a:schemeClr val="dk1"/>
                </a:solidFill>
                <a:latin typeface="Arial"/>
                <a:ea typeface="Arial"/>
                <a:cs typeface="Arial"/>
                <a:sym typeface="Arial"/>
              </a:rPr>
            </a:br>
            <a:endParaRPr sz="1200">
              <a:solidFill>
                <a:schemeClr val="dk1"/>
              </a:solidFill>
              <a:latin typeface="Arial"/>
              <a:ea typeface="Arial"/>
              <a:cs typeface="Arial"/>
              <a:sym typeface="Arial"/>
            </a:endParaRPr>
          </a:p>
          <a:p>
            <a:pPr indent="0" lvl="0" marL="0" rtl="0" algn="l">
              <a:lnSpc>
                <a:spcPct val="100000"/>
              </a:lnSpc>
              <a:spcBef>
                <a:spcPts val="1400"/>
              </a:spcBef>
              <a:spcAft>
                <a:spcPts val="0"/>
              </a:spcAft>
              <a:buClr>
                <a:schemeClr val="dk1"/>
              </a:buClr>
              <a:buSzPts val="1100"/>
              <a:buFont typeface="Arial"/>
              <a:buNone/>
            </a:pPr>
            <a:r>
              <a:rPr b="1" lang="en-US" sz="1300">
                <a:solidFill>
                  <a:schemeClr val="dk1"/>
                </a:solidFill>
                <a:latin typeface="Arial"/>
                <a:ea typeface="Arial"/>
                <a:cs typeface="Arial"/>
                <a:sym typeface="Arial"/>
              </a:rPr>
              <a:t>Duration: </a:t>
            </a:r>
            <a:r>
              <a:rPr b="1" lang="en-US" sz="1400">
                <a:solidFill>
                  <a:srgbClr val="0F4761"/>
                </a:solidFill>
                <a:latin typeface="Arial"/>
                <a:ea typeface="Arial"/>
                <a:cs typeface="Arial"/>
                <a:sym typeface="Arial"/>
              </a:rPr>
              <a:t>60 minutes</a:t>
            </a:r>
            <a:endParaRPr b="1" sz="1300">
              <a:solidFill>
                <a:schemeClr val="dk1"/>
              </a:solidFill>
              <a:latin typeface="Arial"/>
              <a:ea typeface="Arial"/>
              <a:cs typeface="Arial"/>
              <a:sym typeface="Arial"/>
            </a:endParaRPr>
          </a:p>
          <a:p>
            <a:pPr indent="0" lvl="0" marL="0" rtl="0" algn="l">
              <a:lnSpc>
                <a:spcPct val="100000"/>
              </a:lnSpc>
              <a:spcBef>
                <a:spcPts val="1400"/>
              </a:spcBef>
              <a:spcAft>
                <a:spcPts val="0"/>
              </a:spcAft>
              <a:buClr>
                <a:schemeClr val="dk1"/>
              </a:buClr>
              <a:buSzPts val="1100"/>
              <a:buFont typeface="Arial"/>
              <a:buNone/>
            </a:pPr>
            <a:r>
              <a:rPr b="1" lang="en-US" sz="1300">
                <a:solidFill>
                  <a:schemeClr val="dk1"/>
                </a:solidFill>
                <a:latin typeface="Arial"/>
                <a:ea typeface="Arial"/>
                <a:cs typeface="Arial"/>
                <a:sym typeface="Arial"/>
              </a:rPr>
              <a:t> Materials:</a:t>
            </a:r>
            <a:endParaRPr b="1" sz="1300">
              <a:solidFill>
                <a:schemeClr val="dk1"/>
              </a:solidFill>
              <a:latin typeface="Arial"/>
              <a:ea typeface="Arial"/>
              <a:cs typeface="Arial"/>
              <a:sym typeface="Arial"/>
            </a:endParaRPr>
          </a:p>
          <a:p>
            <a:pPr indent="-302895" lvl="0" marL="453390" rtl="0" algn="l">
              <a:lnSpc>
                <a:spcPct val="100000"/>
              </a:lnSpc>
              <a:spcBef>
                <a:spcPts val="400"/>
              </a:spcBef>
              <a:spcAft>
                <a:spcPts val="0"/>
              </a:spcAft>
              <a:buClr>
                <a:schemeClr val="dk1"/>
              </a:buClr>
              <a:buSzPts val="1200"/>
              <a:buFont typeface="Noto Sans Symbols"/>
              <a:buChar char="●"/>
            </a:pPr>
            <a:r>
              <a:rPr lang="en-US" sz="1200">
                <a:solidFill>
                  <a:schemeClr val="dk1"/>
                </a:solidFill>
                <a:latin typeface="Arial"/>
                <a:ea typeface="Arial"/>
                <a:cs typeface="Arial"/>
                <a:sym typeface="Arial"/>
              </a:rPr>
              <a:t>Laptops/tablets (1 per pair)</a:t>
            </a:r>
            <a:endParaRPr sz="1200">
              <a:solidFill>
                <a:schemeClr val="dk1"/>
              </a:solidFill>
              <a:latin typeface="Arial"/>
              <a:ea typeface="Arial"/>
              <a:cs typeface="Arial"/>
              <a:sym typeface="Arial"/>
            </a:endParaRPr>
          </a:p>
          <a:p>
            <a:pPr indent="-302895" lvl="0" marL="453390" rtl="0" algn="l">
              <a:lnSpc>
                <a:spcPct val="100000"/>
              </a:lnSpc>
              <a:spcBef>
                <a:spcPts val="0"/>
              </a:spcBef>
              <a:spcAft>
                <a:spcPts val="0"/>
              </a:spcAft>
              <a:buClr>
                <a:schemeClr val="dk1"/>
              </a:buClr>
              <a:buSzPts val="1200"/>
              <a:buFont typeface="Noto Sans Symbols"/>
              <a:buChar char="●"/>
            </a:pPr>
            <a:r>
              <a:rPr b="1" lang="en-US" sz="1200" u="sng">
                <a:solidFill>
                  <a:srgbClr val="1155CC"/>
                </a:solidFill>
                <a:latin typeface="Arial"/>
                <a:ea typeface="Arial"/>
                <a:cs typeface="Arial"/>
                <a:sym typeface="Arial"/>
                <a:hlinkClick r:id="rId2">
                  <a:extLst>
                    <a:ext uri="{A12FA001-AC4F-418D-AE19-62706E023703}">
                      <ahyp:hlinkClr val="tx"/>
                    </a:ext>
                  </a:extLst>
                </a:hlinkClick>
              </a:rPr>
              <a:t>III.1.Password_Health_Checklist.docx </a:t>
            </a:r>
            <a:endParaRPr b="1" sz="1200">
              <a:solidFill>
                <a:schemeClr val="dk1"/>
              </a:solidFill>
              <a:latin typeface="Arial"/>
              <a:ea typeface="Arial"/>
              <a:cs typeface="Arial"/>
              <a:sym typeface="Arial"/>
            </a:endParaRPr>
          </a:p>
          <a:p>
            <a:pPr indent="-302895" lvl="0" marL="453390" rtl="0" algn="l">
              <a:lnSpc>
                <a:spcPct val="100000"/>
              </a:lnSpc>
              <a:spcBef>
                <a:spcPts val="0"/>
              </a:spcBef>
              <a:spcAft>
                <a:spcPts val="0"/>
              </a:spcAft>
              <a:buClr>
                <a:schemeClr val="dk1"/>
              </a:buClr>
              <a:buSzPts val="1200"/>
              <a:buFont typeface="Noto Sans Symbols"/>
              <a:buChar char="●"/>
            </a:pPr>
            <a:r>
              <a:rPr b="1" lang="en-US" sz="1200" u="sng">
                <a:solidFill>
                  <a:srgbClr val="1155CC"/>
                </a:solidFill>
                <a:latin typeface="Arial"/>
                <a:ea typeface="Arial"/>
                <a:cs typeface="Arial"/>
                <a:sym typeface="Arial"/>
                <a:hlinkClick r:id="rId3">
                  <a:extLst>
                    <a:ext uri="{A12FA001-AC4F-418D-AE19-62706E023703}">
                      <ahyp:hlinkClr val="tx"/>
                    </a:ext>
                  </a:extLst>
                </a:hlinkClick>
              </a:rPr>
              <a:t>III.1.Password_Scenario_Cards.docx</a:t>
            </a:r>
            <a:endParaRPr b="1" sz="1200">
              <a:solidFill>
                <a:schemeClr val="dk1"/>
              </a:solidFill>
              <a:latin typeface="Arial"/>
              <a:ea typeface="Arial"/>
              <a:cs typeface="Arial"/>
              <a:sym typeface="Arial"/>
            </a:endParaRPr>
          </a:p>
          <a:p>
            <a:pPr indent="-304800" lvl="0" marL="457200" rtl="0" algn="l">
              <a:lnSpc>
                <a:spcPct val="100000"/>
              </a:lnSpc>
              <a:spcBef>
                <a:spcPts val="0"/>
              </a:spcBef>
              <a:spcAft>
                <a:spcPts val="0"/>
              </a:spcAft>
              <a:buClr>
                <a:schemeClr val="dk1"/>
              </a:buClr>
              <a:buSzPts val="1200"/>
              <a:buFont typeface="Noto Sans Symbols"/>
              <a:buChar char="●"/>
            </a:pPr>
            <a:r>
              <a:rPr lang="en-US" sz="1200">
                <a:solidFill>
                  <a:schemeClr val="dk1"/>
                </a:solidFill>
                <a:latin typeface="Arial"/>
                <a:ea typeface="Arial"/>
                <a:cs typeface="Arial"/>
                <a:sym typeface="Arial"/>
              </a:rPr>
              <a:t>Website for password strength testing (e.g.,</a:t>
            </a:r>
            <a:r>
              <a:rPr lang="en-US" sz="1200">
                <a:solidFill>
                  <a:schemeClr val="dk1"/>
                </a:solidFill>
                <a:uFill>
                  <a:noFill/>
                </a:uFill>
                <a:latin typeface="Arial"/>
                <a:ea typeface="Arial"/>
                <a:cs typeface="Arial"/>
                <a:sym typeface="Arial"/>
                <a:hlinkClick r:id="rId4">
                  <a:extLst>
                    <a:ext uri="{A12FA001-AC4F-418D-AE19-62706E023703}">
                      <ahyp:hlinkClr val="tx"/>
                    </a:ext>
                  </a:extLst>
                </a:hlinkClick>
              </a:rPr>
              <a:t> </a:t>
            </a:r>
            <a:r>
              <a:rPr lang="en-US" sz="1200" u="sng">
                <a:solidFill>
                  <a:srgbClr val="1155CC"/>
                </a:solidFill>
                <a:latin typeface="Arial"/>
                <a:ea typeface="Arial"/>
                <a:cs typeface="Arial"/>
                <a:sym typeface="Arial"/>
                <a:hlinkClick r:id="rId5">
                  <a:extLst>
                    <a:ext uri="{A12FA001-AC4F-418D-AE19-62706E023703}">
                      <ahyp:hlinkClr val="tx"/>
                    </a:ext>
                  </a:extLst>
                </a:hlinkClick>
              </a:rPr>
              <a:t>https://howsecureismypassword.net</a:t>
            </a:r>
            <a:r>
              <a:rPr lang="en-US" sz="1200">
                <a:solidFill>
                  <a:schemeClr val="dk1"/>
                </a:solidFill>
                <a:latin typeface="Arial"/>
                <a:ea typeface="Arial"/>
                <a:cs typeface="Arial"/>
                <a:sym typeface="Arial"/>
              </a:rPr>
              <a:t> or </a:t>
            </a:r>
            <a:r>
              <a:rPr lang="en-US" sz="1200" u="sng">
                <a:solidFill>
                  <a:srgbClr val="1155CC"/>
                </a:solidFill>
                <a:latin typeface="Arial"/>
                <a:ea typeface="Arial"/>
                <a:cs typeface="Arial"/>
                <a:sym typeface="Arial"/>
                <a:hlinkClick r:id="rId6">
                  <a:extLst>
                    <a:ext uri="{A12FA001-AC4F-418D-AE19-62706E023703}">
                      <ahyp:hlinkClr val="tx"/>
                    </a:ext>
                  </a:extLst>
                </a:hlinkClick>
              </a:rPr>
              <a:t>https://nordpass.com/secure-password/</a:t>
            </a:r>
            <a:r>
              <a:rPr lang="en-US" sz="1200">
                <a:solidFill>
                  <a:schemeClr val="dk1"/>
                </a:solidFill>
                <a:latin typeface="Arial"/>
                <a:ea typeface="Arial"/>
                <a:cs typeface="Arial"/>
                <a:sym typeface="Arial"/>
              </a:rPr>
              <a:t>)</a:t>
            </a:r>
            <a:endParaRPr sz="1200">
              <a:solidFill>
                <a:schemeClr val="dk1"/>
              </a:solidFill>
              <a:latin typeface="Arial"/>
              <a:ea typeface="Arial"/>
              <a:cs typeface="Arial"/>
              <a:sym typeface="Arial"/>
            </a:endParaRPr>
          </a:p>
          <a:p>
            <a:pPr indent="-298450" lvl="0" marL="457200" rtl="0" algn="l">
              <a:lnSpc>
                <a:spcPct val="100000"/>
              </a:lnSpc>
              <a:spcBef>
                <a:spcPts val="0"/>
              </a:spcBef>
              <a:spcAft>
                <a:spcPts val="0"/>
              </a:spcAft>
              <a:buClr>
                <a:schemeClr val="dk1"/>
              </a:buClr>
              <a:buSzPts val="1100"/>
              <a:buFont typeface="Arial"/>
              <a:buChar char="●"/>
            </a:pPr>
            <a:r>
              <a:rPr lang="en-US" sz="1200" u="sng">
                <a:solidFill>
                  <a:srgbClr val="1155CC"/>
                </a:solidFill>
                <a:latin typeface="Arial"/>
                <a:ea typeface="Arial"/>
                <a:cs typeface="Arial"/>
                <a:sym typeface="Arial"/>
                <a:hlinkClick r:id="rId7">
                  <a:extLst>
                    <a:ext uri="{A12FA001-AC4F-418D-AE19-62706E023703}">
                      <ahyp:hlinkClr val="tx"/>
                    </a:ext>
                  </a:extLst>
                </a:hlinkClick>
              </a:rPr>
              <a:t>Have I Been Pwned</a:t>
            </a:r>
            <a:endParaRPr>
              <a:solidFill>
                <a:schemeClr val="dk1"/>
              </a:solidFill>
            </a:endParaRPr>
          </a:p>
          <a:p>
            <a:pPr indent="-298450" lvl="0" marL="457200" rtl="0" algn="l">
              <a:lnSpc>
                <a:spcPct val="100000"/>
              </a:lnSpc>
              <a:spcBef>
                <a:spcPts val="0"/>
              </a:spcBef>
              <a:spcAft>
                <a:spcPts val="0"/>
              </a:spcAft>
              <a:buClr>
                <a:schemeClr val="dk1"/>
              </a:buClr>
              <a:buSzPts val="1100"/>
              <a:buFont typeface="Arial"/>
              <a:buChar char="●"/>
            </a:pPr>
            <a:r>
              <a:rPr lang="en-US" sz="1200" u="sng">
                <a:solidFill>
                  <a:srgbClr val="1155CC"/>
                </a:solidFill>
                <a:latin typeface="Arial"/>
                <a:ea typeface="Arial"/>
                <a:cs typeface="Arial"/>
                <a:sym typeface="Arial"/>
                <a:hlinkClick r:id="rId8">
                  <a:extLst>
                    <a:ext uri="{A12FA001-AC4F-418D-AE19-62706E023703}">
                      <ahyp:hlinkClr val="tx"/>
                    </a:ext>
                  </a:extLst>
                </a:hlinkClick>
              </a:rPr>
              <a:t>Cybersecurity for Teachers (Common Sense)</a:t>
            </a:r>
            <a:endParaRPr>
              <a:solidFill>
                <a:schemeClr val="dk1"/>
              </a:solidFill>
            </a:endParaRPr>
          </a:p>
          <a:p>
            <a:pPr indent="-298450" lvl="0" marL="457200" rtl="0" algn="l">
              <a:lnSpc>
                <a:spcPct val="100000"/>
              </a:lnSpc>
              <a:spcBef>
                <a:spcPts val="0"/>
              </a:spcBef>
              <a:spcAft>
                <a:spcPts val="0"/>
              </a:spcAft>
              <a:buClr>
                <a:schemeClr val="dk1"/>
              </a:buClr>
              <a:buSzPts val="1100"/>
              <a:buFont typeface="Arial"/>
              <a:buChar char="●"/>
            </a:pPr>
            <a:r>
              <a:rPr lang="en-US" sz="1200" u="sng">
                <a:solidFill>
                  <a:srgbClr val="1155CC"/>
                </a:solidFill>
                <a:latin typeface="Arial"/>
                <a:ea typeface="Arial"/>
                <a:cs typeface="Arial"/>
                <a:sym typeface="Arial"/>
                <a:hlinkClick r:id="rId9">
                  <a:extLst>
                    <a:ext uri="{A12FA001-AC4F-418D-AE19-62706E023703}">
                      <ahyp:hlinkClr val="tx"/>
                    </a:ext>
                  </a:extLst>
                </a:hlinkClick>
              </a:rPr>
              <a:t>Google’s Password Manager Tool</a:t>
            </a:r>
            <a:endParaRPr>
              <a:solidFill>
                <a:schemeClr val="dk1"/>
              </a:solidFill>
            </a:endParaRPr>
          </a:p>
          <a:p>
            <a:pPr indent="-304800" lvl="0" marL="457200" rtl="0" algn="l">
              <a:lnSpc>
                <a:spcPct val="100000"/>
              </a:lnSpc>
              <a:spcBef>
                <a:spcPts val="0"/>
              </a:spcBef>
              <a:spcAft>
                <a:spcPts val="0"/>
              </a:spcAft>
              <a:buClr>
                <a:schemeClr val="dk1"/>
              </a:buClr>
              <a:buSzPts val="1200"/>
              <a:buFont typeface="Noto Sans Symbols"/>
              <a:buChar char="●"/>
            </a:pPr>
            <a:r>
              <a:rPr lang="en-US" sz="1200">
                <a:solidFill>
                  <a:schemeClr val="dk1"/>
                </a:solidFill>
                <a:latin typeface="Arial"/>
                <a:ea typeface="Arial"/>
                <a:cs typeface="Arial"/>
                <a:sym typeface="Arial"/>
              </a:rPr>
              <a:t>Sticky notes, markers, chart paper/Miro board for online sync</a:t>
            </a:r>
            <a:endParaRPr b="1"/>
          </a:p>
          <a:p>
            <a:pPr indent="0" lvl="0" marL="158750" rtl="0" algn="l">
              <a:lnSpc>
                <a:spcPct val="100000"/>
              </a:lnSpc>
              <a:spcBef>
                <a:spcPts val="1200"/>
              </a:spcBef>
              <a:spcAft>
                <a:spcPts val="0"/>
              </a:spcAft>
              <a:buSzPts val="1100"/>
              <a:buNone/>
            </a:pPr>
            <a:r>
              <a:rPr b="1" lang="en-US"/>
              <a:t>Lesson Flow:</a:t>
            </a:r>
            <a:endParaRPr b="1"/>
          </a:p>
          <a:p>
            <a:pPr indent="0" lvl="0" marL="158750" rtl="0" algn="l">
              <a:lnSpc>
                <a:spcPct val="100000"/>
              </a:lnSpc>
              <a:spcBef>
                <a:spcPts val="0"/>
              </a:spcBef>
              <a:spcAft>
                <a:spcPts val="0"/>
              </a:spcAft>
              <a:buSzPts val="1100"/>
              <a:buNone/>
            </a:pPr>
            <a:r>
              <a:rPr b="1" lang="en-US"/>
              <a:t>Phase				Time		Activity</a:t>
            </a:r>
            <a:endParaRPr b="1"/>
          </a:p>
          <a:p>
            <a:pPr indent="0" lvl="0" marL="158750" rtl="0" algn="l">
              <a:lnSpc>
                <a:spcPct val="100000"/>
              </a:lnSpc>
              <a:spcBef>
                <a:spcPts val="0"/>
              </a:spcBef>
              <a:spcAft>
                <a:spcPts val="0"/>
              </a:spcAft>
              <a:buSzPts val="1100"/>
              <a:buNone/>
            </a:pPr>
            <a:r>
              <a:rPr b="1" lang="en-US"/>
              <a:t>1. Hook: The hacked teacher	10 min		Present a fake email claiming the teacher’s school account has been hacked. Ask: “How did this happen?”</a:t>
            </a:r>
            <a:endParaRPr b="1"/>
          </a:p>
          <a:p>
            <a:pPr indent="0" lvl="0" marL="158750" rtl="0" algn="l">
              <a:lnSpc>
                <a:spcPct val="100000"/>
              </a:lnSpc>
              <a:spcBef>
                <a:spcPts val="0"/>
              </a:spcBef>
              <a:spcAft>
                <a:spcPts val="0"/>
              </a:spcAft>
              <a:buSzPts val="1100"/>
              <a:buNone/>
            </a:pPr>
            <a:r>
              <a:rPr b="1" lang="en-US"/>
              <a:t>2. Background input		10 min		Briefly explain:  - Common password vulnerabilities  - Credential stuffing &amp; reuse  - Link to disinformation (e.g. social accounts hijacked to spread fake news)</a:t>
            </a:r>
            <a:endParaRPr b="1"/>
          </a:p>
          <a:p>
            <a:pPr indent="0" lvl="0" marL="158750" rtl="0" algn="l">
              <a:lnSpc>
                <a:spcPct val="100000"/>
              </a:lnSpc>
              <a:spcBef>
                <a:spcPts val="0"/>
              </a:spcBef>
              <a:spcAft>
                <a:spcPts val="0"/>
              </a:spcAft>
              <a:buSzPts val="1100"/>
              <a:buNone/>
            </a:pPr>
            <a:r>
              <a:rPr b="1" lang="en-US"/>
              <a:t>3. Scenario puzzle game		15 min		In pairs, teachers receive “How It Was Hacked” scenario cards and match them to poor practices (e.g., password reuse, name+birthyear). Share out one fix per group.</a:t>
            </a:r>
            <a:endParaRPr b="1"/>
          </a:p>
          <a:p>
            <a:pPr indent="0" lvl="0" marL="158750" rtl="0" algn="l">
              <a:lnSpc>
                <a:spcPct val="100000"/>
              </a:lnSpc>
              <a:spcBef>
                <a:spcPts val="0"/>
              </a:spcBef>
              <a:spcAft>
                <a:spcPts val="0"/>
              </a:spcAft>
              <a:buSzPts val="1100"/>
              <a:buNone/>
            </a:pPr>
            <a:r>
              <a:rPr b="1" lang="en-US"/>
              <a:t>4. Password health check	10 min		Teachers review 1–2 of their own passwords (not shared aloud) using a strength checker. Use the Password Health Checklist to self-assess: length, complexity, reuse.</a:t>
            </a:r>
            <a:endParaRPr b="1"/>
          </a:p>
          <a:p>
            <a:pPr indent="0" lvl="0" marL="158750" rtl="0" algn="l">
              <a:lnSpc>
                <a:spcPct val="100000"/>
              </a:lnSpc>
              <a:spcBef>
                <a:spcPts val="0"/>
              </a:spcBef>
              <a:spcAft>
                <a:spcPts val="0"/>
              </a:spcAft>
              <a:buSzPts val="1100"/>
              <a:buNone/>
            </a:pPr>
            <a:r>
              <a:rPr b="1" lang="en-US"/>
              <a:t>5. Teaching brainstorm		10 min		Small groups brainstorm how to teach password hygiene at various grade levels (e.g., password art, password vaults, gamified challenges). Chart and share ideas.</a:t>
            </a:r>
            <a:endParaRPr b="1"/>
          </a:p>
          <a:p>
            <a:pPr indent="0" lvl="0" marL="158750" rtl="0" algn="l">
              <a:lnSpc>
                <a:spcPct val="100000"/>
              </a:lnSpc>
              <a:spcBef>
                <a:spcPts val="0"/>
              </a:spcBef>
              <a:spcAft>
                <a:spcPts val="0"/>
              </a:spcAft>
              <a:buSzPts val="1100"/>
              <a:buNone/>
            </a:pPr>
            <a:r>
              <a:rPr b="1" lang="en-US"/>
              <a:t>6. Reflection &amp; exit note		10 min		Sticky-note exit prompt: “One thing I will stop, change, or start doing about my passwords.” Share reflections.</a:t>
            </a:r>
            <a:endParaRPr b="1"/>
          </a:p>
          <a:p>
            <a:pPr indent="0" lvl="0" marL="158750" rtl="0" algn="l">
              <a:lnSpc>
                <a:spcPct val="100000"/>
              </a:lnSpc>
              <a:spcBef>
                <a:spcPts val="0"/>
              </a:spcBef>
              <a:spcAft>
                <a:spcPts val="0"/>
              </a:spcAft>
              <a:buSzPts val="1100"/>
              <a:buNone/>
            </a:pPr>
            <a:r>
              <a:t/>
            </a:r>
            <a:endParaRPr b="1"/>
          </a:p>
          <a:p>
            <a:pPr indent="0" lvl="0" marL="0" rtl="0" algn="l">
              <a:lnSpc>
                <a:spcPct val="100000"/>
              </a:lnSpc>
              <a:spcBef>
                <a:spcPts val="1400"/>
              </a:spcBef>
              <a:spcAft>
                <a:spcPts val="0"/>
              </a:spcAft>
              <a:buClr>
                <a:schemeClr val="dk1"/>
              </a:buClr>
              <a:buSzPts val="1100"/>
              <a:buFont typeface="Arial"/>
              <a:buNone/>
            </a:pPr>
            <a:r>
              <a:rPr b="1" lang="en-US" sz="1300">
                <a:solidFill>
                  <a:schemeClr val="dk1"/>
                </a:solidFill>
                <a:latin typeface="Arial"/>
                <a:ea typeface="Arial"/>
                <a:cs typeface="Arial"/>
                <a:sym typeface="Arial"/>
              </a:rPr>
              <a:t>Discussion prompts:</a:t>
            </a:r>
            <a:endParaRPr b="1" sz="1300">
              <a:solidFill>
                <a:schemeClr val="dk1"/>
              </a:solidFill>
              <a:latin typeface="Arial"/>
              <a:ea typeface="Arial"/>
              <a:cs typeface="Arial"/>
              <a:sym typeface="Arial"/>
            </a:endParaRPr>
          </a:p>
          <a:p>
            <a:pPr indent="-292100" lvl="0" marL="457200" rtl="0" algn="l">
              <a:lnSpc>
                <a:spcPct val="100000"/>
              </a:lnSpc>
              <a:spcBef>
                <a:spcPts val="1200"/>
              </a:spcBef>
              <a:spcAft>
                <a:spcPts val="0"/>
              </a:spcAft>
              <a:buClr>
                <a:schemeClr val="dk1"/>
              </a:buClr>
              <a:buSzPts val="1000"/>
              <a:buFont typeface="Noto Sans Symbols"/>
              <a:buChar char="●"/>
            </a:pPr>
            <a:r>
              <a:rPr lang="en-US" sz="1200">
                <a:solidFill>
                  <a:schemeClr val="dk1"/>
                </a:solidFill>
                <a:latin typeface="Arial"/>
                <a:ea typeface="Arial"/>
                <a:cs typeface="Arial"/>
                <a:sym typeface="Arial"/>
              </a:rPr>
              <a:t>“What makes a password easy to guess?”</a:t>
            </a:r>
            <a:endParaRPr sz="1200">
              <a:solidFill>
                <a:schemeClr val="dk1"/>
              </a:solidFill>
              <a:latin typeface="Arial"/>
              <a:ea typeface="Arial"/>
              <a:cs typeface="Arial"/>
              <a:sym typeface="Arial"/>
            </a:endParaRPr>
          </a:p>
          <a:p>
            <a:pPr indent="-292100" lvl="0" marL="457200" rtl="0" algn="l">
              <a:lnSpc>
                <a:spcPct val="100000"/>
              </a:lnSpc>
              <a:spcBef>
                <a:spcPts val="0"/>
              </a:spcBef>
              <a:spcAft>
                <a:spcPts val="0"/>
              </a:spcAft>
              <a:buClr>
                <a:schemeClr val="dk1"/>
              </a:buClr>
              <a:buSzPts val="1000"/>
              <a:buFont typeface="Noto Sans Symbols"/>
              <a:buChar char="●"/>
            </a:pPr>
            <a:r>
              <a:rPr lang="en-US" sz="1200">
                <a:solidFill>
                  <a:schemeClr val="dk1"/>
                </a:solidFill>
                <a:latin typeface="Arial"/>
                <a:ea typeface="Arial"/>
                <a:cs typeface="Arial"/>
                <a:sym typeface="Arial"/>
              </a:rPr>
              <a:t>“Why might students reuse passwords—or share them?”</a:t>
            </a:r>
            <a:endParaRPr sz="1200">
              <a:solidFill>
                <a:schemeClr val="dk1"/>
              </a:solidFill>
              <a:latin typeface="Arial"/>
              <a:ea typeface="Arial"/>
              <a:cs typeface="Arial"/>
              <a:sym typeface="Arial"/>
            </a:endParaRPr>
          </a:p>
          <a:p>
            <a:pPr indent="-292100" lvl="0" marL="457200" rtl="0" algn="l">
              <a:lnSpc>
                <a:spcPct val="100000"/>
              </a:lnSpc>
              <a:spcBef>
                <a:spcPts val="0"/>
              </a:spcBef>
              <a:spcAft>
                <a:spcPts val="0"/>
              </a:spcAft>
              <a:buClr>
                <a:schemeClr val="dk1"/>
              </a:buClr>
              <a:buSzPts val="1000"/>
              <a:buFont typeface="Noto Sans Symbols"/>
              <a:buChar char="●"/>
            </a:pPr>
            <a:r>
              <a:rPr lang="en-US" sz="1200">
                <a:solidFill>
                  <a:schemeClr val="dk1"/>
                </a:solidFill>
                <a:latin typeface="Arial"/>
                <a:ea typeface="Arial"/>
                <a:cs typeface="Arial"/>
                <a:sym typeface="Arial"/>
              </a:rPr>
              <a:t>“How does poor password management make someone vulnerable to disinformation campaigns?”</a:t>
            </a:r>
            <a:endParaRPr sz="1200">
              <a:solidFill>
                <a:schemeClr val="dk1"/>
              </a:solidFill>
              <a:latin typeface="Arial"/>
              <a:ea typeface="Arial"/>
              <a:cs typeface="Arial"/>
              <a:sym typeface="Arial"/>
            </a:endParaRPr>
          </a:p>
          <a:p>
            <a:pPr indent="-292100" lvl="0" marL="457200" rtl="0" algn="l">
              <a:lnSpc>
                <a:spcPct val="100000"/>
              </a:lnSpc>
              <a:spcBef>
                <a:spcPts val="0"/>
              </a:spcBef>
              <a:spcAft>
                <a:spcPts val="0"/>
              </a:spcAft>
              <a:buClr>
                <a:schemeClr val="dk1"/>
              </a:buClr>
              <a:buSzPts val="1000"/>
              <a:buFont typeface="Noto Sans Symbols"/>
              <a:buChar char="●"/>
            </a:pPr>
            <a:r>
              <a:rPr lang="en-US" sz="1200">
                <a:solidFill>
                  <a:schemeClr val="dk1"/>
                </a:solidFill>
                <a:latin typeface="Arial"/>
                <a:ea typeface="Arial"/>
                <a:cs typeface="Arial"/>
                <a:sym typeface="Arial"/>
              </a:rPr>
              <a:t>“What’s one myth about passwords we should stop teaching?”</a:t>
            </a:r>
            <a:endParaRPr sz="1200">
              <a:solidFill>
                <a:schemeClr val="dk1"/>
              </a:solidFill>
              <a:latin typeface="Arial"/>
              <a:ea typeface="Arial"/>
              <a:cs typeface="Arial"/>
              <a:sym typeface="Arial"/>
            </a:endParaRPr>
          </a:p>
          <a:p>
            <a:pPr indent="0" lvl="0" marL="0" rtl="0" algn="l">
              <a:lnSpc>
                <a:spcPct val="100000"/>
              </a:lnSpc>
              <a:spcBef>
                <a:spcPts val="1200"/>
              </a:spcBef>
              <a:spcAft>
                <a:spcPts val="0"/>
              </a:spcAft>
              <a:buSzPts val="1100"/>
              <a:buNone/>
            </a:pPr>
            <a:r>
              <a:rPr lang="en-US" sz="1200">
                <a:solidFill>
                  <a:schemeClr val="dk1"/>
                </a:solidFill>
                <a:latin typeface="Arial"/>
                <a:ea typeface="Arial"/>
                <a:cs typeface="Arial"/>
                <a:sym typeface="Arial"/>
              </a:rPr>
              <a:t>Assessment rubric (Formative – for facilitation reflection)</a:t>
            </a:r>
            <a:endParaRPr sz="1200">
              <a:solidFill>
                <a:schemeClr val="dk1"/>
              </a:solidFill>
              <a:latin typeface="Arial"/>
              <a:ea typeface="Arial"/>
              <a:cs typeface="Arial"/>
              <a:sym typeface="Arial"/>
            </a:endParaRPr>
          </a:p>
          <a:p>
            <a:pPr indent="0" lvl="0" marL="0" rtl="0" algn="l">
              <a:lnSpc>
                <a:spcPct val="100000"/>
              </a:lnSpc>
              <a:spcBef>
                <a:spcPts val="1200"/>
              </a:spcBef>
              <a:spcAft>
                <a:spcPts val="0"/>
              </a:spcAft>
              <a:buSzPts val="1100"/>
              <a:buNone/>
            </a:pPr>
            <a:r>
              <a:rPr lang="en-US" sz="1200">
                <a:solidFill>
                  <a:schemeClr val="dk1"/>
                </a:solidFill>
                <a:latin typeface="Arial"/>
                <a:ea typeface="Arial"/>
                <a:cs typeface="Arial"/>
                <a:sym typeface="Arial"/>
              </a:rPr>
              <a:t>Criterion					1 – Beginning		3 – Developing				5 – Proficient</a:t>
            </a:r>
            <a:endParaRPr sz="1200">
              <a:solidFill>
                <a:schemeClr val="dk1"/>
              </a:solidFill>
              <a:latin typeface="Arial"/>
              <a:ea typeface="Arial"/>
              <a:cs typeface="Arial"/>
              <a:sym typeface="Arial"/>
            </a:endParaRPr>
          </a:p>
          <a:p>
            <a:pPr indent="0" lvl="0" marL="0" rtl="0" algn="l">
              <a:lnSpc>
                <a:spcPct val="100000"/>
              </a:lnSpc>
              <a:spcBef>
                <a:spcPts val="1200"/>
              </a:spcBef>
              <a:spcAft>
                <a:spcPts val="0"/>
              </a:spcAft>
              <a:buSzPts val="1100"/>
              <a:buNone/>
            </a:pPr>
            <a:r>
              <a:rPr lang="en-US" sz="1200">
                <a:solidFill>
                  <a:schemeClr val="dk1"/>
                </a:solidFill>
                <a:latin typeface="Arial"/>
                <a:ea typeface="Arial"/>
                <a:cs typeface="Arial"/>
                <a:sym typeface="Arial"/>
              </a:rPr>
              <a:t>Engagement in scenario matching	Passive			Participates with guidance			Explains and justifies password weaknesses clearly</a:t>
            </a:r>
            <a:endParaRPr sz="1200">
              <a:solidFill>
                <a:schemeClr val="dk1"/>
              </a:solidFill>
              <a:latin typeface="Arial"/>
              <a:ea typeface="Arial"/>
              <a:cs typeface="Arial"/>
              <a:sym typeface="Arial"/>
            </a:endParaRPr>
          </a:p>
          <a:p>
            <a:pPr indent="0" lvl="0" marL="0" rtl="0" algn="l">
              <a:lnSpc>
                <a:spcPct val="100000"/>
              </a:lnSpc>
              <a:spcBef>
                <a:spcPts val="1200"/>
              </a:spcBef>
              <a:spcAft>
                <a:spcPts val="0"/>
              </a:spcAft>
              <a:buSzPts val="1100"/>
              <a:buNone/>
            </a:pPr>
            <a:r>
              <a:rPr lang="en-US" sz="1200">
                <a:solidFill>
                  <a:schemeClr val="dk1"/>
                </a:solidFill>
                <a:latin typeface="Arial"/>
                <a:ea typeface="Arial"/>
                <a:cs typeface="Arial"/>
                <a:sym typeface="Arial"/>
              </a:rPr>
              <a:t>Use of password health checklist		Minimal or incomplete	Completes with some self-reflection	Completes thoughtfully and applies changes</a:t>
            </a:r>
            <a:endParaRPr sz="1200">
              <a:solidFill>
                <a:schemeClr val="dk1"/>
              </a:solidFill>
              <a:latin typeface="Arial"/>
              <a:ea typeface="Arial"/>
              <a:cs typeface="Arial"/>
              <a:sym typeface="Arial"/>
            </a:endParaRPr>
          </a:p>
          <a:p>
            <a:pPr indent="0" lvl="0" marL="0" rtl="0" algn="l">
              <a:lnSpc>
                <a:spcPct val="100000"/>
              </a:lnSpc>
              <a:spcBef>
                <a:spcPts val="1200"/>
              </a:spcBef>
              <a:spcAft>
                <a:spcPts val="0"/>
              </a:spcAft>
              <a:buSzPts val="1100"/>
              <a:buNone/>
            </a:pPr>
            <a:r>
              <a:rPr lang="en-US" sz="1200">
                <a:solidFill>
                  <a:schemeClr val="dk1"/>
                </a:solidFill>
                <a:latin typeface="Arial"/>
                <a:ea typeface="Arial"/>
                <a:cs typeface="Arial"/>
                <a:sym typeface="Arial"/>
              </a:rPr>
              <a:t>Collaboration &amp; brainstorming		Few contributions		Shares 1 idea or strategy			Actively contributes multiple relevant classroom ideas</a:t>
            </a:r>
            <a:endParaRPr sz="1200">
              <a:solidFill>
                <a:schemeClr val="dk1"/>
              </a:solidFill>
              <a:latin typeface="Arial"/>
              <a:ea typeface="Arial"/>
              <a:cs typeface="Arial"/>
              <a:sym typeface="Arial"/>
            </a:endParaRPr>
          </a:p>
          <a:p>
            <a:pPr indent="0" lvl="0" marL="0" rtl="0" algn="l">
              <a:lnSpc>
                <a:spcPct val="100000"/>
              </a:lnSpc>
              <a:spcBef>
                <a:spcPts val="1200"/>
              </a:spcBef>
              <a:spcAft>
                <a:spcPts val="0"/>
              </a:spcAft>
              <a:buSzPts val="1100"/>
              <a:buNone/>
            </a:pPr>
            <a:r>
              <a:rPr lang="en-US" sz="1200">
                <a:solidFill>
                  <a:schemeClr val="dk1"/>
                </a:solidFill>
                <a:latin typeface="Arial"/>
                <a:ea typeface="Arial"/>
                <a:cs typeface="Arial"/>
                <a:sym typeface="Arial"/>
              </a:rPr>
              <a:t>Exit reflection				Generic or vague		Reasonable, practical action		Specific, insightful takeaway with intended impact</a:t>
            </a:r>
            <a:endParaRPr sz="1200">
              <a:solidFill>
                <a:schemeClr val="dk1"/>
              </a:solidFill>
              <a:latin typeface="Arial"/>
              <a:ea typeface="Arial"/>
              <a:cs typeface="Arial"/>
              <a:sym typeface="Arial"/>
            </a:endParaRPr>
          </a:p>
          <a:p>
            <a:pPr indent="0" lvl="0" marL="0" rtl="0" algn="l">
              <a:lnSpc>
                <a:spcPct val="100000"/>
              </a:lnSpc>
              <a:spcBef>
                <a:spcPts val="1400"/>
              </a:spcBef>
              <a:spcAft>
                <a:spcPts val="0"/>
              </a:spcAft>
              <a:buClr>
                <a:schemeClr val="dk1"/>
              </a:buClr>
              <a:buSzPts val="1100"/>
              <a:buFont typeface="Arial"/>
              <a:buNone/>
            </a:pPr>
            <a:r>
              <a:rPr b="1" lang="en-US" sz="1300">
                <a:solidFill>
                  <a:schemeClr val="dk1"/>
                </a:solidFill>
                <a:latin typeface="Arial"/>
                <a:ea typeface="Arial"/>
                <a:cs typeface="Arial"/>
                <a:sym typeface="Arial"/>
              </a:rPr>
              <a:t>Optional extension:</a:t>
            </a:r>
            <a:endParaRPr b="1" sz="1300">
              <a:solidFill>
                <a:schemeClr val="dk1"/>
              </a:solidFill>
              <a:latin typeface="Arial"/>
              <a:ea typeface="Arial"/>
              <a:cs typeface="Arial"/>
              <a:sym typeface="Arial"/>
            </a:endParaRPr>
          </a:p>
          <a:p>
            <a:pPr indent="0" lvl="0" marL="0" rtl="0" algn="l">
              <a:lnSpc>
                <a:spcPct val="100000"/>
              </a:lnSpc>
              <a:spcBef>
                <a:spcPts val="1200"/>
              </a:spcBef>
              <a:spcAft>
                <a:spcPts val="0"/>
              </a:spcAft>
              <a:buClr>
                <a:schemeClr val="dk1"/>
              </a:buClr>
              <a:buSzPts val="1100"/>
              <a:buFont typeface="Arial"/>
              <a:buNone/>
            </a:pPr>
            <a:r>
              <a:rPr lang="en-US" sz="1200">
                <a:solidFill>
                  <a:schemeClr val="dk1"/>
                </a:solidFill>
                <a:latin typeface="Arial"/>
                <a:ea typeface="Arial"/>
                <a:cs typeface="Arial"/>
                <a:sym typeface="Arial"/>
              </a:rPr>
              <a:t>Invite IT staff to show how accounts are protected in your school, or run a </a:t>
            </a:r>
            <a:r>
              <a:rPr b="1" lang="en-US" sz="1200">
                <a:solidFill>
                  <a:schemeClr val="dk1"/>
                </a:solidFill>
                <a:latin typeface="Arial"/>
                <a:ea typeface="Arial"/>
                <a:cs typeface="Arial"/>
                <a:sym typeface="Arial"/>
              </a:rPr>
              <a:t>“Create-a-Classroom-Password-Policy”</a:t>
            </a:r>
            <a:r>
              <a:rPr lang="en-US" sz="1200">
                <a:solidFill>
                  <a:schemeClr val="dk1"/>
                </a:solidFill>
                <a:latin typeface="Arial"/>
                <a:ea typeface="Arial"/>
                <a:cs typeface="Arial"/>
                <a:sym typeface="Arial"/>
              </a:rPr>
              <a:t> mini-project in follow-up PD.</a:t>
            </a:r>
            <a:endParaRPr sz="1200">
              <a:solidFill>
                <a:schemeClr val="dk1"/>
              </a:solidFill>
              <a:latin typeface="Arial"/>
              <a:ea typeface="Arial"/>
              <a:cs typeface="Arial"/>
              <a:sym typeface="Arial"/>
            </a:endParaRPr>
          </a:p>
          <a:p>
            <a:pPr indent="0" lvl="0" marL="0" rtl="0" algn="l">
              <a:lnSpc>
                <a:spcPct val="100000"/>
              </a:lnSpc>
              <a:spcBef>
                <a:spcPts val="1200"/>
              </a:spcBef>
              <a:spcAft>
                <a:spcPts val="0"/>
              </a:spcAft>
              <a:buSzPts val="1100"/>
              <a:buNone/>
            </a:pPr>
            <a:r>
              <a:t/>
            </a:r>
            <a:endParaRPr sz="1200">
              <a:solidFill>
                <a:schemeClr val="dk1"/>
              </a:solidFill>
              <a:latin typeface="Arial"/>
              <a:ea typeface="Arial"/>
              <a:cs typeface="Arial"/>
              <a:sym typeface="Arial"/>
            </a:endParaRPr>
          </a:p>
          <a:p>
            <a:pPr indent="0" lvl="0" marL="158750" rtl="0" algn="l">
              <a:lnSpc>
                <a:spcPct val="100000"/>
              </a:lnSpc>
              <a:spcBef>
                <a:spcPts val="1200"/>
              </a:spcBef>
              <a:spcAft>
                <a:spcPts val="0"/>
              </a:spcAft>
              <a:buSzPts val="1100"/>
              <a:buNone/>
            </a:pPr>
            <a:br>
              <a:rPr b="0" lang="en-US"/>
            </a:br>
            <a:endParaRPr b="0"/>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8" name="Shape 568"/>
        <p:cNvGrpSpPr/>
        <p:nvPr/>
      </p:nvGrpSpPr>
      <p:grpSpPr>
        <a:xfrm>
          <a:off x="0" y="0"/>
          <a:ext cx="0" cy="0"/>
          <a:chOff x="0" y="0"/>
          <a:chExt cx="0" cy="0"/>
        </a:xfrm>
      </p:grpSpPr>
      <p:sp>
        <p:nvSpPr>
          <p:cNvPr id="569" name="Google Shape;569;p4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70" name="Google Shape;570;p4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800"/>
              </a:spcBef>
              <a:spcAft>
                <a:spcPts val="0"/>
              </a:spcAft>
              <a:buClr>
                <a:schemeClr val="dk1"/>
              </a:buClr>
              <a:buSzPts val="1100"/>
              <a:buFont typeface="Arial"/>
              <a:buNone/>
            </a:pPr>
            <a:r>
              <a:rPr lang="en-US" sz="1600">
                <a:solidFill>
                  <a:srgbClr val="0F4761"/>
                </a:solidFill>
                <a:latin typeface="Play"/>
                <a:ea typeface="Play"/>
                <a:cs typeface="Play"/>
                <a:sym typeface="Play"/>
              </a:rPr>
              <a:t>2. Jeopardising security</a:t>
            </a:r>
            <a:endParaRPr sz="1600">
              <a:solidFill>
                <a:srgbClr val="0F4761"/>
              </a:solidFill>
              <a:latin typeface="Play"/>
              <a:ea typeface="Play"/>
              <a:cs typeface="Play"/>
              <a:sym typeface="Play"/>
            </a:endParaRPr>
          </a:p>
          <a:p>
            <a:pPr indent="0" lvl="0" marL="0" rtl="0" algn="l">
              <a:lnSpc>
                <a:spcPct val="100000"/>
              </a:lnSpc>
              <a:spcBef>
                <a:spcPts val="1200"/>
              </a:spcBef>
              <a:spcAft>
                <a:spcPts val="0"/>
              </a:spcAft>
              <a:buClr>
                <a:schemeClr val="dk1"/>
              </a:buClr>
              <a:buSzPts val="1100"/>
              <a:buFont typeface="Arial"/>
              <a:buNone/>
            </a:pPr>
            <a:r>
              <a:rPr b="1" lang="en-US" sz="1200">
                <a:solidFill>
                  <a:schemeClr val="dk1"/>
                </a:solidFill>
                <a:latin typeface="Play"/>
                <a:ea typeface="Play"/>
                <a:cs typeface="Play"/>
                <a:sym typeface="Play"/>
              </a:rPr>
              <a:t>Theme</a:t>
            </a:r>
            <a:r>
              <a:rPr lang="en-US" sz="1200">
                <a:solidFill>
                  <a:schemeClr val="dk1"/>
                </a:solidFill>
                <a:latin typeface="Play"/>
                <a:ea typeface="Play"/>
                <a:cs typeface="Play"/>
                <a:sym typeface="Play"/>
              </a:rPr>
              <a:t>: </a:t>
            </a:r>
            <a:r>
              <a:rPr i="1" lang="en-US" sz="1200">
                <a:solidFill>
                  <a:schemeClr val="dk1"/>
                </a:solidFill>
                <a:latin typeface="Play"/>
                <a:ea typeface="Play"/>
                <a:cs typeface="Play"/>
                <a:sym typeface="Play"/>
              </a:rPr>
              <a:t>Protecting personal data online</a:t>
            </a:r>
            <a:endParaRPr i="1" sz="1200">
              <a:solidFill>
                <a:schemeClr val="dk1"/>
              </a:solidFill>
              <a:latin typeface="Play"/>
              <a:ea typeface="Play"/>
              <a:cs typeface="Play"/>
              <a:sym typeface="Play"/>
            </a:endParaRPr>
          </a:p>
          <a:p>
            <a:pPr indent="0" lvl="0" marL="0" rtl="0" algn="l">
              <a:lnSpc>
                <a:spcPct val="100000"/>
              </a:lnSpc>
              <a:spcBef>
                <a:spcPts val="1200"/>
              </a:spcBef>
              <a:spcAft>
                <a:spcPts val="0"/>
              </a:spcAft>
              <a:buClr>
                <a:schemeClr val="dk1"/>
              </a:buClr>
              <a:buSzPts val="1100"/>
              <a:buFont typeface="Arial"/>
              <a:buNone/>
            </a:pPr>
            <a:r>
              <a:rPr b="1" lang="en-US" sz="1200">
                <a:solidFill>
                  <a:schemeClr val="dk1"/>
                </a:solidFill>
                <a:latin typeface="Play"/>
                <a:ea typeface="Play"/>
                <a:cs typeface="Play"/>
                <a:sym typeface="Play"/>
              </a:rPr>
              <a:t>Audience</a:t>
            </a:r>
            <a:r>
              <a:rPr lang="en-US" sz="1200">
                <a:solidFill>
                  <a:schemeClr val="dk1"/>
                </a:solidFill>
                <a:latin typeface="Play"/>
                <a:ea typeface="Play"/>
                <a:cs typeface="Play"/>
                <a:sym typeface="Play"/>
              </a:rPr>
              <a:t>: Teachers (upper primary to secondary educators)</a:t>
            </a:r>
            <a:endParaRPr sz="1200">
              <a:solidFill>
                <a:schemeClr val="dk1"/>
              </a:solidFill>
              <a:latin typeface="Play"/>
              <a:ea typeface="Play"/>
              <a:cs typeface="Play"/>
              <a:sym typeface="Play"/>
            </a:endParaRPr>
          </a:p>
          <a:p>
            <a:pPr indent="0" lvl="0" marL="0" rtl="0" algn="l">
              <a:lnSpc>
                <a:spcPct val="100000"/>
              </a:lnSpc>
              <a:spcBef>
                <a:spcPts val="1200"/>
              </a:spcBef>
              <a:spcAft>
                <a:spcPts val="0"/>
              </a:spcAft>
              <a:buClr>
                <a:schemeClr val="dk1"/>
              </a:buClr>
              <a:buSzPts val="1100"/>
              <a:buFont typeface="Arial"/>
              <a:buNone/>
            </a:pPr>
            <a:r>
              <a:rPr b="1" lang="en-US" sz="1200">
                <a:solidFill>
                  <a:schemeClr val="dk1"/>
                </a:solidFill>
                <a:latin typeface="Play"/>
                <a:ea typeface="Play"/>
                <a:cs typeface="Play"/>
                <a:sym typeface="Play"/>
              </a:rPr>
              <a:t>Duration</a:t>
            </a:r>
            <a:r>
              <a:rPr lang="en-US" sz="1200">
                <a:solidFill>
                  <a:schemeClr val="dk1"/>
                </a:solidFill>
                <a:latin typeface="Play"/>
                <a:ea typeface="Play"/>
                <a:cs typeface="Play"/>
                <a:sym typeface="Play"/>
              </a:rPr>
              <a:t>: 60 minutes</a:t>
            </a:r>
            <a:endParaRPr sz="1200">
              <a:solidFill>
                <a:schemeClr val="dk1"/>
              </a:solidFill>
              <a:latin typeface="Play"/>
              <a:ea typeface="Play"/>
              <a:cs typeface="Play"/>
              <a:sym typeface="Play"/>
            </a:endParaRPr>
          </a:p>
          <a:p>
            <a:pPr indent="0" lvl="0" marL="0" rtl="0" algn="l">
              <a:lnSpc>
                <a:spcPct val="100000"/>
              </a:lnSpc>
              <a:spcBef>
                <a:spcPts val="1200"/>
              </a:spcBef>
              <a:spcAft>
                <a:spcPts val="0"/>
              </a:spcAft>
              <a:buClr>
                <a:schemeClr val="dk1"/>
              </a:buClr>
              <a:buSzPts val="1100"/>
              <a:buFont typeface="Arial"/>
              <a:buNone/>
            </a:pPr>
            <a:r>
              <a:rPr b="1" lang="en-US" sz="1200">
                <a:solidFill>
                  <a:schemeClr val="dk1"/>
                </a:solidFill>
                <a:latin typeface="Play"/>
                <a:ea typeface="Play"/>
                <a:cs typeface="Play"/>
                <a:sym typeface="Play"/>
              </a:rPr>
              <a:t>Group size</a:t>
            </a:r>
            <a:r>
              <a:rPr lang="en-US" sz="1200">
                <a:solidFill>
                  <a:schemeClr val="dk1"/>
                </a:solidFill>
                <a:latin typeface="Play"/>
                <a:ea typeface="Play"/>
                <a:cs typeface="Play"/>
                <a:sym typeface="Play"/>
              </a:rPr>
              <a:t>: Pairs or small groups (3–4)</a:t>
            </a:r>
            <a:endParaRPr sz="1200">
              <a:solidFill>
                <a:schemeClr val="dk1"/>
              </a:solidFill>
            </a:endParaRPr>
          </a:p>
          <a:p>
            <a:pPr indent="0" lvl="0" marL="0" rtl="0" algn="l">
              <a:lnSpc>
                <a:spcPct val="100000"/>
              </a:lnSpc>
              <a:spcBef>
                <a:spcPts val="1400"/>
              </a:spcBef>
              <a:spcAft>
                <a:spcPts val="0"/>
              </a:spcAft>
              <a:buClr>
                <a:schemeClr val="dk1"/>
              </a:buClr>
              <a:buSzPts val="1100"/>
              <a:buFont typeface="Arial"/>
              <a:buNone/>
            </a:pPr>
            <a:r>
              <a:rPr b="1" lang="en-US" sz="1200">
                <a:solidFill>
                  <a:schemeClr val="dk1"/>
                </a:solidFill>
              </a:rPr>
              <a:t>Learning objectives</a:t>
            </a:r>
            <a:endParaRPr b="1" sz="1200">
              <a:solidFill>
                <a:schemeClr val="dk1"/>
              </a:solidFill>
            </a:endParaRPr>
          </a:p>
          <a:p>
            <a:pPr indent="0" lvl="0" marL="0" rtl="0" algn="l">
              <a:lnSpc>
                <a:spcPct val="100000"/>
              </a:lnSpc>
              <a:spcBef>
                <a:spcPts val="1400"/>
              </a:spcBef>
              <a:spcAft>
                <a:spcPts val="0"/>
              </a:spcAft>
              <a:buClr>
                <a:schemeClr val="dk1"/>
              </a:buClr>
              <a:buSzPts val="1100"/>
              <a:buFont typeface="Arial"/>
              <a:buNone/>
            </a:pPr>
            <a:r>
              <a:rPr lang="en-US" sz="1200">
                <a:solidFill>
                  <a:schemeClr val="dk1"/>
                </a:solidFill>
              </a:rPr>
              <a:t>By the end of the session, teachers will:</a:t>
            </a:r>
            <a:endParaRPr sz="1200">
              <a:solidFill>
                <a:schemeClr val="dk1"/>
              </a:solidFill>
            </a:endParaRPr>
          </a:p>
          <a:p>
            <a:pPr indent="-292100" lvl="0" marL="457200" rtl="0" algn="l">
              <a:lnSpc>
                <a:spcPct val="100000"/>
              </a:lnSpc>
              <a:spcBef>
                <a:spcPts val="0"/>
              </a:spcBef>
              <a:spcAft>
                <a:spcPts val="0"/>
              </a:spcAft>
              <a:buClr>
                <a:schemeClr val="dk1"/>
              </a:buClr>
              <a:buSzPts val="1000"/>
              <a:buFont typeface="Arial"/>
              <a:buChar char="●"/>
            </a:pPr>
            <a:r>
              <a:rPr lang="en-US" sz="1200">
                <a:solidFill>
                  <a:schemeClr val="dk1"/>
                </a:solidFill>
              </a:rPr>
              <a:t>Identify how online tools (quizzes, forms, games) gather personal data—intentionally or not.</a:t>
            </a:r>
            <a:endParaRPr sz="1200">
              <a:solidFill>
                <a:schemeClr val="dk1"/>
              </a:solidFill>
            </a:endParaRPr>
          </a:p>
          <a:p>
            <a:pPr indent="-292100" lvl="0" marL="457200" rtl="0" algn="l">
              <a:lnSpc>
                <a:spcPct val="100000"/>
              </a:lnSpc>
              <a:spcBef>
                <a:spcPts val="0"/>
              </a:spcBef>
              <a:spcAft>
                <a:spcPts val="0"/>
              </a:spcAft>
              <a:buClr>
                <a:schemeClr val="dk1"/>
              </a:buClr>
              <a:buSzPts val="1000"/>
              <a:buFont typeface="Arial"/>
              <a:buChar char="●"/>
            </a:pPr>
            <a:r>
              <a:rPr lang="en-US" sz="1200">
                <a:solidFill>
                  <a:schemeClr val="dk1"/>
                </a:solidFill>
              </a:rPr>
              <a:t>Recognize how such data can be exploited for disinformation or phishing attacks.</a:t>
            </a:r>
            <a:endParaRPr sz="1200">
              <a:solidFill>
                <a:schemeClr val="dk1"/>
              </a:solidFill>
            </a:endParaRPr>
          </a:p>
          <a:p>
            <a:pPr indent="-292100" lvl="0" marL="457200" rtl="0" algn="l">
              <a:lnSpc>
                <a:spcPct val="100000"/>
              </a:lnSpc>
              <a:spcBef>
                <a:spcPts val="0"/>
              </a:spcBef>
              <a:spcAft>
                <a:spcPts val="0"/>
              </a:spcAft>
              <a:buClr>
                <a:schemeClr val="dk1"/>
              </a:buClr>
              <a:buSzPts val="1000"/>
              <a:buFont typeface="Arial"/>
              <a:buChar char="●"/>
            </a:pPr>
            <a:r>
              <a:rPr lang="en-US" sz="1200">
                <a:solidFill>
                  <a:schemeClr val="dk1"/>
                </a:solidFill>
              </a:rPr>
              <a:t>Develop practices and classroom strategies for promoting safe digital behaviour.</a:t>
            </a:r>
            <a:endParaRPr sz="1200">
              <a:solidFill>
                <a:schemeClr val="dk1"/>
              </a:solidFill>
            </a:endParaRPr>
          </a:p>
          <a:p>
            <a:pPr indent="0" lvl="0" marL="0" rtl="0" algn="l">
              <a:lnSpc>
                <a:spcPct val="100000"/>
              </a:lnSpc>
              <a:spcBef>
                <a:spcPts val="1400"/>
              </a:spcBef>
              <a:spcAft>
                <a:spcPts val="0"/>
              </a:spcAft>
              <a:buClr>
                <a:schemeClr val="dk1"/>
              </a:buClr>
              <a:buSzPts val="1100"/>
              <a:buFont typeface="Arial"/>
              <a:buNone/>
            </a:pPr>
            <a:r>
              <a:rPr b="1" lang="en-US" sz="1200">
                <a:solidFill>
                  <a:schemeClr val="dk1"/>
                </a:solidFill>
              </a:rPr>
              <a:t>Materials &amp; tools</a:t>
            </a:r>
            <a:endParaRPr b="1" sz="1200">
              <a:solidFill>
                <a:schemeClr val="dk1"/>
              </a:solidFill>
            </a:endParaRPr>
          </a:p>
          <a:p>
            <a:pPr indent="-304800" lvl="0" marL="457200" rtl="0" algn="l">
              <a:lnSpc>
                <a:spcPct val="100000"/>
              </a:lnSpc>
              <a:spcBef>
                <a:spcPts val="1400"/>
              </a:spcBef>
              <a:spcAft>
                <a:spcPts val="0"/>
              </a:spcAft>
              <a:buClr>
                <a:schemeClr val="dk1"/>
              </a:buClr>
              <a:buSzPts val="1200"/>
              <a:buChar char="●"/>
            </a:pPr>
            <a:r>
              <a:rPr lang="en-US" sz="1200">
                <a:solidFill>
                  <a:schemeClr val="dk1"/>
                </a:solidFill>
              </a:rPr>
              <a:t>Laptops/tablets (1 per pair or group)</a:t>
            </a:r>
            <a:endParaRPr sz="1200">
              <a:solidFill>
                <a:schemeClr val="dk1"/>
              </a:solidFill>
            </a:endParaRPr>
          </a:p>
          <a:p>
            <a:pPr indent="-304800" lvl="0" marL="457200" rtl="0" algn="l">
              <a:lnSpc>
                <a:spcPct val="100000"/>
              </a:lnSpc>
              <a:spcBef>
                <a:spcPts val="0"/>
              </a:spcBef>
              <a:spcAft>
                <a:spcPts val="0"/>
              </a:spcAft>
              <a:buClr>
                <a:schemeClr val="dk1"/>
              </a:buClr>
              <a:buSzPts val="1200"/>
              <a:buChar char="●"/>
            </a:pPr>
            <a:r>
              <a:rPr lang="en-US" sz="1200">
                <a:solidFill>
                  <a:schemeClr val="dk1"/>
                </a:solidFill>
              </a:rPr>
              <a:t>Access to: </a:t>
            </a:r>
            <a:r>
              <a:rPr lang="en-US" sz="1200">
                <a:solidFill>
                  <a:schemeClr val="dk1"/>
                </a:solidFill>
                <a:uFill>
                  <a:noFill/>
                </a:uFill>
                <a:hlinkClick r:id="rId2">
                  <a:extLst>
                    <a:ext uri="{A12FA001-AC4F-418D-AE19-62706E023703}">
                      <ahyp:hlinkClr val="tx"/>
                    </a:ext>
                  </a:extLst>
                </a:hlinkClick>
              </a:rPr>
              <a:t> </a:t>
            </a:r>
            <a:r>
              <a:rPr lang="en-US" sz="1200" u="sng">
                <a:solidFill>
                  <a:schemeClr val="dk1"/>
                </a:solidFill>
                <a:hlinkClick r:id="rId3">
                  <a:extLst>
                    <a:ext uri="{A12FA001-AC4F-418D-AE19-62706E023703}">
                      <ahyp:hlinkClr val="tx"/>
                    </a:ext>
                  </a:extLst>
                </a:hlinkClick>
              </a:rPr>
              <a:t>Quizizz</a:t>
            </a:r>
            <a:r>
              <a:rPr lang="en-US" sz="1200">
                <a:solidFill>
                  <a:schemeClr val="dk1"/>
                </a:solidFill>
              </a:rPr>
              <a:t> or</a:t>
            </a:r>
            <a:r>
              <a:rPr lang="en-US" sz="1200">
                <a:solidFill>
                  <a:schemeClr val="dk1"/>
                </a:solidFill>
                <a:uFill>
                  <a:noFill/>
                </a:uFill>
                <a:hlinkClick r:id="rId4">
                  <a:extLst>
                    <a:ext uri="{A12FA001-AC4F-418D-AE19-62706E023703}">
                      <ahyp:hlinkClr val="tx"/>
                    </a:ext>
                  </a:extLst>
                </a:hlinkClick>
              </a:rPr>
              <a:t> </a:t>
            </a:r>
            <a:r>
              <a:rPr lang="en-US" sz="1200" u="sng">
                <a:solidFill>
                  <a:schemeClr val="dk1"/>
                </a:solidFill>
                <a:hlinkClick r:id="rId5">
                  <a:extLst>
                    <a:ext uri="{A12FA001-AC4F-418D-AE19-62706E023703}">
                      <ahyp:hlinkClr val="tx"/>
                    </a:ext>
                  </a:extLst>
                </a:hlinkClick>
              </a:rPr>
              <a:t>Kahoot!</a:t>
            </a:r>
            <a:r>
              <a:rPr lang="en-US" sz="1200">
                <a:solidFill>
                  <a:schemeClr val="dk1"/>
                </a:solidFill>
              </a:rPr>
              <a:t> or Google Forms or</a:t>
            </a:r>
            <a:r>
              <a:rPr lang="en-US" sz="1200">
                <a:solidFill>
                  <a:schemeClr val="dk1"/>
                </a:solidFill>
                <a:uFill>
                  <a:noFill/>
                </a:uFill>
                <a:hlinkClick r:id="rId6">
                  <a:extLst>
                    <a:ext uri="{A12FA001-AC4F-418D-AE19-62706E023703}">
                      <ahyp:hlinkClr val="tx"/>
                    </a:ext>
                  </a:extLst>
                </a:hlinkClick>
              </a:rPr>
              <a:t> </a:t>
            </a:r>
            <a:r>
              <a:rPr lang="en-US" sz="1200" u="sng">
                <a:solidFill>
                  <a:schemeClr val="dk1"/>
                </a:solidFill>
                <a:hlinkClick r:id="rId7">
                  <a:extLst>
                    <a:ext uri="{A12FA001-AC4F-418D-AE19-62706E023703}">
                      <ahyp:hlinkClr val="tx"/>
                    </a:ext>
                  </a:extLst>
                </a:hlinkClick>
              </a:rPr>
              <a:t>Typeform</a:t>
            </a:r>
            <a:r>
              <a:rPr lang="en-US" sz="1200">
                <a:solidFill>
                  <a:schemeClr val="dk1"/>
                </a:solidFill>
              </a:rPr>
              <a:t> </a:t>
            </a:r>
            <a:r>
              <a:rPr i="1" lang="en-US" sz="1200">
                <a:solidFill>
                  <a:schemeClr val="dk1"/>
                </a:solidFill>
              </a:rPr>
              <a:t>(optional)</a:t>
            </a:r>
            <a:endParaRPr sz="1200">
              <a:solidFill>
                <a:schemeClr val="dk1"/>
              </a:solidFill>
            </a:endParaRPr>
          </a:p>
          <a:p>
            <a:pPr indent="-304800" lvl="0" marL="457200" rtl="0" algn="l">
              <a:lnSpc>
                <a:spcPct val="100000"/>
              </a:lnSpc>
              <a:spcBef>
                <a:spcPts val="0"/>
              </a:spcBef>
              <a:spcAft>
                <a:spcPts val="0"/>
              </a:spcAft>
              <a:buClr>
                <a:schemeClr val="dk1"/>
              </a:buClr>
              <a:buSzPts val="1200"/>
              <a:buChar char="●"/>
            </a:pPr>
            <a:r>
              <a:rPr b="1" lang="en-US" sz="1200" u="sng">
                <a:solidFill>
                  <a:srgbClr val="1155CC"/>
                </a:solidFill>
                <a:hlinkClick r:id="rId8">
                  <a:extLst>
                    <a:ext uri="{A12FA001-AC4F-418D-AE19-62706E023703}">
                      <ahyp:hlinkClr val="tx"/>
                    </a:ext>
                  </a:extLst>
                </a:hlinkClick>
              </a:rPr>
              <a:t>III.2.What_You_Share_vs_Who_Sees_It.docx</a:t>
            </a:r>
            <a:endParaRPr b="1" sz="1200">
              <a:solidFill>
                <a:schemeClr val="dk1"/>
              </a:solidFill>
            </a:endParaRPr>
          </a:p>
          <a:p>
            <a:pPr indent="-304800" lvl="0" marL="457200" rtl="0" algn="l">
              <a:lnSpc>
                <a:spcPct val="100000"/>
              </a:lnSpc>
              <a:spcBef>
                <a:spcPts val="0"/>
              </a:spcBef>
              <a:spcAft>
                <a:spcPts val="0"/>
              </a:spcAft>
              <a:buClr>
                <a:schemeClr val="dk1"/>
              </a:buClr>
              <a:buSzPts val="1200"/>
              <a:buChar char="●"/>
            </a:pPr>
            <a:r>
              <a:rPr b="1" lang="en-US" sz="1200" u="sng">
                <a:solidFill>
                  <a:srgbClr val="1155CC"/>
                </a:solidFill>
                <a:hlinkClick r:id="rId9">
                  <a:extLst>
                    <a:ext uri="{A12FA001-AC4F-418D-AE19-62706E023703}">
                      <ahyp:hlinkClr val="tx"/>
                    </a:ext>
                  </a:extLst>
                </a:hlinkClick>
              </a:rPr>
              <a:t>III.2.Reflection_and_Action_Sheet.docx</a:t>
            </a:r>
            <a:endParaRPr b="1" sz="1200">
              <a:solidFill>
                <a:schemeClr val="dk1"/>
              </a:solidFill>
            </a:endParaRPr>
          </a:p>
          <a:p>
            <a:pPr indent="-304800" lvl="0" marL="457200" rtl="0" algn="l">
              <a:lnSpc>
                <a:spcPct val="100000"/>
              </a:lnSpc>
              <a:spcBef>
                <a:spcPts val="0"/>
              </a:spcBef>
              <a:spcAft>
                <a:spcPts val="0"/>
              </a:spcAft>
              <a:buClr>
                <a:schemeClr val="dk1"/>
              </a:buClr>
              <a:buSzPts val="1200"/>
              <a:buChar char="●"/>
            </a:pPr>
            <a:r>
              <a:rPr lang="en-US" sz="1200">
                <a:solidFill>
                  <a:schemeClr val="dk1"/>
                </a:solidFill>
              </a:rPr>
              <a:t>Projector and whiteboard for discussion prompts</a:t>
            </a:r>
            <a:endParaRPr sz="1200">
              <a:solidFill>
                <a:schemeClr val="dk1"/>
              </a:solidFill>
            </a:endParaRPr>
          </a:p>
          <a:p>
            <a:pPr indent="0" lvl="0" marL="0" rtl="0" algn="l">
              <a:lnSpc>
                <a:spcPct val="100000"/>
              </a:lnSpc>
              <a:spcBef>
                <a:spcPts val="1200"/>
              </a:spcBef>
              <a:spcAft>
                <a:spcPts val="0"/>
              </a:spcAft>
              <a:buSzPts val="1100"/>
              <a:buNone/>
            </a:pPr>
            <a:r>
              <a:rPr lang="en-US"/>
              <a:t>Lesson flow	</a:t>
            </a:r>
            <a:endParaRPr/>
          </a:p>
          <a:p>
            <a:pPr indent="0" lvl="0" marL="0" rtl="0" algn="l">
              <a:lnSpc>
                <a:spcPct val="100000"/>
              </a:lnSpc>
              <a:spcBef>
                <a:spcPts val="0"/>
              </a:spcBef>
              <a:spcAft>
                <a:spcPts val="0"/>
              </a:spcAft>
              <a:buSzPts val="1100"/>
              <a:buNone/>
            </a:pPr>
            <a:r>
              <a:rPr lang="en-US"/>
              <a:t>Phase				Time		Activity</a:t>
            </a:r>
            <a:endParaRPr/>
          </a:p>
          <a:p>
            <a:pPr indent="0" lvl="0" marL="0" rtl="0" algn="l">
              <a:lnSpc>
                <a:spcPct val="100000"/>
              </a:lnSpc>
              <a:spcBef>
                <a:spcPts val="0"/>
              </a:spcBef>
              <a:spcAft>
                <a:spcPts val="0"/>
              </a:spcAft>
              <a:buSzPts val="1100"/>
              <a:buNone/>
            </a:pPr>
            <a:r>
              <a:rPr lang="en-US"/>
              <a:t>1. Hook &amp; awareness		5 min	I	cebreaker quiz on Kahoot (fake or real quiz questions like “Your Spirit Animal” or “Which Hero Are You?”). After the quiz, pose: What personal data did you just share—even hypothetically?</a:t>
            </a:r>
            <a:endParaRPr/>
          </a:p>
          <a:p>
            <a:pPr indent="0" lvl="0" marL="0" rtl="0" algn="l">
              <a:lnSpc>
                <a:spcPct val="100000"/>
              </a:lnSpc>
              <a:spcBef>
                <a:spcPts val="0"/>
              </a:spcBef>
              <a:spcAft>
                <a:spcPts val="0"/>
              </a:spcAft>
              <a:buSzPts val="1100"/>
              <a:buNone/>
            </a:pPr>
            <a:r>
              <a:rPr lang="en-US"/>
              <a:t>2. Analysis: “Build a trap”	10 min		In pairs, teachers design their own 3-question quiz (e.g., “What’s your pet’s name?”, “Birth month?”, “First school?”). Record it on the handout and analyze what personal identifiers could be inferred.</a:t>
            </a:r>
            <a:endParaRPr/>
          </a:p>
          <a:p>
            <a:pPr indent="0" lvl="0" marL="0" rtl="0" algn="l">
              <a:lnSpc>
                <a:spcPct val="100000"/>
              </a:lnSpc>
              <a:spcBef>
                <a:spcPts val="0"/>
              </a:spcBef>
              <a:spcAft>
                <a:spcPts val="0"/>
              </a:spcAft>
              <a:buSzPts val="1100"/>
              <a:buNone/>
            </a:pPr>
            <a:r>
              <a:rPr lang="en-US"/>
              <a:t>3. Swap &amp; simulate		10 min		Groups swap quizzes and take them. Then analyze what they learned about each other from just the answers.</a:t>
            </a:r>
            <a:endParaRPr/>
          </a:p>
          <a:p>
            <a:pPr indent="0" lvl="0" marL="0" rtl="0" algn="l">
              <a:lnSpc>
                <a:spcPct val="100000"/>
              </a:lnSpc>
              <a:spcBef>
                <a:spcPts val="0"/>
              </a:spcBef>
              <a:spcAft>
                <a:spcPts val="0"/>
              </a:spcAft>
              <a:buSzPts val="1100"/>
              <a:buNone/>
            </a:pPr>
            <a:r>
              <a:rPr lang="en-US"/>
              <a:t>4. Disinformation link		10 min		Discussion: How could this information be used to guess passwords? To customize a phishing email? Introduce the idea of microtargeted disinformation campaigns based on quiz-leaked data.</a:t>
            </a:r>
            <a:endParaRPr/>
          </a:p>
          <a:p>
            <a:pPr indent="0" lvl="0" marL="0" rtl="0" algn="l">
              <a:lnSpc>
                <a:spcPct val="100000"/>
              </a:lnSpc>
              <a:spcBef>
                <a:spcPts val="0"/>
              </a:spcBef>
              <a:spcAft>
                <a:spcPts val="0"/>
              </a:spcAft>
              <a:buSzPts val="1100"/>
              <a:buNone/>
            </a:pPr>
            <a:r>
              <a:rPr lang="en-US"/>
              <a:t>5. Group reflection		10 min		Complete “What You Share vs. Who Sees It” chart together. Classify what data was collected and who might have access (e.g., platform, advertisers, hackers).</a:t>
            </a:r>
            <a:endParaRPr/>
          </a:p>
          <a:p>
            <a:pPr indent="0" lvl="0" marL="0" rtl="0" algn="l">
              <a:lnSpc>
                <a:spcPct val="100000"/>
              </a:lnSpc>
              <a:spcBef>
                <a:spcPts val="0"/>
              </a:spcBef>
              <a:spcAft>
                <a:spcPts val="0"/>
              </a:spcAft>
              <a:buSzPts val="1100"/>
              <a:buNone/>
            </a:pPr>
            <a:r>
              <a:rPr lang="en-US"/>
              <a:t>6. Whole-group debrie	10 min		What surprised you? What practices should we model or teach? Generate a list of “3 Golden Rules” for sharing data online.</a:t>
            </a:r>
            <a:endParaRPr/>
          </a:p>
          <a:p>
            <a:pPr indent="0" lvl="0" marL="0" rtl="0" algn="l">
              <a:lnSpc>
                <a:spcPct val="100000"/>
              </a:lnSpc>
              <a:spcBef>
                <a:spcPts val="0"/>
              </a:spcBef>
              <a:spcAft>
                <a:spcPts val="0"/>
              </a:spcAft>
              <a:buSzPts val="1100"/>
              <a:buNone/>
            </a:pPr>
            <a:r>
              <a:rPr lang="en-US"/>
              <a:t>7. Personal action plan	5 min		On the Reflection Sheet, each teacher writes 1 change they will make and 1 thing they’ll teach students next week.</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br>
              <a:rPr lang="en-US"/>
            </a:br>
            <a:r>
              <a:rPr b="1" lang="en-US" sz="1200">
                <a:solidFill>
                  <a:schemeClr val="dk1"/>
                </a:solidFill>
              </a:rPr>
              <a:t>Discussion prompts</a:t>
            </a:r>
            <a:endParaRPr b="1" sz="1200">
              <a:solidFill>
                <a:schemeClr val="dk1"/>
              </a:solidFill>
            </a:endParaRPr>
          </a:p>
          <a:p>
            <a:pPr indent="-304800" lvl="0" marL="457200" rtl="0" algn="l">
              <a:lnSpc>
                <a:spcPct val="100000"/>
              </a:lnSpc>
              <a:spcBef>
                <a:spcPts val="1200"/>
              </a:spcBef>
              <a:spcAft>
                <a:spcPts val="0"/>
              </a:spcAft>
              <a:buClr>
                <a:schemeClr val="dk1"/>
              </a:buClr>
              <a:buSzPts val="1200"/>
              <a:buChar char="●"/>
            </a:pPr>
            <a:r>
              <a:rPr i="1" lang="en-US" sz="1200">
                <a:solidFill>
                  <a:schemeClr val="dk1"/>
                </a:solidFill>
              </a:rPr>
              <a:t>Would your quiz reveal answers to common password-reset questions?</a:t>
            </a:r>
            <a:endParaRPr sz="1200">
              <a:solidFill>
                <a:schemeClr val="dk1"/>
              </a:solidFill>
            </a:endParaRPr>
          </a:p>
          <a:p>
            <a:pPr indent="-304800" lvl="0" marL="457200" rtl="0" algn="l">
              <a:lnSpc>
                <a:spcPct val="100000"/>
              </a:lnSpc>
              <a:spcBef>
                <a:spcPts val="0"/>
              </a:spcBef>
              <a:spcAft>
                <a:spcPts val="0"/>
              </a:spcAft>
              <a:buClr>
                <a:schemeClr val="dk1"/>
              </a:buClr>
              <a:buSzPts val="1200"/>
              <a:buChar char="●"/>
            </a:pPr>
            <a:r>
              <a:rPr i="1" lang="en-US" sz="1200">
                <a:solidFill>
                  <a:schemeClr val="dk1"/>
                </a:solidFill>
              </a:rPr>
              <a:t>Why do these platforms collect this information?</a:t>
            </a:r>
            <a:endParaRPr sz="1200">
              <a:solidFill>
                <a:schemeClr val="dk1"/>
              </a:solidFill>
            </a:endParaRPr>
          </a:p>
          <a:p>
            <a:pPr indent="-304800" lvl="0" marL="457200" rtl="0" algn="l">
              <a:lnSpc>
                <a:spcPct val="100000"/>
              </a:lnSpc>
              <a:spcBef>
                <a:spcPts val="0"/>
              </a:spcBef>
              <a:spcAft>
                <a:spcPts val="0"/>
              </a:spcAft>
              <a:buClr>
                <a:schemeClr val="dk1"/>
              </a:buClr>
              <a:buSzPts val="1200"/>
              <a:buChar char="●"/>
            </a:pPr>
            <a:r>
              <a:rPr i="1" lang="en-US" sz="1200">
                <a:solidFill>
                  <a:schemeClr val="dk1"/>
                </a:solidFill>
              </a:rPr>
              <a:t>What does “free” really cost in online apps or games?</a:t>
            </a:r>
            <a:endParaRPr sz="1200">
              <a:solidFill>
                <a:schemeClr val="dk1"/>
              </a:solidFill>
            </a:endParaRPr>
          </a:p>
          <a:p>
            <a:pPr indent="-304800" lvl="0" marL="457200" rtl="0" algn="l">
              <a:lnSpc>
                <a:spcPct val="100000"/>
              </a:lnSpc>
              <a:spcBef>
                <a:spcPts val="0"/>
              </a:spcBef>
              <a:spcAft>
                <a:spcPts val="0"/>
              </a:spcAft>
              <a:buClr>
                <a:schemeClr val="dk1"/>
              </a:buClr>
              <a:buSzPts val="1200"/>
              <a:buChar char="●"/>
            </a:pPr>
            <a:r>
              <a:rPr i="1" lang="en-US" sz="1200">
                <a:solidFill>
                  <a:schemeClr val="dk1"/>
                </a:solidFill>
              </a:rPr>
              <a:t>How can this connect to identity theft or disinformation?</a:t>
            </a:r>
            <a:br>
              <a:rPr i="1" lang="en-US" sz="1200">
                <a:solidFill>
                  <a:schemeClr val="dk1"/>
                </a:solidFill>
              </a:rPr>
            </a:br>
            <a:endParaRPr sz="1200">
              <a:solidFill>
                <a:schemeClr val="dk1"/>
              </a:solidFill>
            </a:endParaRPr>
          </a:p>
          <a:p>
            <a:pPr indent="0" lvl="0" marL="0" rtl="0" algn="l">
              <a:lnSpc>
                <a:spcPct val="100000"/>
              </a:lnSpc>
              <a:spcBef>
                <a:spcPts val="1200"/>
              </a:spcBef>
              <a:spcAft>
                <a:spcPts val="0"/>
              </a:spcAft>
              <a:buSzPts val="1100"/>
              <a:buNone/>
            </a:pPr>
            <a:r>
              <a:rPr lang="en-US" sz="1200">
                <a:solidFill>
                  <a:schemeClr val="dk1"/>
                </a:solidFill>
              </a:rPr>
              <a:t>Assessment rubric: Awareness &amp; application</a:t>
            </a:r>
            <a:endParaRPr sz="1200">
              <a:solidFill>
                <a:schemeClr val="dk1"/>
              </a:solidFill>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Clr>
                <a:schemeClr val="dk1"/>
              </a:buClr>
              <a:buSzPts val="1100"/>
              <a:buFont typeface="Arial"/>
              <a:buNone/>
            </a:pPr>
            <a:r>
              <a:rPr lang="en-US"/>
              <a:t>Criteria			1 – Beginning				3 – Developing					5 – Proficient</a:t>
            </a:r>
            <a:endParaRPr/>
          </a:p>
          <a:p>
            <a:pPr indent="0" lvl="0" marL="0" rtl="0" algn="l">
              <a:lnSpc>
                <a:spcPct val="100000"/>
              </a:lnSpc>
              <a:spcBef>
                <a:spcPts val="0"/>
              </a:spcBef>
              <a:spcAft>
                <a:spcPts val="0"/>
              </a:spcAft>
              <a:buClr>
                <a:schemeClr val="dk1"/>
              </a:buClr>
              <a:buSzPts val="1100"/>
              <a:buFont typeface="Arial"/>
              <a:buNone/>
            </a:pPr>
            <a:r>
              <a:rPr lang="en-US"/>
              <a:t>Data awareness	Vaguely identifies shared data	Points out common personal data types		Analyses intent and risk of each data point shared</a:t>
            </a:r>
            <a:endParaRPr/>
          </a:p>
          <a:p>
            <a:pPr indent="0" lvl="0" marL="0" rtl="0" algn="l">
              <a:lnSpc>
                <a:spcPct val="100000"/>
              </a:lnSpc>
              <a:spcBef>
                <a:spcPts val="0"/>
              </a:spcBef>
              <a:spcAft>
                <a:spcPts val="0"/>
              </a:spcAft>
              <a:buClr>
                <a:schemeClr val="dk1"/>
              </a:buClr>
              <a:buSzPts val="1100"/>
              <a:buFont typeface="Arial"/>
              <a:buNone/>
            </a:pPr>
            <a:r>
              <a:rPr lang="en-US"/>
              <a:t>Quiz analysis		Creates basic quiz			Includes questions with some personal relevance	Designs questions that mimic real-world phishing techniques</a:t>
            </a:r>
            <a:endParaRPr/>
          </a:p>
          <a:p>
            <a:pPr indent="0" lvl="0" marL="0" rtl="0" algn="l">
              <a:lnSpc>
                <a:spcPct val="100000"/>
              </a:lnSpc>
              <a:spcBef>
                <a:spcPts val="0"/>
              </a:spcBef>
              <a:spcAft>
                <a:spcPts val="0"/>
              </a:spcAft>
              <a:buClr>
                <a:schemeClr val="dk1"/>
              </a:buClr>
              <a:buSzPts val="1100"/>
              <a:buFont typeface="Arial"/>
              <a:buNone/>
            </a:pPr>
            <a:r>
              <a:rPr lang="en-US"/>
              <a:t>Security reflection	Lists general tips			Applies learning to teacher role			Articulates changes to teaching or classroom digital hygiene policies</a:t>
            </a:r>
            <a:endParaRPr/>
          </a:p>
          <a:p>
            <a:pPr indent="0" lvl="0" marL="0" rtl="0" algn="l">
              <a:lnSpc>
                <a:spcPct val="100000"/>
              </a:lnSpc>
              <a:spcBef>
                <a:spcPts val="0"/>
              </a:spcBef>
              <a:spcAft>
                <a:spcPts val="0"/>
              </a:spcAft>
              <a:buClr>
                <a:schemeClr val="dk1"/>
              </a:buClr>
              <a:buSzPts val="1100"/>
              <a:buFont typeface="Arial"/>
              <a:buNone/>
            </a:pPr>
            <a:r>
              <a:rPr lang="en-US"/>
              <a:t>Collaboration		Minimal group interaction		Participates in planning and discussion		Actively contributes, reflects, and challenges group assumptions constructively</a:t>
            </a:r>
            <a:endParaRPr/>
          </a:p>
          <a:p>
            <a:pPr indent="0" lvl="0" marL="0" rtl="0" algn="l">
              <a:lnSpc>
                <a:spcPct val="100000"/>
              </a:lnSpc>
              <a:spcBef>
                <a:spcPts val="0"/>
              </a:spcBef>
              <a:spcAft>
                <a:spcPts val="0"/>
              </a:spcAft>
              <a:buClr>
                <a:schemeClr val="dk1"/>
              </a:buClr>
              <a:buSzPts val="1100"/>
              <a:buFont typeface="Arial"/>
              <a:buNone/>
            </a:pPr>
            <a:r>
              <a:t/>
            </a:r>
            <a:endParaRPr/>
          </a:p>
          <a:p>
            <a:pPr indent="0" lvl="0" marL="0" rtl="0" algn="l">
              <a:lnSpc>
                <a:spcPct val="100000"/>
              </a:lnSpc>
              <a:spcBef>
                <a:spcPts val="1400"/>
              </a:spcBef>
              <a:spcAft>
                <a:spcPts val="0"/>
              </a:spcAft>
              <a:buClr>
                <a:schemeClr val="dk1"/>
              </a:buClr>
              <a:buSzPts val="1100"/>
              <a:buFont typeface="Arial"/>
              <a:buNone/>
            </a:pPr>
            <a:r>
              <a:rPr b="1" lang="en-US" sz="1200">
                <a:solidFill>
                  <a:schemeClr val="dk1"/>
                </a:solidFill>
              </a:rPr>
              <a:t>Summary</a:t>
            </a:r>
            <a:endParaRPr b="1" sz="1200">
              <a:solidFill>
                <a:schemeClr val="dk1"/>
              </a:solidFill>
            </a:endParaRPr>
          </a:p>
          <a:p>
            <a:pPr indent="0" lvl="0" marL="0" rtl="0" algn="l">
              <a:lnSpc>
                <a:spcPct val="100000"/>
              </a:lnSpc>
              <a:spcBef>
                <a:spcPts val="1400"/>
              </a:spcBef>
              <a:spcAft>
                <a:spcPts val="0"/>
              </a:spcAft>
              <a:buClr>
                <a:schemeClr val="dk1"/>
              </a:buClr>
              <a:buSzPts val="1100"/>
              <a:buFont typeface="Arial"/>
              <a:buNone/>
            </a:pPr>
            <a:r>
              <a:rPr lang="en-US" sz="1200">
                <a:solidFill>
                  <a:schemeClr val="dk1"/>
                </a:solidFill>
              </a:rPr>
              <a:t>This session helps teachers </a:t>
            </a:r>
            <a:r>
              <a:rPr b="1" lang="en-US" sz="1200">
                <a:solidFill>
                  <a:schemeClr val="dk1"/>
                </a:solidFill>
              </a:rPr>
              <a:t>experience the real risks</a:t>
            </a:r>
            <a:r>
              <a:rPr lang="en-US" sz="1200">
                <a:solidFill>
                  <a:schemeClr val="dk1"/>
                </a:solidFill>
              </a:rPr>
              <a:t> of data exposure through “fun” online interactions and </a:t>
            </a:r>
            <a:r>
              <a:rPr b="1" lang="en-US" sz="1200">
                <a:solidFill>
                  <a:schemeClr val="dk1"/>
                </a:solidFill>
              </a:rPr>
              <a:t>connects that awareness to the broader context of digital security, disinformation, and ethical AI use</a:t>
            </a:r>
            <a:r>
              <a:rPr lang="en-US" sz="1200">
                <a:solidFill>
                  <a:schemeClr val="dk1"/>
                </a:solidFill>
              </a:rPr>
              <a:t>. It fosters </a:t>
            </a:r>
            <a:r>
              <a:rPr b="1" lang="en-US" sz="1200">
                <a:solidFill>
                  <a:schemeClr val="dk1"/>
                </a:solidFill>
              </a:rPr>
              <a:t>collaboration</a:t>
            </a:r>
            <a:r>
              <a:rPr lang="en-US" sz="1200">
                <a:solidFill>
                  <a:schemeClr val="dk1"/>
                </a:solidFill>
              </a:rPr>
              <a:t>, </a:t>
            </a:r>
            <a:r>
              <a:rPr b="1" lang="en-US" sz="1200">
                <a:solidFill>
                  <a:schemeClr val="dk1"/>
                </a:solidFill>
              </a:rPr>
              <a:t>critical reflection</a:t>
            </a:r>
            <a:r>
              <a:rPr lang="en-US" sz="1200">
                <a:solidFill>
                  <a:schemeClr val="dk1"/>
                </a:solidFill>
              </a:rPr>
              <a:t>, and </a:t>
            </a:r>
            <a:r>
              <a:rPr b="1" lang="en-US" sz="1200">
                <a:solidFill>
                  <a:schemeClr val="dk1"/>
                </a:solidFill>
              </a:rPr>
              <a:t>practical classroom takeaway strategies</a:t>
            </a:r>
            <a:r>
              <a:rPr lang="en-US" sz="1200">
                <a:solidFill>
                  <a:schemeClr val="dk1"/>
                </a:solidFill>
              </a:rPr>
              <a:t>—core to the AILit Framework’s vision of AI literacy in education.</a:t>
            </a:r>
            <a:endParaRPr sz="1200">
              <a:solidFill>
                <a:schemeClr val="dk1"/>
              </a:solidFill>
            </a:endParaRPr>
          </a:p>
          <a:p>
            <a:pPr indent="0" lvl="0" marL="0" rtl="0" algn="l">
              <a:lnSpc>
                <a:spcPct val="100000"/>
              </a:lnSpc>
              <a:spcBef>
                <a:spcPts val="1200"/>
              </a:spcBef>
              <a:spcAft>
                <a:spcPts val="0"/>
              </a:spcAft>
              <a:buSzPts val="1100"/>
              <a:buNone/>
            </a:pPr>
            <a:br>
              <a:rPr b="0" lang="en-US"/>
            </a:br>
            <a:endParaRPr b="0"/>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85" name="Shape 585"/>
        <p:cNvGrpSpPr/>
        <p:nvPr/>
      </p:nvGrpSpPr>
      <p:grpSpPr>
        <a:xfrm>
          <a:off x="0" y="0"/>
          <a:ext cx="0" cy="0"/>
          <a:chOff x="0" y="0"/>
          <a:chExt cx="0" cy="0"/>
        </a:xfrm>
      </p:grpSpPr>
      <p:sp>
        <p:nvSpPr>
          <p:cNvPr id="586" name="Google Shape;586;p4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87" name="Google Shape;587;p4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800"/>
              </a:spcBef>
              <a:spcAft>
                <a:spcPts val="0"/>
              </a:spcAft>
              <a:buClr>
                <a:schemeClr val="dk1"/>
              </a:buClr>
              <a:buSzPts val="1100"/>
              <a:buFont typeface="Arial"/>
              <a:buNone/>
            </a:pPr>
            <a:r>
              <a:rPr lang="en-US" sz="1600">
                <a:solidFill>
                  <a:srgbClr val="0F4761"/>
                </a:solidFill>
                <a:latin typeface="Play"/>
                <a:ea typeface="Play"/>
                <a:cs typeface="Play"/>
                <a:sym typeface="Play"/>
              </a:rPr>
              <a:t>3. Mastering platform safeguards to disrupt disinformation</a:t>
            </a:r>
            <a:endParaRPr b="1" sz="1400">
              <a:solidFill>
                <a:srgbClr val="0F4761"/>
              </a:solidFill>
              <a:latin typeface="Play"/>
              <a:ea typeface="Play"/>
              <a:cs typeface="Play"/>
              <a:sym typeface="Play"/>
            </a:endParaRPr>
          </a:p>
          <a:p>
            <a:pPr indent="0" lvl="0" marL="0" rtl="0" algn="l">
              <a:lnSpc>
                <a:spcPct val="100000"/>
              </a:lnSpc>
              <a:spcBef>
                <a:spcPts val="1400"/>
              </a:spcBef>
              <a:spcAft>
                <a:spcPts val="0"/>
              </a:spcAft>
              <a:buClr>
                <a:schemeClr val="dk1"/>
              </a:buClr>
              <a:buSzPts val="1100"/>
              <a:buFont typeface="Arial"/>
              <a:buNone/>
            </a:pPr>
            <a:r>
              <a:t/>
            </a:r>
            <a:endParaRPr b="1" sz="1300">
              <a:solidFill>
                <a:schemeClr val="dk1"/>
              </a:solidFill>
              <a:latin typeface="Arial"/>
              <a:ea typeface="Arial"/>
              <a:cs typeface="Arial"/>
              <a:sym typeface="Arial"/>
            </a:endParaRPr>
          </a:p>
          <a:p>
            <a:pPr indent="0" lvl="0" marL="0" rtl="0" algn="l">
              <a:lnSpc>
                <a:spcPct val="100000"/>
              </a:lnSpc>
              <a:spcBef>
                <a:spcPts val="1200"/>
              </a:spcBef>
              <a:spcAft>
                <a:spcPts val="0"/>
              </a:spcAft>
              <a:buClr>
                <a:schemeClr val="dk1"/>
              </a:buClr>
              <a:buSzPts val="1100"/>
              <a:buFont typeface="Arial"/>
              <a:buNone/>
            </a:pPr>
            <a:r>
              <a:rPr b="1" lang="en-US" sz="1200">
                <a:solidFill>
                  <a:schemeClr val="dk1"/>
                </a:solidFill>
                <a:latin typeface="Arial"/>
                <a:ea typeface="Arial"/>
                <a:cs typeface="Arial"/>
                <a:sym typeface="Arial"/>
              </a:rPr>
              <a:t>Audience:</a:t>
            </a:r>
            <a:r>
              <a:rPr lang="en-US" sz="1200">
                <a:solidFill>
                  <a:schemeClr val="dk1"/>
                </a:solidFill>
                <a:latin typeface="Arial"/>
                <a:ea typeface="Arial"/>
                <a:cs typeface="Arial"/>
                <a:sym typeface="Arial"/>
              </a:rPr>
              <a:t> Teachers (Professional Development)</a:t>
            </a:r>
            <a:endParaRPr sz="1200">
              <a:solidFill>
                <a:schemeClr val="dk1"/>
              </a:solidFill>
              <a:latin typeface="Arial"/>
              <a:ea typeface="Arial"/>
              <a:cs typeface="Arial"/>
              <a:sym typeface="Arial"/>
            </a:endParaRPr>
          </a:p>
          <a:p>
            <a:pPr indent="0" lvl="0" marL="0" rtl="0" algn="l">
              <a:lnSpc>
                <a:spcPct val="100000"/>
              </a:lnSpc>
              <a:spcBef>
                <a:spcPts val="1200"/>
              </a:spcBef>
              <a:spcAft>
                <a:spcPts val="0"/>
              </a:spcAft>
              <a:buClr>
                <a:schemeClr val="dk1"/>
              </a:buClr>
              <a:buSzPts val="1100"/>
              <a:buFont typeface="Arial"/>
              <a:buNone/>
            </a:pPr>
            <a:r>
              <a:rPr b="1" lang="en-US" sz="1200">
                <a:solidFill>
                  <a:schemeClr val="dk1"/>
                </a:solidFill>
                <a:latin typeface="Arial"/>
                <a:ea typeface="Arial"/>
                <a:cs typeface="Arial"/>
                <a:sym typeface="Arial"/>
              </a:rPr>
              <a:t>Duration:</a:t>
            </a:r>
            <a:r>
              <a:rPr lang="en-US" sz="1200">
                <a:solidFill>
                  <a:schemeClr val="dk1"/>
                </a:solidFill>
                <a:latin typeface="Arial"/>
                <a:ea typeface="Arial"/>
                <a:cs typeface="Arial"/>
                <a:sym typeface="Arial"/>
              </a:rPr>
              <a:t> 60 minutes</a:t>
            </a:r>
            <a:endParaRPr sz="1200">
              <a:solidFill>
                <a:schemeClr val="dk1"/>
              </a:solidFill>
              <a:latin typeface="Arial"/>
              <a:ea typeface="Arial"/>
              <a:cs typeface="Arial"/>
              <a:sym typeface="Arial"/>
            </a:endParaRPr>
          </a:p>
          <a:p>
            <a:pPr indent="0" lvl="0" marL="0" rtl="0" algn="l">
              <a:lnSpc>
                <a:spcPct val="100000"/>
              </a:lnSpc>
              <a:spcBef>
                <a:spcPts val="1200"/>
              </a:spcBef>
              <a:spcAft>
                <a:spcPts val="0"/>
              </a:spcAft>
              <a:buClr>
                <a:schemeClr val="dk1"/>
              </a:buClr>
              <a:buSzPts val="1100"/>
              <a:buFont typeface="Arial"/>
              <a:buNone/>
            </a:pPr>
            <a:r>
              <a:rPr b="1" lang="en-US" sz="1200">
                <a:solidFill>
                  <a:schemeClr val="dk1"/>
                </a:solidFill>
                <a:latin typeface="Arial"/>
                <a:ea typeface="Arial"/>
                <a:cs typeface="Arial"/>
                <a:sym typeface="Arial"/>
              </a:rPr>
              <a:t>Group Size:</a:t>
            </a:r>
            <a:r>
              <a:rPr lang="en-US" sz="1200">
                <a:solidFill>
                  <a:schemeClr val="dk1"/>
                </a:solidFill>
                <a:latin typeface="Arial"/>
                <a:ea typeface="Arial"/>
                <a:cs typeface="Arial"/>
                <a:sym typeface="Arial"/>
              </a:rPr>
              <a:t> 3–5 teachers per group</a:t>
            </a:r>
            <a:endParaRPr sz="1200">
              <a:solidFill>
                <a:schemeClr val="dk1"/>
              </a:solidFill>
              <a:latin typeface="Arial"/>
              <a:ea typeface="Arial"/>
              <a:cs typeface="Arial"/>
              <a:sym typeface="Arial"/>
            </a:endParaRPr>
          </a:p>
          <a:p>
            <a:pPr indent="0" lvl="0" marL="0" rtl="0" algn="l">
              <a:lnSpc>
                <a:spcPct val="100000"/>
              </a:lnSpc>
              <a:spcBef>
                <a:spcPts val="1200"/>
              </a:spcBef>
              <a:spcAft>
                <a:spcPts val="0"/>
              </a:spcAft>
              <a:buClr>
                <a:schemeClr val="dk1"/>
              </a:buClr>
              <a:buSzPts val="1100"/>
              <a:buFont typeface="Arial"/>
              <a:buNone/>
            </a:pPr>
            <a:r>
              <a:rPr b="1" lang="en-US" sz="1200">
                <a:solidFill>
                  <a:schemeClr val="dk1"/>
                </a:solidFill>
                <a:latin typeface="Arial"/>
                <a:ea typeface="Arial"/>
                <a:cs typeface="Arial"/>
                <a:sym typeface="Arial"/>
              </a:rPr>
              <a:t>Setting:</a:t>
            </a:r>
            <a:r>
              <a:rPr lang="en-US" sz="1200">
                <a:solidFill>
                  <a:schemeClr val="dk1"/>
                </a:solidFill>
                <a:latin typeface="Arial"/>
                <a:ea typeface="Arial"/>
                <a:cs typeface="Arial"/>
                <a:sym typeface="Arial"/>
              </a:rPr>
              <a:t> In-person or hybrid workshop with access to computers/tablets</a:t>
            </a:r>
            <a:endParaRPr b="1" sz="1300">
              <a:solidFill>
                <a:schemeClr val="dk1"/>
              </a:solidFill>
              <a:latin typeface="Arial"/>
              <a:ea typeface="Arial"/>
              <a:cs typeface="Arial"/>
              <a:sym typeface="Arial"/>
            </a:endParaRPr>
          </a:p>
          <a:p>
            <a:pPr indent="0" lvl="0" marL="0" rtl="0" algn="l">
              <a:lnSpc>
                <a:spcPct val="100000"/>
              </a:lnSpc>
              <a:spcBef>
                <a:spcPts val="1400"/>
              </a:spcBef>
              <a:spcAft>
                <a:spcPts val="0"/>
              </a:spcAft>
              <a:buClr>
                <a:schemeClr val="dk1"/>
              </a:buClr>
              <a:buSzPts val="1100"/>
              <a:buFont typeface="Arial"/>
              <a:buNone/>
            </a:pPr>
            <a:r>
              <a:rPr b="1" lang="en-US" sz="1300">
                <a:solidFill>
                  <a:schemeClr val="dk1"/>
                </a:solidFill>
                <a:latin typeface="Arial"/>
                <a:ea typeface="Arial"/>
                <a:cs typeface="Arial"/>
                <a:sym typeface="Arial"/>
              </a:rPr>
              <a:t>Learning objectives</a:t>
            </a:r>
            <a:endParaRPr b="1" sz="1300">
              <a:solidFill>
                <a:schemeClr val="dk1"/>
              </a:solidFill>
              <a:latin typeface="Arial"/>
              <a:ea typeface="Arial"/>
              <a:cs typeface="Arial"/>
              <a:sym typeface="Arial"/>
            </a:endParaRPr>
          </a:p>
          <a:p>
            <a:pPr indent="-292100" lvl="0" marL="457200" rtl="0" algn="l">
              <a:lnSpc>
                <a:spcPct val="100000"/>
              </a:lnSpc>
              <a:spcBef>
                <a:spcPts val="1200"/>
              </a:spcBef>
              <a:spcAft>
                <a:spcPts val="0"/>
              </a:spcAft>
              <a:buClr>
                <a:schemeClr val="dk1"/>
              </a:buClr>
              <a:buSzPts val="1000"/>
              <a:buFont typeface="Noto Sans Symbols"/>
              <a:buChar char="●"/>
            </a:pPr>
            <a:r>
              <a:rPr lang="en-US" sz="1200">
                <a:solidFill>
                  <a:schemeClr val="dk1"/>
                </a:solidFill>
                <a:latin typeface="Arial"/>
                <a:ea typeface="Arial"/>
                <a:cs typeface="Arial"/>
                <a:sym typeface="Arial"/>
              </a:rPr>
              <a:t>Understand how to </a:t>
            </a:r>
            <a:r>
              <a:rPr b="1" lang="en-US" sz="1200">
                <a:solidFill>
                  <a:schemeClr val="dk1"/>
                </a:solidFill>
                <a:latin typeface="Arial"/>
                <a:ea typeface="Arial"/>
                <a:cs typeface="Arial"/>
                <a:sym typeface="Arial"/>
              </a:rPr>
              <a:t>identify and respond</a:t>
            </a:r>
            <a:r>
              <a:rPr lang="en-US" sz="1200">
                <a:solidFill>
                  <a:schemeClr val="dk1"/>
                </a:solidFill>
                <a:latin typeface="Arial"/>
                <a:ea typeface="Arial"/>
                <a:cs typeface="Arial"/>
                <a:sym typeface="Arial"/>
              </a:rPr>
              <a:t> to misinformation/disinformation on social media and messaging platforms.</a:t>
            </a:r>
            <a:endParaRPr sz="1200">
              <a:solidFill>
                <a:schemeClr val="dk1"/>
              </a:solidFill>
              <a:latin typeface="Arial"/>
              <a:ea typeface="Arial"/>
              <a:cs typeface="Arial"/>
              <a:sym typeface="Arial"/>
            </a:endParaRPr>
          </a:p>
          <a:p>
            <a:pPr indent="-292100" lvl="0" marL="457200" rtl="0" algn="l">
              <a:lnSpc>
                <a:spcPct val="100000"/>
              </a:lnSpc>
              <a:spcBef>
                <a:spcPts val="0"/>
              </a:spcBef>
              <a:spcAft>
                <a:spcPts val="0"/>
              </a:spcAft>
              <a:buClr>
                <a:schemeClr val="dk1"/>
              </a:buClr>
              <a:buSzPts val="1000"/>
              <a:buFont typeface="Noto Sans Symbols"/>
              <a:buChar char="●"/>
            </a:pPr>
            <a:r>
              <a:rPr lang="en-US" sz="1200">
                <a:solidFill>
                  <a:schemeClr val="dk1"/>
                </a:solidFill>
                <a:latin typeface="Arial"/>
                <a:ea typeface="Arial"/>
                <a:cs typeface="Arial"/>
                <a:sym typeface="Arial"/>
              </a:rPr>
              <a:t>Learn to use </a:t>
            </a:r>
            <a:r>
              <a:rPr b="1" lang="en-US" sz="1200">
                <a:solidFill>
                  <a:schemeClr val="dk1"/>
                </a:solidFill>
                <a:latin typeface="Arial"/>
                <a:ea typeface="Arial"/>
                <a:cs typeface="Arial"/>
                <a:sym typeface="Arial"/>
              </a:rPr>
              <a:t>platform safeguards</a:t>
            </a:r>
            <a:r>
              <a:rPr lang="en-US" sz="1200">
                <a:solidFill>
                  <a:schemeClr val="dk1"/>
                </a:solidFill>
                <a:latin typeface="Arial"/>
                <a:ea typeface="Arial"/>
                <a:cs typeface="Arial"/>
                <a:sym typeface="Arial"/>
              </a:rPr>
              <a:t> (e.g., reporting, blocking, flagging).</a:t>
            </a:r>
            <a:endParaRPr sz="1200">
              <a:solidFill>
                <a:schemeClr val="dk1"/>
              </a:solidFill>
              <a:latin typeface="Arial"/>
              <a:ea typeface="Arial"/>
              <a:cs typeface="Arial"/>
              <a:sym typeface="Arial"/>
            </a:endParaRPr>
          </a:p>
          <a:p>
            <a:pPr indent="-292100" lvl="0" marL="457200" rtl="0" algn="l">
              <a:lnSpc>
                <a:spcPct val="100000"/>
              </a:lnSpc>
              <a:spcBef>
                <a:spcPts val="0"/>
              </a:spcBef>
              <a:spcAft>
                <a:spcPts val="0"/>
              </a:spcAft>
              <a:buClr>
                <a:schemeClr val="dk1"/>
              </a:buClr>
              <a:buSzPts val="1000"/>
              <a:buFont typeface="Noto Sans Symbols"/>
              <a:buChar char="●"/>
            </a:pPr>
            <a:r>
              <a:rPr lang="en-US" sz="1200">
                <a:solidFill>
                  <a:schemeClr val="dk1"/>
                </a:solidFill>
                <a:latin typeface="Arial"/>
                <a:ea typeface="Arial"/>
                <a:cs typeface="Arial"/>
                <a:sym typeface="Arial"/>
              </a:rPr>
              <a:t>Practice integrating </a:t>
            </a:r>
            <a:r>
              <a:rPr b="1" lang="en-US" sz="1200">
                <a:solidFill>
                  <a:schemeClr val="dk1"/>
                </a:solidFill>
                <a:latin typeface="Arial"/>
                <a:ea typeface="Arial"/>
                <a:cs typeface="Arial"/>
                <a:sym typeface="Arial"/>
              </a:rPr>
              <a:t>these tools into digital literacy instruction</a:t>
            </a:r>
            <a:r>
              <a:rPr lang="en-US" sz="1200">
                <a:solidFill>
                  <a:schemeClr val="dk1"/>
                </a:solidFill>
                <a:latin typeface="Arial"/>
                <a:ea typeface="Arial"/>
                <a:cs typeface="Arial"/>
                <a:sym typeface="Arial"/>
              </a:rPr>
              <a:t> with students.</a:t>
            </a:r>
            <a:br>
              <a:rPr lang="en-US" sz="1200">
                <a:solidFill>
                  <a:schemeClr val="dk1"/>
                </a:solidFill>
                <a:latin typeface="Arial"/>
                <a:ea typeface="Arial"/>
                <a:cs typeface="Arial"/>
                <a:sym typeface="Arial"/>
              </a:rPr>
            </a:br>
            <a:endParaRPr sz="1200">
              <a:solidFill>
                <a:schemeClr val="dk1"/>
              </a:solidFill>
              <a:latin typeface="Arial"/>
              <a:ea typeface="Arial"/>
              <a:cs typeface="Arial"/>
              <a:sym typeface="Arial"/>
            </a:endParaRPr>
          </a:p>
          <a:p>
            <a:pPr indent="0" lvl="0" marL="0" rtl="0" algn="l">
              <a:lnSpc>
                <a:spcPct val="100000"/>
              </a:lnSpc>
              <a:spcBef>
                <a:spcPts val="1400"/>
              </a:spcBef>
              <a:spcAft>
                <a:spcPts val="0"/>
              </a:spcAft>
              <a:buClr>
                <a:schemeClr val="dk1"/>
              </a:buClr>
              <a:buSzPts val="1100"/>
              <a:buFont typeface="Arial"/>
              <a:buNone/>
            </a:pPr>
            <a:r>
              <a:rPr b="1" lang="en-US" sz="1300">
                <a:solidFill>
                  <a:schemeClr val="dk1"/>
                </a:solidFill>
                <a:latin typeface="Arial"/>
                <a:ea typeface="Arial"/>
                <a:cs typeface="Arial"/>
                <a:sym typeface="Arial"/>
              </a:rPr>
              <a:t>Materials &amp; tools</a:t>
            </a:r>
            <a:endParaRPr b="1" sz="1300">
              <a:solidFill>
                <a:schemeClr val="dk1"/>
              </a:solidFill>
              <a:latin typeface="Arial"/>
              <a:ea typeface="Arial"/>
              <a:cs typeface="Arial"/>
              <a:sym typeface="Arial"/>
            </a:endParaRPr>
          </a:p>
          <a:p>
            <a:pPr indent="-292100" lvl="0" marL="457200" rtl="0" algn="l">
              <a:lnSpc>
                <a:spcPct val="100000"/>
              </a:lnSpc>
              <a:spcBef>
                <a:spcPts val="1200"/>
              </a:spcBef>
              <a:spcAft>
                <a:spcPts val="0"/>
              </a:spcAft>
              <a:buClr>
                <a:schemeClr val="dk1"/>
              </a:buClr>
              <a:buSzPts val="1000"/>
              <a:buFont typeface="Noto Sans Symbols"/>
              <a:buChar char="●"/>
            </a:pPr>
            <a:r>
              <a:rPr lang="en-US" sz="1200">
                <a:solidFill>
                  <a:schemeClr val="dk1"/>
                </a:solidFill>
                <a:latin typeface="Arial"/>
                <a:ea typeface="Arial"/>
                <a:cs typeface="Arial"/>
                <a:sym typeface="Arial"/>
              </a:rPr>
              <a:t>Devices with internet access (1 per group)</a:t>
            </a:r>
            <a:endParaRPr sz="1200">
              <a:solidFill>
                <a:schemeClr val="dk1"/>
              </a:solidFill>
              <a:latin typeface="Arial"/>
              <a:ea typeface="Arial"/>
              <a:cs typeface="Arial"/>
              <a:sym typeface="Arial"/>
            </a:endParaRPr>
          </a:p>
          <a:p>
            <a:pPr indent="-292100" lvl="0" marL="457200" rtl="0" algn="l">
              <a:lnSpc>
                <a:spcPct val="100000"/>
              </a:lnSpc>
              <a:spcBef>
                <a:spcPts val="0"/>
              </a:spcBef>
              <a:spcAft>
                <a:spcPts val="0"/>
              </a:spcAft>
              <a:buClr>
                <a:schemeClr val="dk1"/>
              </a:buClr>
              <a:buSzPts val="1000"/>
              <a:buFont typeface="Noto Sans Symbols"/>
              <a:buChar char="●"/>
            </a:pPr>
            <a:r>
              <a:rPr b="1" lang="en-US" sz="1200" u="sng">
                <a:solidFill>
                  <a:srgbClr val="1155CC"/>
                </a:solidFill>
                <a:latin typeface="Arial"/>
                <a:ea typeface="Arial"/>
                <a:cs typeface="Arial"/>
                <a:sym typeface="Arial"/>
                <a:hlinkClick r:id="rId2">
                  <a:extLst>
                    <a:ext uri="{A12FA001-AC4F-418D-AE19-62706E023703}">
                      <ahyp:hlinkClr val="tx"/>
                    </a:ext>
                  </a:extLst>
                </a:hlinkClick>
              </a:rPr>
              <a:t>III.3.Platform_Safeguard_Cheatsheet.docx</a:t>
            </a:r>
            <a:endParaRPr b="1" sz="1200">
              <a:solidFill>
                <a:schemeClr val="dk1"/>
              </a:solidFill>
              <a:latin typeface="Arial"/>
              <a:ea typeface="Arial"/>
              <a:cs typeface="Arial"/>
              <a:sym typeface="Arial"/>
            </a:endParaRPr>
          </a:p>
          <a:p>
            <a:pPr indent="-292100" lvl="0" marL="457200" rtl="0" algn="l">
              <a:lnSpc>
                <a:spcPct val="100000"/>
              </a:lnSpc>
              <a:spcBef>
                <a:spcPts val="0"/>
              </a:spcBef>
              <a:spcAft>
                <a:spcPts val="0"/>
              </a:spcAft>
              <a:buClr>
                <a:schemeClr val="dk1"/>
              </a:buClr>
              <a:buSzPts val="1000"/>
              <a:buFont typeface="Noto Sans Symbols"/>
              <a:buChar char="●"/>
            </a:pPr>
            <a:r>
              <a:rPr b="1" lang="en-US" sz="1200" u="sng">
                <a:solidFill>
                  <a:srgbClr val="1155CC"/>
                </a:solidFill>
                <a:latin typeface="Arial"/>
                <a:ea typeface="Arial"/>
                <a:cs typeface="Arial"/>
                <a:sym typeface="Arial"/>
                <a:hlinkClick r:id="rId3">
                  <a:extLst>
                    <a:ext uri="{A12FA001-AC4F-418D-AE19-62706E023703}">
                      <ahyp:hlinkClr val="tx"/>
                    </a:ext>
                  </a:extLst>
                </a:hlinkClick>
              </a:rPr>
              <a:t>III.3.Disinformation_Scenario_Cards.docx</a:t>
            </a:r>
            <a:endParaRPr b="1" sz="1200">
              <a:solidFill>
                <a:schemeClr val="dk1"/>
              </a:solidFill>
              <a:latin typeface="Arial"/>
              <a:ea typeface="Arial"/>
              <a:cs typeface="Arial"/>
              <a:sym typeface="Arial"/>
            </a:endParaRPr>
          </a:p>
          <a:p>
            <a:pPr indent="-292100" lvl="0" marL="457200" rtl="0" algn="l">
              <a:lnSpc>
                <a:spcPct val="100000"/>
              </a:lnSpc>
              <a:spcBef>
                <a:spcPts val="0"/>
              </a:spcBef>
              <a:spcAft>
                <a:spcPts val="0"/>
              </a:spcAft>
              <a:buClr>
                <a:schemeClr val="dk1"/>
              </a:buClr>
              <a:buSzPts val="1000"/>
              <a:buFont typeface="Noto Sans Symbols"/>
              <a:buChar char="●"/>
            </a:pPr>
            <a:r>
              <a:rPr lang="en-US" sz="1200">
                <a:solidFill>
                  <a:schemeClr val="dk1"/>
                </a:solidFill>
                <a:latin typeface="Arial"/>
                <a:ea typeface="Arial"/>
                <a:cs typeface="Arial"/>
                <a:sym typeface="Arial"/>
              </a:rPr>
              <a:t>Projector/screen for platform walkthroughs</a:t>
            </a:r>
            <a:endParaRPr sz="1200">
              <a:solidFill>
                <a:schemeClr val="dk1"/>
              </a:solidFill>
              <a:latin typeface="Arial"/>
              <a:ea typeface="Arial"/>
              <a:cs typeface="Arial"/>
              <a:sym typeface="Arial"/>
            </a:endParaRPr>
          </a:p>
          <a:p>
            <a:pPr indent="-292100" lvl="0" marL="457200" rtl="0" algn="l">
              <a:lnSpc>
                <a:spcPct val="100000"/>
              </a:lnSpc>
              <a:spcBef>
                <a:spcPts val="0"/>
              </a:spcBef>
              <a:spcAft>
                <a:spcPts val="0"/>
              </a:spcAft>
              <a:buClr>
                <a:schemeClr val="dk1"/>
              </a:buClr>
              <a:buSzPts val="1000"/>
              <a:buFont typeface="Noto Sans Symbols"/>
              <a:buChar char="●"/>
            </a:pPr>
            <a:r>
              <a:rPr lang="en-US" sz="1200">
                <a:solidFill>
                  <a:schemeClr val="dk1"/>
                </a:solidFill>
                <a:latin typeface="Arial"/>
                <a:ea typeface="Arial"/>
                <a:cs typeface="Arial"/>
                <a:sym typeface="Arial"/>
              </a:rPr>
              <a:t>Optional: Demo accounts or screenshots of reporting/blocking flows</a:t>
            </a:r>
            <a:endParaRPr sz="1200">
              <a:solidFill>
                <a:schemeClr val="dk1"/>
              </a:solidFill>
              <a:latin typeface="Arial"/>
              <a:ea typeface="Arial"/>
              <a:cs typeface="Arial"/>
              <a:sym typeface="Arial"/>
            </a:endParaRPr>
          </a:p>
          <a:p>
            <a:pPr indent="0" lvl="0" marL="0" rtl="0" algn="l">
              <a:lnSpc>
                <a:spcPct val="100000"/>
              </a:lnSpc>
              <a:spcBef>
                <a:spcPts val="1200"/>
              </a:spcBef>
              <a:spcAft>
                <a:spcPts val="0"/>
              </a:spcAft>
              <a:buSzPts val="1100"/>
              <a:buNone/>
            </a:pPr>
            <a:r>
              <a:rPr lang="en-US" sz="1200">
                <a:solidFill>
                  <a:schemeClr val="dk1"/>
                </a:solidFill>
                <a:latin typeface="Arial"/>
                <a:ea typeface="Arial"/>
                <a:cs typeface="Arial"/>
                <a:sym typeface="Arial"/>
              </a:rPr>
              <a:t>Lesson flow</a:t>
            </a:r>
            <a:endParaRPr sz="1200">
              <a:solidFill>
                <a:schemeClr val="dk1"/>
              </a:solidFill>
              <a:latin typeface="Arial"/>
              <a:ea typeface="Arial"/>
              <a:cs typeface="Arial"/>
              <a:sym typeface="Arial"/>
            </a:endParaRPr>
          </a:p>
          <a:p>
            <a:pPr indent="0" lvl="0" marL="0" rtl="0" algn="l">
              <a:lnSpc>
                <a:spcPct val="100000"/>
              </a:lnSpc>
              <a:spcBef>
                <a:spcPts val="1200"/>
              </a:spcBef>
              <a:spcAft>
                <a:spcPts val="0"/>
              </a:spcAft>
              <a:buSzPts val="1100"/>
              <a:buNone/>
            </a:pPr>
            <a:r>
              <a:rPr lang="en-US" sz="1200">
                <a:solidFill>
                  <a:schemeClr val="dk1"/>
                </a:solidFill>
                <a:latin typeface="Arial"/>
                <a:ea typeface="Arial"/>
                <a:cs typeface="Arial"/>
                <a:sym typeface="Arial"/>
              </a:rPr>
              <a:t>Phase			Time			Activity description</a:t>
            </a:r>
            <a:endParaRPr sz="1200">
              <a:solidFill>
                <a:schemeClr val="dk1"/>
              </a:solidFill>
              <a:latin typeface="Arial"/>
              <a:ea typeface="Arial"/>
              <a:cs typeface="Arial"/>
              <a:sym typeface="Arial"/>
            </a:endParaRPr>
          </a:p>
          <a:p>
            <a:pPr indent="0" lvl="0" marL="0" rtl="0" algn="l">
              <a:lnSpc>
                <a:spcPct val="100000"/>
              </a:lnSpc>
              <a:spcBef>
                <a:spcPts val="1200"/>
              </a:spcBef>
              <a:spcAft>
                <a:spcPts val="0"/>
              </a:spcAft>
              <a:buSzPts val="1100"/>
              <a:buNone/>
            </a:pPr>
            <a:r>
              <a:rPr lang="en-US" sz="1200">
                <a:solidFill>
                  <a:schemeClr val="dk1"/>
                </a:solidFill>
                <a:latin typeface="Arial"/>
                <a:ea typeface="Arial"/>
                <a:cs typeface="Arial"/>
                <a:sym typeface="Arial"/>
              </a:rPr>
              <a:t>1. Hook &amp; poll	5 min			Begin with a live poll (e.g., Mentimeter): “Have you ever reported something online? What stopped you if not?” Discuss barriers (confusion, doubt, fear).</a:t>
            </a:r>
            <a:endParaRPr sz="1200">
              <a:solidFill>
                <a:schemeClr val="dk1"/>
              </a:solidFill>
              <a:latin typeface="Arial"/>
              <a:ea typeface="Arial"/>
              <a:cs typeface="Arial"/>
              <a:sym typeface="Arial"/>
            </a:endParaRPr>
          </a:p>
          <a:p>
            <a:pPr indent="0" lvl="0" marL="0" rtl="0" algn="l">
              <a:lnSpc>
                <a:spcPct val="100000"/>
              </a:lnSpc>
              <a:spcBef>
                <a:spcPts val="1200"/>
              </a:spcBef>
              <a:spcAft>
                <a:spcPts val="0"/>
              </a:spcAft>
              <a:buSzPts val="1100"/>
              <a:buNone/>
            </a:pPr>
            <a:r>
              <a:rPr lang="en-US" sz="1200">
                <a:solidFill>
                  <a:schemeClr val="dk1"/>
                </a:solidFill>
                <a:latin typeface="Arial"/>
                <a:ea typeface="Arial"/>
                <a:cs typeface="Arial"/>
                <a:sym typeface="Arial"/>
              </a:rPr>
              <a:t>2. Mini-demo		10 min		Facilitator demonstrates reporting/blocking features across 2–3 platforms using walkthroughs/screenshots.</a:t>
            </a:r>
            <a:endParaRPr sz="1200">
              <a:solidFill>
                <a:schemeClr val="dk1"/>
              </a:solidFill>
              <a:latin typeface="Arial"/>
              <a:ea typeface="Arial"/>
              <a:cs typeface="Arial"/>
              <a:sym typeface="Arial"/>
            </a:endParaRPr>
          </a:p>
          <a:p>
            <a:pPr indent="0" lvl="0" marL="0" rtl="0" algn="l">
              <a:lnSpc>
                <a:spcPct val="100000"/>
              </a:lnSpc>
              <a:spcBef>
                <a:spcPts val="1200"/>
              </a:spcBef>
              <a:spcAft>
                <a:spcPts val="0"/>
              </a:spcAft>
              <a:buSzPts val="1100"/>
              <a:buNone/>
            </a:pPr>
            <a:r>
              <a:rPr lang="en-US" sz="1200">
                <a:solidFill>
                  <a:schemeClr val="dk1"/>
                </a:solidFill>
                <a:latin typeface="Arial"/>
                <a:ea typeface="Arial"/>
                <a:cs typeface="Arial"/>
                <a:sym typeface="Arial"/>
              </a:rPr>
              <a:t>3. Scenario challenge15 min		Groups receive Scenario Cards: e.g., student sees conspiracy video; classmate shares fake giveaway; WhatsApp chain message. Identify platform, tools.</a:t>
            </a:r>
            <a:endParaRPr sz="1200">
              <a:solidFill>
                <a:schemeClr val="dk1"/>
              </a:solidFill>
              <a:latin typeface="Arial"/>
              <a:ea typeface="Arial"/>
              <a:cs typeface="Arial"/>
              <a:sym typeface="Arial"/>
            </a:endParaRPr>
          </a:p>
          <a:p>
            <a:pPr indent="0" lvl="0" marL="0" rtl="0" algn="l">
              <a:lnSpc>
                <a:spcPct val="100000"/>
              </a:lnSpc>
              <a:spcBef>
                <a:spcPts val="1200"/>
              </a:spcBef>
              <a:spcAft>
                <a:spcPts val="0"/>
              </a:spcAft>
              <a:buSzPts val="1100"/>
              <a:buNone/>
            </a:pPr>
            <a:r>
              <a:rPr lang="en-US" sz="1200">
                <a:solidFill>
                  <a:schemeClr val="dk1"/>
                </a:solidFill>
                <a:latin typeface="Arial"/>
                <a:ea typeface="Arial"/>
                <a:cs typeface="Arial"/>
                <a:sym typeface="Arial"/>
              </a:rPr>
              <a:t>4. Plan &amp; practice	15 min		What tool to use? What would we teach a student to do here? What are the risks?</a:t>
            </a:r>
            <a:endParaRPr sz="1200">
              <a:solidFill>
                <a:schemeClr val="dk1"/>
              </a:solidFill>
              <a:latin typeface="Arial"/>
              <a:ea typeface="Arial"/>
              <a:cs typeface="Arial"/>
              <a:sym typeface="Arial"/>
            </a:endParaRPr>
          </a:p>
          <a:p>
            <a:pPr indent="0" lvl="0" marL="0" rtl="0" algn="l">
              <a:lnSpc>
                <a:spcPct val="100000"/>
              </a:lnSpc>
              <a:spcBef>
                <a:spcPts val="1200"/>
              </a:spcBef>
              <a:spcAft>
                <a:spcPts val="0"/>
              </a:spcAft>
              <a:buSzPts val="1100"/>
              <a:buNone/>
            </a:pPr>
            <a:r>
              <a:rPr lang="en-US" sz="1200">
                <a:solidFill>
                  <a:schemeClr val="dk1"/>
                </a:solidFill>
                <a:latin typeface="Arial"/>
                <a:ea typeface="Arial"/>
                <a:cs typeface="Arial"/>
                <a:sym typeface="Arial"/>
              </a:rPr>
              <a:t>5. Gallery walk	10 min		Groups display their sheets. Others leave sticky-note feedback: “Would this work for your class?” “What might be missing?”</a:t>
            </a:r>
            <a:endParaRPr sz="1200">
              <a:solidFill>
                <a:schemeClr val="dk1"/>
              </a:solidFill>
              <a:latin typeface="Arial"/>
              <a:ea typeface="Arial"/>
              <a:cs typeface="Arial"/>
              <a:sym typeface="Arial"/>
            </a:endParaRPr>
          </a:p>
          <a:p>
            <a:pPr indent="0" lvl="0" marL="0" rtl="0" algn="l">
              <a:lnSpc>
                <a:spcPct val="100000"/>
              </a:lnSpc>
              <a:spcBef>
                <a:spcPts val="1200"/>
              </a:spcBef>
              <a:spcAft>
                <a:spcPts val="0"/>
              </a:spcAft>
              <a:buSzPts val="1100"/>
              <a:buNone/>
            </a:pPr>
            <a:r>
              <a:rPr lang="en-US" sz="1200">
                <a:solidFill>
                  <a:schemeClr val="dk1"/>
                </a:solidFill>
                <a:latin typeface="Arial"/>
                <a:ea typeface="Arial"/>
                <a:cs typeface="Arial"/>
                <a:sym typeface="Arial"/>
              </a:rPr>
              <a:t>6. Reflection &amp; action5 min			Close with discussion: “What surprised you?” “What’s one way you’ll build this into your teaching?”</a:t>
            </a:r>
            <a:endParaRPr sz="1200">
              <a:solidFill>
                <a:schemeClr val="dk1"/>
              </a:solidFill>
              <a:latin typeface="Arial"/>
              <a:ea typeface="Arial"/>
              <a:cs typeface="Arial"/>
              <a:sym typeface="Arial"/>
            </a:endParaRPr>
          </a:p>
          <a:p>
            <a:pPr indent="0" lvl="0" marL="0" rtl="0" algn="l">
              <a:lnSpc>
                <a:spcPct val="100000"/>
              </a:lnSpc>
              <a:spcBef>
                <a:spcPts val="1400"/>
              </a:spcBef>
              <a:spcAft>
                <a:spcPts val="0"/>
              </a:spcAft>
              <a:buClr>
                <a:schemeClr val="dk1"/>
              </a:buClr>
              <a:buSzPts val="1100"/>
              <a:buFont typeface="Arial"/>
              <a:buNone/>
            </a:pPr>
            <a:r>
              <a:rPr b="1" lang="en-US" sz="1300">
                <a:solidFill>
                  <a:schemeClr val="dk1"/>
                </a:solidFill>
                <a:latin typeface="Arial"/>
                <a:ea typeface="Arial"/>
                <a:cs typeface="Arial"/>
                <a:sym typeface="Arial"/>
              </a:rPr>
              <a:t>Discussion prompts</a:t>
            </a:r>
            <a:endParaRPr b="1" sz="1300">
              <a:solidFill>
                <a:schemeClr val="dk1"/>
              </a:solidFill>
              <a:latin typeface="Arial"/>
              <a:ea typeface="Arial"/>
              <a:cs typeface="Arial"/>
              <a:sym typeface="Arial"/>
            </a:endParaRPr>
          </a:p>
          <a:p>
            <a:pPr indent="-292100" lvl="0" marL="457200" rtl="0" algn="l">
              <a:lnSpc>
                <a:spcPct val="100000"/>
              </a:lnSpc>
              <a:spcBef>
                <a:spcPts val="1200"/>
              </a:spcBef>
              <a:spcAft>
                <a:spcPts val="0"/>
              </a:spcAft>
              <a:buClr>
                <a:schemeClr val="dk1"/>
              </a:buClr>
              <a:buSzPts val="1000"/>
              <a:buFont typeface="Noto Sans Symbols"/>
              <a:buChar char="●"/>
            </a:pPr>
            <a:r>
              <a:rPr lang="en-US" sz="1200">
                <a:solidFill>
                  <a:schemeClr val="dk1"/>
                </a:solidFill>
                <a:latin typeface="Arial"/>
                <a:ea typeface="Arial"/>
                <a:cs typeface="Arial"/>
                <a:sym typeface="Arial"/>
              </a:rPr>
              <a:t>“Why might students hesitate to report harmful content?”</a:t>
            </a:r>
            <a:endParaRPr sz="1200">
              <a:solidFill>
                <a:schemeClr val="dk1"/>
              </a:solidFill>
              <a:latin typeface="Arial"/>
              <a:ea typeface="Arial"/>
              <a:cs typeface="Arial"/>
              <a:sym typeface="Arial"/>
            </a:endParaRPr>
          </a:p>
          <a:p>
            <a:pPr indent="-292100" lvl="0" marL="457200" rtl="0" algn="l">
              <a:lnSpc>
                <a:spcPct val="100000"/>
              </a:lnSpc>
              <a:spcBef>
                <a:spcPts val="0"/>
              </a:spcBef>
              <a:spcAft>
                <a:spcPts val="0"/>
              </a:spcAft>
              <a:buClr>
                <a:schemeClr val="dk1"/>
              </a:buClr>
              <a:buSzPts val="1000"/>
              <a:buFont typeface="Noto Sans Symbols"/>
              <a:buChar char="●"/>
            </a:pPr>
            <a:r>
              <a:rPr lang="en-US" sz="1200">
                <a:solidFill>
                  <a:schemeClr val="dk1"/>
                </a:solidFill>
                <a:latin typeface="Arial"/>
                <a:ea typeface="Arial"/>
                <a:cs typeface="Arial"/>
                <a:sym typeface="Arial"/>
              </a:rPr>
              <a:t>“What are the risks of ignoring a false claim?”</a:t>
            </a:r>
            <a:endParaRPr sz="1200">
              <a:solidFill>
                <a:schemeClr val="dk1"/>
              </a:solidFill>
              <a:latin typeface="Arial"/>
              <a:ea typeface="Arial"/>
              <a:cs typeface="Arial"/>
              <a:sym typeface="Arial"/>
            </a:endParaRPr>
          </a:p>
          <a:p>
            <a:pPr indent="-292100" lvl="0" marL="457200" rtl="0" algn="l">
              <a:lnSpc>
                <a:spcPct val="100000"/>
              </a:lnSpc>
              <a:spcBef>
                <a:spcPts val="0"/>
              </a:spcBef>
              <a:spcAft>
                <a:spcPts val="0"/>
              </a:spcAft>
              <a:buClr>
                <a:schemeClr val="dk1"/>
              </a:buClr>
              <a:buSzPts val="1000"/>
              <a:buFont typeface="Noto Sans Symbols"/>
              <a:buChar char="●"/>
            </a:pPr>
            <a:r>
              <a:rPr lang="en-US" sz="1200">
                <a:solidFill>
                  <a:schemeClr val="dk1"/>
                </a:solidFill>
                <a:latin typeface="Arial"/>
                <a:ea typeface="Arial"/>
                <a:cs typeface="Arial"/>
                <a:sym typeface="Arial"/>
              </a:rPr>
              <a:t>“How can we help students think critically about platform feedback loops?”</a:t>
            </a:r>
            <a:endParaRPr sz="1200">
              <a:solidFill>
                <a:schemeClr val="dk1"/>
              </a:solidFill>
              <a:latin typeface="Arial"/>
              <a:ea typeface="Arial"/>
              <a:cs typeface="Arial"/>
              <a:sym typeface="Arial"/>
            </a:endParaRPr>
          </a:p>
          <a:p>
            <a:pPr indent="0" lvl="0" marL="0" rtl="0" algn="l">
              <a:lnSpc>
                <a:spcPct val="100000"/>
              </a:lnSpc>
              <a:spcBef>
                <a:spcPts val="1200"/>
              </a:spcBef>
              <a:spcAft>
                <a:spcPts val="0"/>
              </a:spcAft>
              <a:buSzPts val="1100"/>
              <a:buNone/>
            </a:pPr>
            <a:r>
              <a:t/>
            </a:r>
            <a:endParaRPr sz="1200">
              <a:solidFill>
                <a:schemeClr val="dk1"/>
              </a:solidFill>
              <a:latin typeface="Arial"/>
              <a:ea typeface="Arial"/>
              <a:cs typeface="Arial"/>
              <a:sym typeface="Arial"/>
            </a:endParaRPr>
          </a:p>
          <a:p>
            <a:pPr indent="0" lvl="0" marL="0" rtl="0" algn="l">
              <a:lnSpc>
                <a:spcPct val="100000"/>
              </a:lnSpc>
              <a:spcBef>
                <a:spcPts val="1200"/>
              </a:spcBef>
              <a:spcAft>
                <a:spcPts val="0"/>
              </a:spcAft>
              <a:buClr>
                <a:schemeClr val="dk1"/>
              </a:buClr>
              <a:buSzPts val="1100"/>
              <a:buFont typeface="Arial"/>
              <a:buNone/>
            </a:pPr>
            <a:r>
              <a:rPr lang="en-US" sz="1200">
                <a:solidFill>
                  <a:schemeClr val="dk1"/>
                </a:solidFill>
                <a:latin typeface="Arial"/>
                <a:ea typeface="Arial"/>
                <a:cs typeface="Arial"/>
                <a:sym typeface="Arial"/>
              </a:rPr>
              <a:t>Worksheet: Safeguard strategy planner</a:t>
            </a:r>
            <a:endParaRPr sz="1200">
              <a:solidFill>
                <a:schemeClr val="dk1"/>
              </a:solidFill>
              <a:latin typeface="Arial"/>
              <a:ea typeface="Arial"/>
              <a:cs typeface="Arial"/>
              <a:sym typeface="Arial"/>
            </a:endParaRPr>
          </a:p>
          <a:p>
            <a:pPr indent="0" lvl="0" marL="0" rtl="0" algn="l">
              <a:lnSpc>
                <a:spcPct val="100000"/>
              </a:lnSpc>
              <a:spcBef>
                <a:spcPts val="1200"/>
              </a:spcBef>
              <a:spcAft>
                <a:spcPts val="0"/>
              </a:spcAft>
              <a:buClr>
                <a:schemeClr val="dk1"/>
              </a:buClr>
              <a:buSzPts val="1100"/>
              <a:buFont typeface="Arial"/>
              <a:buNone/>
            </a:pPr>
            <a:r>
              <a:rPr lang="en-US" sz="1200">
                <a:solidFill>
                  <a:schemeClr val="dk1"/>
                </a:solidFill>
                <a:latin typeface="Arial"/>
                <a:ea typeface="Arial"/>
                <a:cs typeface="Arial"/>
                <a:sym typeface="Arial"/>
              </a:rPr>
              <a:t>Scenario description		Platform feature used	Steps taken		Expected outcome		Classroom teaching tip</a:t>
            </a:r>
            <a:endParaRPr sz="1200">
              <a:solidFill>
                <a:schemeClr val="dk1"/>
              </a:solidFill>
              <a:latin typeface="Arial"/>
              <a:ea typeface="Arial"/>
              <a:cs typeface="Arial"/>
              <a:sym typeface="Arial"/>
            </a:endParaRPr>
          </a:p>
          <a:p>
            <a:pPr indent="0" lvl="0" marL="0" rtl="0" algn="l">
              <a:lnSpc>
                <a:spcPct val="100000"/>
              </a:lnSpc>
              <a:spcBef>
                <a:spcPts val="1200"/>
              </a:spcBef>
              <a:spcAft>
                <a:spcPts val="0"/>
              </a:spcAft>
              <a:buClr>
                <a:schemeClr val="dk1"/>
              </a:buClr>
              <a:buSzPts val="1100"/>
              <a:buFont typeface="Arial"/>
              <a:buNone/>
            </a:pPr>
            <a:r>
              <a:rPr lang="en-US" sz="1200">
                <a:solidFill>
                  <a:schemeClr val="dk1"/>
                </a:solidFill>
                <a:latin typeface="Arial"/>
                <a:ea typeface="Arial"/>
                <a:cs typeface="Arial"/>
                <a:sym typeface="Arial"/>
              </a:rPr>
              <a:t>e.g., Phishing DM			Report &amp; block		Click “Report message”; block sender	Reduces risk and notifies platform	Teach students to screenshot and report with adult help</a:t>
            </a:r>
            <a:endParaRPr sz="1200">
              <a:solidFill>
                <a:schemeClr val="dk1"/>
              </a:solidFill>
              <a:latin typeface="Arial"/>
              <a:ea typeface="Arial"/>
              <a:cs typeface="Arial"/>
              <a:sym typeface="Arial"/>
            </a:endParaRPr>
          </a:p>
          <a:p>
            <a:pPr indent="0" lvl="0" marL="0" rtl="0" algn="l">
              <a:lnSpc>
                <a:spcPct val="100000"/>
              </a:lnSpc>
              <a:spcBef>
                <a:spcPts val="1200"/>
              </a:spcBef>
              <a:spcAft>
                <a:spcPts val="0"/>
              </a:spcAft>
              <a:buClr>
                <a:schemeClr val="dk1"/>
              </a:buClr>
              <a:buSzPts val="1100"/>
              <a:buFont typeface="Arial"/>
              <a:buNone/>
            </a:pPr>
            <a:r>
              <a:rPr lang="en-US" sz="1200">
                <a:solidFill>
                  <a:schemeClr val="dk1"/>
                </a:solidFill>
                <a:latin typeface="Arial"/>
                <a:ea typeface="Arial"/>
                <a:cs typeface="Arial"/>
                <a:sym typeface="Arial"/>
              </a:rPr>
              <a:t>e.g., Hateful comment		Report + filter words		Report comment, mute key offensive words	Content hidden; moderator alerted	Use “hide word” feature to model self-care online</a:t>
            </a:r>
            <a:endParaRPr sz="1200">
              <a:solidFill>
                <a:schemeClr val="dk1"/>
              </a:solidFill>
              <a:latin typeface="Arial"/>
              <a:ea typeface="Arial"/>
              <a:cs typeface="Arial"/>
              <a:sym typeface="Arial"/>
            </a:endParaRPr>
          </a:p>
          <a:p>
            <a:pPr indent="0" lvl="0" marL="0" rtl="0" algn="l">
              <a:lnSpc>
                <a:spcPct val="100000"/>
              </a:lnSpc>
              <a:spcBef>
                <a:spcPts val="1200"/>
              </a:spcBef>
              <a:spcAft>
                <a:spcPts val="0"/>
              </a:spcAft>
              <a:buClr>
                <a:schemeClr val="dk1"/>
              </a:buClr>
              <a:buSzPts val="1100"/>
              <a:buFont typeface="Arial"/>
              <a:buNone/>
            </a:pPr>
            <a:r>
              <a:t/>
            </a:r>
            <a:endParaRPr sz="1200">
              <a:solidFill>
                <a:schemeClr val="dk1"/>
              </a:solidFill>
              <a:latin typeface="Arial"/>
              <a:ea typeface="Arial"/>
              <a:cs typeface="Arial"/>
              <a:sym typeface="Arial"/>
            </a:endParaRPr>
          </a:p>
          <a:p>
            <a:pPr indent="0" lvl="0" marL="0" rtl="0" algn="l">
              <a:lnSpc>
                <a:spcPct val="100000"/>
              </a:lnSpc>
              <a:spcBef>
                <a:spcPts val="1200"/>
              </a:spcBef>
              <a:spcAft>
                <a:spcPts val="0"/>
              </a:spcAft>
              <a:buClr>
                <a:schemeClr val="dk1"/>
              </a:buClr>
              <a:buSzPts val="1100"/>
              <a:buFont typeface="Arial"/>
              <a:buNone/>
            </a:pPr>
            <a:r>
              <a:rPr lang="en-US" sz="1200">
                <a:solidFill>
                  <a:schemeClr val="dk1"/>
                </a:solidFill>
                <a:latin typeface="Arial"/>
                <a:ea typeface="Arial"/>
                <a:cs typeface="Arial"/>
                <a:sym typeface="Arial"/>
              </a:rPr>
              <a:t>Assessment Rubric</a:t>
            </a:r>
            <a:endParaRPr sz="1200">
              <a:solidFill>
                <a:schemeClr val="dk1"/>
              </a:solidFill>
              <a:latin typeface="Arial"/>
              <a:ea typeface="Arial"/>
              <a:cs typeface="Arial"/>
              <a:sym typeface="Arial"/>
            </a:endParaRPr>
          </a:p>
          <a:p>
            <a:pPr indent="0" lvl="0" marL="0" rtl="0" algn="l">
              <a:lnSpc>
                <a:spcPct val="100000"/>
              </a:lnSpc>
              <a:spcBef>
                <a:spcPts val="1200"/>
              </a:spcBef>
              <a:spcAft>
                <a:spcPts val="0"/>
              </a:spcAft>
              <a:buClr>
                <a:schemeClr val="dk1"/>
              </a:buClr>
              <a:buSzPts val="1100"/>
              <a:buFont typeface="Arial"/>
              <a:buNone/>
            </a:pPr>
            <a:r>
              <a:rPr lang="en-US" sz="1200">
                <a:solidFill>
                  <a:schemeClr val="dk1"/>
                </a:solidFill>
                <a:latin typeface="Arial"/>
                <a:ea typeface="Arial"/>
                <a:cs typeface="Arial"/>
                <a:sym typeface="Arial"/>
              </a:rPr>
              <a:t>Criterion			1 – Emerging					3 – Developing					5 – Proficient</a:t>
            </a:r>
            <a:endParaRPr sz="1200">
              <a:solidFill>
                <a:schemeClr val="dk1"/>
              </a:solidFill>
              <a:latin typeface="Arial"/>
              <a:ea typeface="Arial"/>
              <a:cs typeface="Arial"/>
              <a:sym typeface="Arial"/>
            </a:endParaRPr>
          </a:p>
          <a:p>
            <a:pPr indent="0" lvl="0" marL="0" rtl="0" algn="l">
              <a:lnSpc>
                <a:spcPct val="100000"/>
              </a:lnSpc>
              <a:spcBef>
                <a:spcPts val="1200"/>
              </a:spcBef>
              <a:spcAft>
                <a:spcPts val="0"/>
              </a:spcAft>
              <a:buClr>
                <a:schemeClr val="dk1"/>
              </a:buClr>
              <a:buSzPts val="1100"/>
              <a:buFont typeface="Arial"/>
              <a:buNone/>
            </a:pPr>
            <a:r>
              <a:rPr lang="en-US" sz="1200">
                <a:solidFill>
                  <a:schemeClr val="dk1"/>
                </a:solidFill>
                <a:latin typeface="Arial"/>
                <a:ea typeface="Arial"/>
                <a:cs typeface="Arial"/>
                <a:sym typeface="Arial"/>
              </a:rPr>
              <a:t>Tool Identification		Unclear which platform or tool to use	Recognizes correct platform, some uncertainty	Accurately matches platform features to disinfo situations</a:t>
            </a:r>
            <a:endParaRPr sz="1200">
              <a:solidFill>
                <a:schemeClr val="dk1"/>
              </a:solidFill>
              <a:latin typeface="Arial"/>
              <a:ea typeface="Arial"/>
              <a:cs typeface="Arial"/>
              <a:sym typeface="Arial"/>
            </a:endParaRPr>
          </a:p>
          <a:p>
            <a:pPr indent="0" lvl="0" marL="0" rtl="0" algn="l">
              <a:lnSpc>
                <a:spcPct val="100000"/>
              </a:lnSpc>
              <a:spcBef>
                <a:spcPts val="1200"/>
              </a:spcBef>
              <a:spcAft>
                <a:spcPts val="0"/>
              </a:spcAft>
              <a:buClr>
                <a:schemeClr val="dk1"/>
              </a:buClr>
              <a:buSzPts val="1100"/>
              <a:buFont typeface="Arial"/>
              <a:buNone/>
            </a:pPr>
            <a:r>
              <a:rPr lang="en-US" sz="1200">
                <a:solidFill>
                  <a:schemeClr val="dk1"/>
                </a:solidFill>
                <a:latin typeface="Arial"/>
                <a:ea typeface="Arial"/>
                <a:cs typeface="Arial"/>
                <a:sym typeface="Arial"/>
              </a:rPr>
              <a:t>Pedagogical Application	Vague or missing student strategies	Proposes a basic teaching approach		Outlines clear, age-appropriate classroom integration</a:t>
            </a:r>
            <a:endParaRPr sz="1200">
              <a:solidFill>
                <a:schemeClr val="dk1"/>
              </a:solidFill>
              <a:latin typeface="Arial"/>
              <a:ea typeface="Arial"/>
              <a:cs typeface="Arial"/>
              <a:sym typeface="Arial"/>
            </a:endParaRPr>
          </a:p>
          <a:p>
            <a:pPr indent="0" lvl="0" marL="0" rtl="0" algn="l">
              <a:lnSpc>
                <a:spcPct val="100000"/>
              </a:lnSpc>
              <a:spcBef>
                <a:spcPts val="1200"/>
              </a:spcBef>
              <a:spcAft>
                <a:spcPts val="0"/>
              </a:spcAft>
              <a:buClr>
                <a:schemeClr val="dk1"/>
              </a:buClr>
              <a:buSzPts val="1100"/>
              <a:buFont typeface="Arial"/>
              <a:buNone/>
            </a:pPr>
            <a:r>
              <a:rPr lang="en-US" sz="1200">
                <a:solidFill>
                  <a:schemeClr val="dk1"/>
                </a:solidFill>
                <a:latin typeface="Arial"/>
                <a:ea typeface="Arial"/>
                <a:cs typeface="Arial"/>
                <a:sym typeface="Arial"/>
              </a:rPr>
              <a:t>Scenario Analysis		Oversimplifies or misses risks		Identifies one or two key risks			Thoughtfully considers impact, ethical issues, and outcomes</a:t>
            </a:r>
            <a:endParaRPr sz="1200">
              <a:solidFill>
                <a:schemeClr val="dk1"/>
              </a:solidFill>
              <a:latin typeface="Arial"/>
              <a:ea typeface="Arial"/>
              <a:cs typeface="Arial"/>
              <a:sym typeface="Arial"/>
            </a:endParaRPr>
          </a:p>
          <a:p>
            <a:pPr indent="0" lvl="0" marL="0" rtl="0" algn="l">
              <a:lnSpc>
                <a:spcPct val="100000"/>
              </a:lnSpc>
              <a:spcBef>
                <a:spcPts val="1200"/>
              </a:spcBef>
              <a:spcAft>
                <a:spcPts val="0"/>
              </a:spcAft>
              <a:buClr>
                <a:schemeClr val="dk1"/>
              </a:buClr>
              <a:buSzPts val="1100"/>
              <a:buFont typeface="Arial"/>
              <a:buNone/>
            </a:pPr>
            <a:r>
              <a:rPr lang="en-US" sz="1200">
                <a:solidFill>
                  <a:schemeClr val="dk1"/>
                </a:solidFill>
                <a:latin typeface="Arial"/>
                <a:ea typeface="Arial"/>
                <a:cs typeface="Arial"/>
                <a:sym typeface="Arial"/>
              </a:rPr>
              <a:t>Collaboration			Minimal group participation			Participates, some shared input			Fully engaged, co-creates solution, constructive feedback</a:t>
            </a:r>
            <a:endParaRPr sz="1200">
              <a:solidFill>
                <a:schemeClr val="dk1"/>
              </a:solidFill>
              <a:latin typeface="Arial"/>
              <a:ea typeface="Arial"/>
              <a:cs typeface="Arial"/>
              <a:sym typeface="Arial"/>
            </a:endParaRPr>
          </a:p>
          <a:p>
            <a:pPr indent="0" lvl="0" marL="0" rtl="0" algn="l">
              <a:lnSpc>
                <a:spcPct val="100000"/>
              </a:lnSpc>
              <a:spcBef>
                <a:spcPts val="1200"/>
              </a:spcBef>
              <a:spcAft>
                <a:spcPts val="0"/>
              </a:spcAft>
              <a:buSzPts val="1100"/>
              <a:buNone/>
            </a:pPr>
            <a:r>
              <a:t/>
            </a:r>
            <a:endParaRPr sz="1200">
              <a:solidFill>
                <a:schemeClr val="dk1"/>
              </a:solidFill>
              <a:latin typeface="Arial"/>
              <a:ea typeface="Arial"/>
              <a:cs typeface="Arial"/>
              <a:sym typeface="Arial"/>
            </a:endParaRPr>
          </a:p>
          <a:p>
            <a:pPr indent="0" lvl="0" marL="0" rtl="0" algn="l">
              <a:lnSpc>
                <a:spcPct val="100000"/>
              </a:lnSpc>
              <a:spcBef>
                <a:spcPts val="1400"/>
              </a:spcBef>
              <a:spcAft>
                <a:spcPts val="0"/>
              </a:spcAft>
              <a:buSzPts val="1100"/>
              <a:buNone/>
            </a:pPr>
            <a:r>
              <a:rPr b="1" lang="en-US" sz="1300">
                <a:solidFill>
                  <a:schemeClr val="dk1"/>
                </a:solidFill>
                <a:latin typeface="Arial"/>
                <a:ea typeface="Arial"/>
                <a:cs typeface="Arial"/>
                <a:sym typeface="Arial"/>
              </a:rPr>
              <a:t>Optional add-ons</a:t>
            </a:r>
            <a:endParaRPr b="1" sz="1300">
              <a:solidFill>
                <a:schemeClr val="dk1"/>
              </a:solidFill>
              <a:latin typeface="Arial"/>
              <a:ea typeface="Arial"/>
              <a:cs typeface="Arial"/>
              <a:sym typeface="Arial"/>
            </a:endParaRPr>
          </a:p>
          <a:p>
            <a:pPr indent="-292100" lvl="0" marL="457200" rtl="0" algn="l">
              <a:lnSpc>
                <a:spcPct val="100000"/>
              </a:lnSpc>
              <a:spcBef>
                <a:spcPts val="400"/>
              </a:spcBef>
              <a:spcAft>
                <a:spcPts val="0"/>
              </a:spcAft>
              <a:buClr>
                <a:schemeClr val="dk1"/>
              </a:buClr>
              <a:buSzPts val="1000"/>
              <a:buFont typeface="Noto Sans Symbols"/>
              <a:buChar char="●"/>
            </a:pPr>
            <a:r>
              <a:rPr lang="en-US" sz="1200">
                <a:solidFill>
                  <a:schemeClr val="dk1"/>
                </a:solidFill>
                <a:latin typeface="Arial"/>
                <a:ea typeface="Arial"/>
                <a:cs typeface="Arial"/>
                <a:sym typeface="Arial"/>
              </a:rPr>
              <a:t>Create a </a:t>
            </a:r>
            <a:r>
              <a:rPr b="1" lang="en-US" sz="1200">
                <a:solidFill>
                  <a:schemeClr val="dk1"/>
                </a:solidFill>
                <a:latin typeface="Arial"/>
                <a:ea typeface="Arial"/>
                <a:cs typeface="Arial"/>
                <a:sym typeface="Arial"/>
              </a:rPr>
              <a:t>student-facing version</a:t>
            </a:r>
            <a:r>
              <a:rPr lang="en-US" sz="1200">
                <a:solidFill>
                  <a:schemeClr val="dk1"/>
                </a:solidFill>
                <a:latin typeface="Arial"/>
                <a:ea typeface="Arial"/>
                <a:cs typeface="Arial"/>
                <a:sym typeface="Arial"/>
              </a:rPr>
              <a:t> of the response template.</a:t>
            </a:r>
            <a:endParaRPr sz="1200">
              <a:solidFill>
                <a:schemeClr val="dk1"/>
              </a:solidFill>
              <a:latin typeface="Arial"/>
              <a:ea typeface="Arial"/>
              <a:cs typeface="Arial"/>
              <a:sym typeface="Arial"/>
            </a:endParaRPr>
          </a:p>
          <a:p>
            <a:pPr indent="-292100" lvl="0" marL="457200" rtl="0" algn="l">
              <a:lnSpc>
                <a:spcPct val="100000"/>
              </a:lnSpc>
              <a:spcBef>
                <a:spcPts val="0"/>
              </a:spcBef>
              <a:spcAft>
                <a:spcPts val="0"/>
              </a:spcAft>
              <a:buClr>
                <a:schemeClr val="dk1"/>
              </a:buClr>
              <a:buSzPts val="1000"/>
              <a:buFont typeface="Noto Sans Symbols"/>
              <a:buChar char="●"/>
            </a:pPr>
            <a:r>
              <a:rPr lang="en-US" sz="1200">
                <a:solidFill>
                  <a:schemeClr val="dk1"/>
                </a:solidFill>
                <a:latin typeface="Arial"/>
                <a:ea typeface="Arial"/>
                <a:cs typeface="Arial"/>
                <a:sym typeface="Arial"/>
              </a:rPr>
              <a:t>Host a “Simulated Platform Lab” with mock disinformation content.</a:t>
            </a:r>
            <a:endParaRPr sz="1200">
              <a:solidFill>
                <a:schemeClr val="dk1"/>
              </a:solidFill>
              <a:latin typeface="Arial"/>
              <a:ea typeface="Arial"/>
              <a:cs typeface="Arial"/>
              <a:sym typeface="Arial"/>
            </a:endParaRPr>
          </a:p>
          <a:p>
            <a:pPr indent="-292100" lvl="0" marL="457200" rtl="0" algn="l">
              <a:lnSpc>
                <a:spcPct val="100000"/>
              </a:lnSpc>
              <a:spcBef>
                <a:spcPts val="0"/>
              </a:spcBef>
              <a:spcAft>
                <a:spcPts val="0"/>
              </a:spcAft>
              <a:buClr>
                <a:schemeClr val="dk1"/>
              </a:buClr>
              <a:buSzPts val="1000"/>
              <a:buFont typeface="Noto Sans Symbols"/>
              <a:buChar char="●"/>
            </a:pPr>
            <a:r>
              <a:rPr lang="en-US" sz="1200">
                <a:solidFill>
                  <a:schemeClr val="dk1"/>
                </a:solidFill>
                <a:latin typeface="Arial"/>
                <a:ea typeface="Arial"/>
                <a:cs typeface="Arial"/>
                <a:sym typeface="Arial"/>
              </a:rPr>
              <a:t>Invite a guest (e.g., platform safety expert or journalist).</a:t>
            </a:r>
            <a:br>
              <a:rPr lang="en-US" sz="1200">
                <a:solidFill>
                  <a:schemeClr val="dk1"/>
                </a:solidFill>
                <a:latin typeface="Arial"/>
                <a:ea typeface="Arial"/>
                <a:cs typeface="Arial"/>
                <a:sym typeface="Arial"/>
              </a:rPr>
            </a:br>
            <a:endParaRPr sz="1200">
              <a:solidFill>
                <a:schemeClr val="dk1"/>
              </a:solidFill>
              <a:latin typeface="Arial"/>
              <a:ea typeface="Arial"/>
              <a:cs typeface="Arial"/>
              <a:sym typeface="Arial"/>
            </a:endParaRPr>
          </a:p>
          <a:p>
            <a:pPr indent="0" lvl="0" marL="0" rtl="0" algn="l">
              <a:lnSpc>
                <a:spcPct val="100000"/>
              </a:lnSpc>
              <a:spcBef>
                <a:spcPts val="800"/>
              </a:spcBef>
              <a:spcAft>
                <a:spcPts val="0"/>
              </a:spcAft>
              <a:buSzPts val="1100"/>
              <a:buNone/>
            </a:pPr>
            <a:r>
              <a:rPr b="1" lang="en-US" sz="1400">
                <a:solidFill>
                  <a:schemeClr val="dk1"/>
                </a:solidFill>
                <a:latin typeface="Arial"/>
                <a:ea typeface="Arial"/>
                <a:cs typeface="Arial"/>
                <a:sym typeface="Arial"/>
              </a:rPr>
              <a:t>Key takeaways</a:t>
            </a:r>
            <a:endParaRPr b="1" sz="1400">
              <a:solidFill>
                <a:schemeClr val="dk1"/>
              </a:solidFill>
              <a:latin typeface="Arial"/>
              <a:ea typeface="Arial"/>
              <a:cs typeface="Arial"/>
              <a:sym typeface="Arial"/>
            </a:endParaRPr>
          </a:p>
          <a:p>
            <a:pPr indent="-292100" lvl="0" marL="457200" rtl="0" algn="l">
              <a:lnSpc>
                <a:spcPct val="100000"/>
              </a:lnSpc>
              <a:spcBef>
                <a:spcPts val="400"/>
              </a:spcBef>
              <a:spcAft>
                <a:spcPts val="0"/>
              </a:spcAft>
              <a:buClr>
                <a:schemeClr val="dk1"/>
              </a:buClr>
              <a:buSzPts val="1000"/>
              <a:buFont typeface="Noto Sans Symbols"/>
              <a:buChar char="●"/>
            </a:pPr>
            <a:r>
              <a:rPr lang="en-US" sz="1200">
                <a:solidFill>
                  <a:schemeClr val="dk1"/>
                </a:solidFill>
                <a:latin typeface="Arial"/>
                <a:ea typeface="Arial"/>
                <a:cs typeface="Arial"/>
                <a:sym typeface="Arial"/>
              </a:rPr>
              <a:t>Teachers gain </a:t>
            </a:r>
            <a:r>
              <a:rPr b="1" lang="en-US" sz="1200">
                <a:solidFill>
                  <a:schemeClr val="dk1"/>
                </a:solidFill>
                <a:latin typeface="Arial"/>
                <a:ea typeface="Arial"/>
                <a:cs typeface="Arial"/>
                <a:sym typeface="Arial"/>
              </a:rPr>
              <a:t>hands-on experience</a:t>
            </a:r>
            <a:r>
              <a:rPr lang="en-US" sz="1200">
                <a:solidFill>
                  <a:schemeClr val="dk1"/>
                </a:solidFill>
                <a:latin typeface="Arial"/>
                <a:ea typeface="Arial"/>
                <a:cs typeface="Arial"/>
                <a:sym typeface="Arial"/>
              </a:rPr>
              <a:t> using platform safeguards like reporting, blocking, flagging, and filtering.</a:t>
            </a:r>
            <a:endParaRPr sz="1200">
              <a:solidFill>
                <a:schemeClr val="dk1"/>
              </a:solidFill>
              <a:latin typeface="Arial"/>
              <a:ea typeface="Arial"/>
              <a:cs typeface="Arial"/>
              <a:sym typeface="Arial"/>
            </a:endParaRPr>
          </a:p>
          <a:p>
            <a:pPr indent="-292100" lvl="0" marL="457200" rtl="0" algn="l">
              <a:lnSpc>
                <a:spcPct val="100000"/>
              </a:lnSpc>
              <a:spcBef>
                <a:spcPts val="0"/>
              </a:spcBef>
              <a:spcAft>
                <a:spcPts val="0"/>
              </a:spcAft>
              <a:buClr>
                <a:schemeClr val="dk1"/>
              </a:buClr>
              <a:buSzPts val="1000"/>
              <a:buFont typeface="Noto Sans Symbols"/>
              <a:buChar char="●"/>
            </a:pPr>
            <a:r>
              <a:rPr lang="en-US" sz="1200">
                <a:solidFill>
                  <a:schemeClr val="dk1"/>
                </a:solidFill>
                <a:latin typeface="Arial"/>
                <a:ea typeface="Arial"/>
                <a:cs typeface="Arial"/>
                <a:sym typeface="Arial"/>
              </a:rPr>
              <a:t>They understand </a:t>
            </a:r>
            <a:r>
              <a:rPr b="1" lang="en-US" sz="1200">
                <a:solidFill>
                  <a:schemeClr val="dk1"/>
                </a:solidFill>
                <a:latin typeface="Arial"/>
                <a:ea typeface="Arial"/>
                <a:cs typeface="Arial"/>
                <a:sym typeface="Arial"/>
              </a:rPr>
              <a:t>why and how</a:t>
            </a:r>
            <a:r>
              <a:rPr lang="en-US" sz="1200">
                <a:solidFill>
                  <a:schemeClr val="dk1"/>
                </a:solidFill>
                <a:latin typeface="Arial"/>
                <a:ea typeface="Arial"/>
                <a:cs typeface="Arial"/>
                <a:sym typeface="Arial"/>
              </a:rPr>
              <a:t> these tools curb disinformation and harm.</a:t>
            </a:r>
            <a:endParaRPr sz="1200">
              <a:solidFill>
                <a:schemeClr val="dk1"/>
              </a:solidFill>
              <a:latin typeface="Arial"/>
              <a:ea typeface="Arial"/>
              <a:cs typeface="Arial"/>
              <a:sym typeface="Arial"/>
            </a:endParaRPr>
          </a:p>
          <a:p>
            <a:pPr indent="-292100" lvl="0" marL="457200" rtl="0" algn="l">
              <a:lnSpc>
                <a:spcPct val="100000"/>
              </a:lnSpc>
              <a:spcBef>
                <a:spcPts val="0"/>
              </a:spcBef>
              <a:spcAft>
                <a:spcPts val="0"/>
              </a:spcAft>
              <a:buClr>
                <a:schemeClr val="dk1"/>
              </a:buClr>
              <a:buSzPts val="1000"/>
              <a:buFont typeface="Noto Sans Symbols"/>
              <a:buChar char="●"/>
            </a:pPr>
            <a:r>
              <a:rPr lang="en-US" sz="1200">
                <a:solidFill>
                  <a:schemeClr val="dk1"/>
                </a:solidFill>
                <a:latin typeface="Arial"/>
                <a:ea typeface="Arial"/>
                <a:cs typeface="Arial"/>
                <a:sym typeface="Arial"/>
              </a:rPr>
              <a:t>Built-in features reflect educators’ roles in modelling </a:t>
            </a:r>
            <a:r>
              <a:rPr b="1" lang="en-US" sz="1200">
                <a:solidFill>
                  <a:schemeClr val="dk1"/>
                </a:solidFill>
                <a:latin typeface="Arial"/>
                <a:ea typeface="Arial"/>
                <a:cs typeface="Arial"/>
                <a:sym typeface="Arial"/>
              </a:rPr>
              <a:t>responsible digital citizenship</a:t>
            </a:r>
            <a:r>
              <a:rPr lang="en-US" sz="1200">
                <a:solidFill>
                  <a:schemeClr val="dk1"/>
                </a:solidFill>
                <a:latin typeface="Arial"/>
                <a:ea typeface="Arial"/>
                <a:cs typeface="Arial"/>
                <a:sym typeface="Arial"/>
              </a:rPr>
              <a:t> with agency, aligned with UNESCO’s AI CFT principles.</a:t>
            </a:r>
            <a:endParaRPr sz="1200">
              <a:solidFill>
                <a:schemeClr val="dk1"/>
              </a:solidFill>
              <a:latin typeface="Arial"/>
              <a:ea typeface="Arial"/>
              <a:cs typeface="Arial"/>
              <a:sym typeface="Arial"/>
            </a:endParaRPr>
          </a:p>
          <a:p>
            <a:pPr indent="-292100" lvl="0" marL="457200" rtl="0" algn="l">
              <a:lnSpc>
                <a:spcPct val="100000"/>
              </a:lnSpc>
              <a:spcBef>
                <a:spcPts val="0"/>
              </a:spcBef>
              <a:spcAft>
                <a:spcPts val="0"/>
              </a:spcAft>
              <a:buClr>
                <a:schemeClr val="dk1"/>
              </a:buClr>
              <a:buSzPts val="1000"/>
              <a:buFont typeface="Noto Sans Symbols"/>
              <a:buChar char="●"/>
            </a:pPr>
            <a:r>
              <a:rPr lang="en-US" sz="1200">
                <a:solidFill>
                  <a:schemeClr val="dk1"/>
                </a:solidFill>
                <a:latin typeface="Arial"/>
                <a:ea typeface="Arial"/>
                <a:cs typeface="Arial"/>
                <a:sym typeface="Arial"/>
              </a:rPr>
              <a:t>Learning to apply these in classrooms equips students with essential skills for ethical and informed online engagement.</a:t>
            </a:r>
            <a:endParaRPr sz="1200">
              <a:solidFill>
                <a:schemeClr val="dk1"/>
              </a:solidFill>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t/>
            </a:r>
            <a:endParaRPr sz="1200">
              <a:solidFill>
                <a:schemeClr val="dk1"/>
              </a:solidFill>
              <a:latin typeface="Arial"/>
              <a:ea typeface="Arial"/>
              <a:cs typeface="Arial"/>
              <a:sym typeface="Arial"/>
            </a:endParaRPr>
          </a:p>
          <a:p>
            <a:pPr indent="0" lvl="0" marL="0" rtl="0" algn="l">
              <a:lnSpc>
                <a:spcPct val="100000"/>
              </a:lnSpc>
              <a:spcBef>
                <a:spcPts val="1200"/>
              </a:spcBef>
              <a:spcAft>
                <a:spcPts val="1200"/>
              </a:spcAft>
              <a:buSzPts val="1100"/>
              <a:buNone/>
            </a:pPr>
            <a:r>
              <a:t/>
            </a:r>
            <a:endParaRPr sz="1200">
              <a:solidFill>
                <a:schemeClr val="dk1"/>
              </a:solidFill>
              <a:latin typeface="Arial"/>
              <a:ea typeface="Arial"/>
              <a:cs typeface="Arial"/>
              <a:sym typeface="Aria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5" name="Shape 145"/>
        <p:cNvGrpSpPr/>
        <p:nvPr/>
      </p:nvGrpSpPr>
      <p:grpSpPr>
        <a:xfrm>
          <a:off x="0" y="0"/>
          <a:ext cx="0" cy="0"/>
          <a:chOff x="0" y="0"/>
          <a:chExt cx="0" cy="0"/>
        </a:xfrm>
      </p:grpSpPr>
      <p:sp>
        <p:nvSpPr>
          <p:cNvPr id="146" name="Google Shape;146;p2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solidFill>
                <a:schemeClr val="accent3"/>
              </a:solidFill>
            </a:endParaRPr>
          </a:p>
        </p:txBody>
      </p:sp>
      <p:sp>
        <p:nvSpPr>
          <p:cNvPr id="147" name="Google Shape;147;p2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02" name="Shape 602"/>
        <p:cNvGrpSpPr/>
        <p:nvPr/>
      </p:nvGrpSpPr>
      <p:grpSpPr>
        <a:xfrm>
          <a:off x="0" y="0"/>
          <a:ext cx="0" cy="0"/>
          <a:chOff x="0" y="0"/>
          <a:chExt cx="0" cy="0"/>
        </a:xfrm>
      </p:grpSpPr>
      <p:sp>
        <p:nvSpPr>
          <p:cNvPr id="603" name="Google Shape;603;p4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604" name="Google Shape;604;p4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Checking origin of email (phishing &amp; disinformation) - “Inbox detective: Tracing the truth”</a:t>
            </a:r>
            <a:endParaRPr b="1"/>
          </a:p>
          <a:p>
            <a:pPr indent="0" lvl="0" marL="158750" rtl="0" algn="l">
              <a:lnSpc>
                <a:spcPct val="100000"/>
              </a:lnSpc>
              <a:spcBef>
                <a:spcPts val="0"/>
              </a:spcBef>
              <a:spcAft>
                <a:spcPts val="0"/>
              </a:spcAft>
              <a:buSzPts val="1100"/>
              <a:buNone/>
            </a:pPr>
            <a:br>
              <a:rPr b="0" lang="en-US"/>
            </a:br>
            <a:r>
              <a:rPr b="1" lang="en-US" sz="1200">
                <a:solidFill>
                  <a:schemeClr val="dk1"/>
                </a:solidFill>
                <a:latin typeface="Arial"/>
                <a:ea typeface="Arial"/>
                <a:cs typeface="Arial"/>
                <a:sym typeface="Arial"/>
              </a:rPr>
              <a:t>Duration:</a:t>
            </a:r>
            <a:r>
              <a:rPr lang="en-US" sz="1200">
                <a:solidFill>
                  <a:schemeClr val="dk1"/>
                </a:solidFill>
                <a:latin typeface="Arial"/>
                <a:ea typeface="Arial"/>
                <a:cs typeface="Arial"/>
                <a:sym typeface="Arial"/>
              </a:rPr>
              <a:t> 60 minutes</a:t>
            </a:r>
            <a:endParaRPr sz="1200">
              <a:solidFill>
                <a:schemeClr val="dk1"/>
              </a:solidFill>
              <a:latin typeface="Arial"/>
              <a:ea typeface="Arial"/>
              <a:cs typeface="Arial"/>
              <a:sym typeface="Arial"/>
            </a:endParaRPr>
          </a:p>
          <a:p>
            <a:pPr indent="0" lvl="0" marL="0" rtl="0" algn="l">
              <a:lnSpc>
                <a:spcPct val="100000"/>
              </a:lnSpc>
              <a:spcBef>
                <a:spcPts val="1200"/>
              </a:spcBef>
              <a:spcAft>
                <a:spcPts val="0"/>
              </a:spcAft>
              <a:buClr>
                <a:schemeClr val="dk1"/>
              </a:buClr>
              <a:buSzPts val="1100"/>
              <a:buFont typeface="Arial"/>
              <a:buNone/>
            </a:pPr>
            <a:r>
              <a:rPr b="1" lang="en-US" sz="1200">
                <a:solidFill>
                  <a:schemeClr val="dk1"/>
                </a:solidFill>
                <a:latin typeface="Arial"/>
                <a:ea typeface="Arial"/>
                <a:cs typeface="Arial"/>
                <a:sym typeface="Arial"/>
              </a:rPr>
              <a:t>Audience:</a:t>
            </a:r>
            <a:r>
              <a:rPr lang="en-US" sz="1200">
                <a:solidFill>
                  <a:schemeClr val="dk1"/>
                </a:solidFill>
                <a:latin typeface="Arial"/>
                <a:ea typeface="Arial"/>
                <a:cs typeface="Arial"/>
                <a:sym typeface="Arial"/>
              </a:rPr>
              <a:t> Teachers (all levels)</a:t>
            </a:r>
            <a:endParaRPr sz="1200">
              <a:solidFill>
                <a:schemeClr val="dk1"/>
              </a:solidFill>
              <a:latin typeface="Arial"/>
              <a:ea typeface="Arial"/>
              <a:cs typeface="Arial"/>
              <a:sym typeface="Arial"/>
            </a:endParaRPr>
          </a:p>
          <a:p>
            <a:pPr indent="0" lvl="0" marL="0" rtl="0" algn="l">
              <a:lnSpc>
                <a:spcPct val="100000"/>
              </a:lnSpc>
              <a:spcBef>
                <a:spcPts val="1200"/>
              </a:spcBef>
              <a:spcAft>
                <a:spcPts val="0"/>
              </a:spcAft>
              <a:buClr>
                <a:schemeClr val="dk1"/>
              </a:buClr>
              <a:buSzPts val="1100"/>
              <a:buFont typeface="Arial"/>
              <a:buNone/>
            </a:pPr>
            <a:r>
              <a:rPr b="1" lang="en-US" sz="1200">
                <a:solidFill>
                  <a:schemeClr val="dk1"/>
                </a:solidFill>
                <a:latin typeface="Arial"/>
                <a:ea typeface="Arial"/>
                <a:cs typeface="Arial"/>
                <a:sym typeface="Arial"/>
              </a:rPr>
              <a:t>Objective:</a:t>
            </a:r>
            <a:endParaRPr b="1" sz="1200">
              <a:solidFill>
                <a:schemeClr val="dk1"/>
              </a:solidFill>
              <a:latin typeface="Arial"/>
              <a:ea typeface="Arial"/>
              <a:cs typeface="Arial"/>
              <a:sym typeface="Arial"/>
            </a:endParaRPr>
          </a:p>
          <a:p>
            <a:pPr indent="0" lvl="0" marL="0" rtl="0" algn="l">
              <a:lnSpc>
                <a:spcPct val="100000"/>
              </a:lnSpc>
              <a:spcBef>
                <a:spcPts val="1200"/>
              </a:spcBef>
              <a:spcAft>
                <a:spcPts val="0"/>
              </a:spcAft>
              <a:buClr>
                <a:schemeClr val="dk1"/>
              </a:buClr>
              <a:buSzPts val="1100"/>
              <a:buFont typeface="Arial"/>
              <a:buNone/>
            </a:pPr>
            <a:r>
              <a:rPr lang="en-US" sz="1200">
                <a:solidFill>
                  <a:schemeClr val="dk1"/>
                </a:solidFill>
                <a:latin typeface="Arial"/>
                <a:ea typeface="Arial"/>
                <a:cs typeface="Arial"/>
                <a:sym typeface="Arial"/>
              </a:rPr>
              <a:t>Teachers will:</a:t>
            </a:r>
            <a:endParaRPr sz="1200">
              <a:solidFill>
                <a:schemeClr val="dk1"/>
              </a:solidFill>
              <a:latin typeface="Arial"/>
              <a:ea typeface="Arial"/>
              <a:cs typeface="Arial"/>
              <a:sym typeface="Arial"/>
            </a:endParaRPr>
          </a:p>
          <a:p>
            <a:pPr indent="-292100" lvl="0" marL="457200" rtl="0" algn="l">
              <a:lnSpc>
                <a:spcPct val="100000"/>
              </a:lnSpc>
              <a:spcBef>
                <a:spcPts val="1200"/>
              </a:spcBef>
              <a:spcAft>
                <a:spcPts val="0"/>
              </a:spcAft>
              <a:buClr>
                <a:schemeClr val="dk1"/>
              </a:buClr>
              <a:buSzPts val="1000"/>
              <a:buFont typeface="Noto Sans Symbols"/>
              <a:buChar char="●"/>
            </a:pPr>
            <a:r>
              <a:rPr lang="en-US" sz="1200">
                <a:solidFill>
                  <a:schemeClr val="dk1"/>
                </a:solidFill>
                <a:latin typeface="Arial"/>
                <a:ea typeface="Arial"/>
                <a:cs typeface="Arial"/>
                <a:sym typeface="Arial"/>
              </a:rPr>
              <a:t>Understand the structure of phishing emails</a:t>
            </a:r>
            <a:endParaRPr sz="1200">
              <a:solidFill>
                <a:schemeClr val="dk1"/>
              </a:solidFill>
              <a:latin typeface="Arial"/>
              <a:ea typeface="Arial"/>
              <a:cs typeface="Arial"/>
              <a:sym typeface="Arial"/>
            </a:endParaRPr>
          </a:p>
          <a:p>
            <a:pPr indent="-292100" lvl="0" marL="457200" rtl="0" algn="l">
              <a:lnSpc>
                <a:spcPct val="100000"/>
              </a:lnSpc>
              <a:spcBef>
                <a:spcPts val="0"/>
              </a:spcBef>
              <a:spcAft>
                <a:spcPts val="0"/>
              </a:spcAft>
              <a:buClr>
                <a:schemeClr val="dk1"/>
              </a:buClr>
              <a:buSzPts val="1000"/>
              <a:buFont typeface="Noto Sans Symbols"/>
              <a:buChar char="●"/>
            </a:pPr>
            <a:r>
              <a:rPr lang="en-US" sz="1200">
                <a:solidFill>
                  <a:schemeClr val="dk1"/>
                </a:solidFill>
                <a:latin typeface="Arial"/>
                <a:ea typeface="Arial"/>
                <a:cs typeface="Arial"/>
                <a:sym typeface="Arial"/>
              </a:rPr>
              <a:t>Identify key signs of disinformation and manipulation in email form</a:t>
            </a:r>
            <a:endParaRPr sz="1200">
              <a:solidFill>
                <a:schemeClr val="dk1"/>
              </a:solidFill>
              <a:latin typeface="Arial"/>
              <a:ea typeface="Arial"/>
              <a:cs typeface="Arial"/>
              <a:sym typeface="Arial"/>
            </a:endParaRPr>
          </a:p>
          <a:p>
            <a:pPr indent="-292100" lvl="0" marL="457200" rtl="0" algn="l">
              <a:lnSpc>
                <a:spcPct val="100000"/>
              </a:lnSpc>
              <a:spcBef>
                <a:spcPts val="0"/>
              </a:spcBef>
              <a:spcAft>
                <a:spcPts val="0"/>
              </a:spcAft>
              <a:buClr>
                <a:schemeClr val="dk1"/>
              </a:buClr>
              <a:buSzPts val="1000"/>
              <a:buFont typeface="Noto Sans Symbols"/>
              <a:buChar char="●"/>
            </a:pPr>
            <a:r>
              <a:rPr lang="en-US" sz="1200">
                <a:solidFill>
                  <a:schemeClr val="dk1"/>
                </a:solidFill>
                <a:latin typeface="Arial"/>
                <a:ea typeface="Arial"/>
                <a:cs typeface="Arial"/>
                <a:sym typeface="Arial"/>
              </a:rPr>
              <a:t>Practice tracing email sources and URLs</a:t>
            </a:r>
            <a:endParaRPr sz="1200">
              <a:solidFill>
                <a:schemeClr val="dk1"/>
              </a:solidFill>
              <a:latin typeface="Arial"/>
              <a:ea typeface="Arial"/>
              <a:cs typeface="Arial"/>
              <a:sym typeface="Arial"/>
            </a:endParaRPr>
          </a:p>
          <a:p>
            <a:pPr indent="-292100" lvl="0" marL="457200" rtl="0" algn="l">
              <a:lnSpc>
                <a:spcPct val="100000"/>
              </a:lnSpc>
              <a:spcBef>
                <a:spcPts val="0"/>
              </a:spcBef>
              <a:spcAft>
                <a:spcPts val="0"/>
              </a:spcAft>
              <a:buClr>
                <a:schemeClr val="dk1"/>
              </a:buClr>
              <a:buSzPts val="1000"/>
              <a:buFont typeface="Noto Sans Symbols"/>
              <a:buChar char="●"/>
            </a:pPr>
            <a:r>
              <a:rPr lang="en-US" sz="1200">
                <a:solidFill>
                  <a:schemeClr val="dk1"/>
                </a:solidFill>
                <a:latin typeface="Arial"/>
                <a:ea typeface="Arial"/>
                <a:cs typeface="Arial"/>
                <a:sym typeface="Arial"/>
              </a:rPr>
              <a:t>Learn strategies to teach students safe and skeptical email habits</a:t>
            </a:r>
            <a:br>
              <a:rPr lang="en-US" sz="1200">
                <a:solidFill>
                  <a:schemeClr val="dk1"/>
                </a:solidFill>
                <a:latin typeface="Arial"/>
                <a:ea typeface="Arial"/>
                <a:cs typeface="Arial"/>
                <a:sym typeface="Arial"/>
              </a:rPr>
            </a:br>
            <a:endParaRPr sz="1200">
              <a:solidFill>
                <a:schemeClr val="dk1"/>
              </a:solidFill>
              <a:latin typeface="Arial"/>
              <a:ea typeface="Arial"/>
              <a:cs typeface="Arial"/>
              <a:sym typeface="Arial"/>
            </a:endParaRPr>
          </a:p>
          <a:p>
            <a:pPr indent="0" lvl="0" marL="0" rtl="0" algn="l">
              <a:lnSpc>
                <a:spcPct val="100000"/>
              </a:lnSpc>
              <a:spcBef>
                <a:spcPts val="1400"/>
              </a:spcBef>
              <a:spcAft>
                <a:spcPts val="0"/>
              </a:spcAft>
              <a:buClr>
                <a:schemeClr val="dk1"/>
              </a:buClr>
              <a:buSzPts val="1100"/>
              <a:buFont typeface="Arial"/>
              <a:buNone/>
            </a:pPr>
            <a:r>
              <a:rPr b="1" lang="en-US" sz="1300">
                <a:solidFill>
                  <a:schemeClr val="dk1"/>
                </a:solidFill>
                <a:latin typeface="Arial"/>
                <a:ea typeface="Arial"/>
                <a:cs typeface="Arial"/>
                <a:sym typeface="Arial"/>
              </a:rPr>
              <a:t>Materials needed:</a:t>
            </a:r>
            <a:endParaRPr b="1" sz="1300">
              <a:solidFill>
                <a:schemeClr val="dk1"/>
              </a:solidFill>
              <a:latin typeface="Arial"/>
              <a:ea typeface="Arial"/>
              <a:cs typeface="Arial"/>
              <a:sym typeface="Arial"/>
            </a:endParaRPr>
          </a:p>
          <a:p>
            <a:pPr indent="-292100" lvl="0" marL="457200" rtl="0" algn="l">
              <a:lnSpc>
                <a:spcPct val="100000"/>
              </a:lnSpc>
              <a:spcBef>
                <a:spcPts val="400"/>
              </a:spcBef>
              <a:spcAft>
                <a:spcPts val="0"/>
              </a:spcAft>
              <a:buClr>
                <a:schemeClr val="dk1"/>
              </a:buClr>
              <a:buSzPts val="1000"/>
              <a:buFont typeface="Noto Sans Symbols"/>
              <a:buChar char="●"/>
            </a:pPr>
            <a:r>
              <a:rPr b="1" lang="en-US" sz="1200" u="sng">
                <a:solidFill>
                  <a:srgbClr val="1155CC"/>
                </a:solidFill>
                <a:latin typeface="Arial"/>
                <a:ea typeface="Arial"/>
                <a:cs typeface="Arial"/>
                <a:sym typeface="Arial"/>
                <a:hlinkClick r:id="rId2">
                  <a:extLst>
                    <a:ext uri="{A12FA001-AC4F-418D-AE19-62706E023703}">
                      <ahyp:hlinkClr val="tx"/>
                    </a:ext>
                  </a:extLst>
                </a:hlinkClick>
              </a:rPr>
              <a:t>III.4.Email_Red_Flags_Checklist.docx</a:t>
            </a:r>
            <a:endParaRPr b="1" sz="1200">
              <a:solidFill>
                <a:schemeClr val="dk1"/>
              </a:solidFill>
              <a:latin typeface="Arial"/>
              <a:ea typeface="Arial"/>
              <a:cs typeface="Arial"/>
              <a:sym typeface="Arial"/>
            </a:endParaRPr>
          </a:p>
          <a:p>
            <a:pPr indent="-292100" lvl="0" marL="457200" rtl="0" algn="l">
              <a:lnSpc>
                <a:spcPct val="100000"/>
              </a:lnSpc>
              <a:spcBef>
                <a:spcPts val="0"/>
              </a:spcBef>
              <a:spcAft>
                <a:spcPts val="0"/>
              </a:spcAft>
              <a:buClr>
                <a:schemeClr val="dk1"/>
              </a:buClr>
              <a:buSzPts val="1000"/>
              <a:buFont typeface="Noto Sans Symbols"/>
              <a:buChar char="●"/>
            </a:pPr>
            <a:r>
              <a:rPr b="1" lang="en-US" sz="1200" u="sng">
                <a:solidFill>
                  <a:srgbClr val="1155CC"/>
                </a:solidFill>
                <a:latin typeface="Arial"/>
                <a:ea typeface="Arial"/>
                <a:cs typeface="Arial"/>
                <a:sym typeface="Arial"/>
                <a:hlinkClick r:id="rId3">
                  <a:extLst>
                    <a:ext uri="{A12FA001-AC4F-418D-AE19-62706E023703}">
                      <ahyp:hlinkClr val="tx"/>
                    </a:ext>
                  </a:extLst>
                </a:hlinkClick>
              </a:rPr>
              <a:t>III.4.Inbox_Detective_Email_Pack.docx</a:t>
            </a:r>
            <a:endParaRPr b="1" sz="1200">
              <a:solidFill>
                <a:schemeClr val="dk1"/>
              </a:solidFill>
              <a:latin typeface="Arial"/>
              <a:ea typeface="Arial"/>
              <a:cs typeface="Arial"/>
              <a:sym typeface="Arial"/>
            </a:endParaRPr>
          </a:p>
          <a:p>
            <a:pPr indent="-292100" lvl="0" marL="457200" rtl="0" algn="l">
              <a:lnSpc>
                <a:spcPct val="100000"/>
              </a:lnSpc>
              <a:spcBef>
                <a:spcPts val="0"/>
              </a:spcBef>
              <a:spcAft>
                <a:spcPts val="0"/>
              </a:spcAft>
              <a:buClr>
                <a:schemeClr val="dk1"/>
              </a:buClr>
              <a:buSzPts val="1000"/>
              <a:buFont typeface="Noto Sans Symbols"/>
              <a:buChar char="●"/>
            </a:pPr>
            <a:r>
              <a:rPr lang="en-US" sz="1200">
                <a:solidFill>
                  <a:schemeClr val="dk1"/>
                </a:solidFill>
                <a:latin typeface="Arial"/>
                <a:ea typeface="Arial"/>
                <a:cs typeface="Arial"/>
                <a:sym typeface="Arial"/>
              </a:rPr>
              <a:t>Devices with internet access (1 per pair)</a:t>
            </a:r>
            <a:endParaRPr sz="1200">
              <a:solidFill>
                <a:schemeClr val="dk1"/>
              </a:solidFill>
              <a:latin typeface="Arial"/>
              <a:ea typeface="Arial"/>
              <a:cs typeface="Arial"/>
              <a:sym typeface="Arial"/>
            </a:endParaRPr>
          </a:p>
          <a:p>
            <a:pPr indent="-292100" lvl="0" marL="457200" rtl="0" algn="l">
              <a:lnSpc>
                <a:spcPct val="100000"/>
              </a:lnSpc>
              <a:spcBef>
                <a:spcPts val="0"/>
              </a:spcBef>
              <a:spcAft>
                <a:spcPts val="0"/>
              </a:spcAft>
              <a:buClr>
                <a:schemeClr val="dk1"/>
              </a:buClr>
              <a:buSzPts val="1000"/>
              <a:buFont typeface="Noto Sans Symbols"/>
              <a:buChar char="●"/>
            </a:pPr>
            <a:r>
              <a:rPr lang="en-US" sz="1200">
                <a:solidFill>
                  <a:schemeClr val="dk1"/>
                </a:solidFill>
                <a:latin typeface="Arial"/>
                <a:ea typeface="Arial"/>
                <a:cs typeface="Arial"/>
                <a:sym typeface="Arial"/>
              </a:rPr>
              <a:t>Optional tool:</a:t>
            </a:r>
            <a:r>
              <a:rPr lang="en-US" sz="1200">
                <a:solidFill>
                  <a:schemeClr val="dk1"/>
                </a:solidFill>
                <a:uFill>
                  <a:noFill/>
                </a:uFill>
                <a:latin typeface="Arial"/>
                <a:ea typeface="Arial"/>
                <a:cs typeface="Arial"/>
                <a:sym typeface="Arial"/>
                <a:hlinkClick r:id="rId4">
                  <a:extLst>
                    <a:ext uri="{A12FA001-AC4F-418D-AE19-62706E023703}">
                      <ahyp:hlinkClr val="tx"/>
                    </a:ext>
                  </a:extLst>
                </a:hlinkClick>
              </a:rPr>
              <a:t> </a:t>
            </a:r>
            <a:r>
              <a:rPr lang="en-US" sz="1200" u="sng">
                <a:solidFill>
                  <a:srgbClr val="1155CC"/>
                </a:solidFill>
                <a:latin typeface="Arial"/>
                <a:ea typeface="Arial"/>
                <a:cs typeface="Arial"/>
                <a:sym typeface="Arial"/>
                <a:hlinkClick r:id="rId5">
                  <a:extLst>
                    <a:ext uri="{A12FA001-AC4F-418D-AE19-62706E023703}">
                      <ahyp:hlinkClr val="tx"/>
                    </a:ext>
                  </a:extLst>
                </a:hlinkClick>
              </a:rPr>
              <a:t>Google’s Phishing Quiz</a:t>
            </a:r>
            <a:endParaRPr sz="1200">
              <a:solidFill>
                <a:schemeClr val="dk1"/>
              </a:solidFill>
              <a:latin typeface="Arial"/>
              <a:ea typeface="Arial"/>
              <a:cs typeface="Arial"/>
              <a:sym typeface="Arial"/>
            </a:endParaRPr>
          </a:p>
          <a:p>
            <a:pPr indent="-292100" lvl="0" marL="457200" rtl="0" algn="l">
              <a:lnSpc>
                <a:spcPct val="100000"/>
              </a:lnSpc>
              <a:spcBef>
                <a:spcPts val="0"/>
              </a:spcBef>
              <a:spcAft>
                <a:spcPts val="0"/>
              </a:spcAft>
              <a:buClr>
                <a:schemeClr val="dk1"/>
              </a:buClr>
              <a:buSzPts val="1000"/>
              <a:buFont typeface="Noto Sans Symbols"/>
              <a:buChar char="●"/>
            </a:pPr>
            <a:r>
              <a:rPr lang="en-US" sz="1200">
                <a:solidFill>
                  <a:schemeClr val="dk1"/>
                </a:solidFill>
                <a:latin typeface="Arial"/>
                <a:ea typeface="Arial"/>
                <a:cs typeface="Arial"/>
                <a:sym typeface="Arial"/>
              </a:rPr>
              <a:t>Whiteboard or digital collaboration board (Jamboard, Padlet)</a:t>
            </a:r>
            <a:br>
              <a:rPr lang="en-US" sz="1200">
                <a:solidFill>
                  <a:schemeClr val="dk1"/>
                </a:solidFill>
                <a:latin typeface="Arial"/>
                <a:ea typeface="Arial"/>
                <a:cs typeface="Arial"/>
                <a:sym typeface="Arial"/>
              </a:rPr>
            </a:br>
            <a:endParaRPr sz="1200">
              <a:solidFill>
                <a:schemeClr val="dk1"/>
              </a:solidFill>
              <a:latin typeface="Arial"/>
              <a:ea typeface="Arial"/>
              <a:cs typeface="Arial"/>
              <a:sym typeface="Arial"/>
            </a:endParaRPr>
          </a:p>
          <a:p>
            <a:pPr indent="0" lvl="0" marL="0" rtl="0" algn="l">
              <a:lnSpc>
                <a:spcPct val="100000"/>
              </a:lnSpc>
              <a:spcBef>
                <a:spcPts val="1400"/>
              </a:spcBef>
              <a:spcAft>
                <a:spcPts val="0"/>
              </a:spcAft>
              <a:buClr>
                <a:schemeClr val="dk1"/>
              </a:buClr>
              <a:buSzPts val="1100"/>
              <a:buFont typeface="Arial"/>
              <a:buNone/>
            </a:pPr>
            <a:r>
              <a:rPr b="1" lang="en-US" sz="1300">
                <a:solidFill>
                  <a:schemeClr val="dk1"/>
                </a:solidFill>
                <a:latin typeface="Arial"/>
                <a:ea typeface="Arial"/>
                <a:cs typeface="Arial"/>
                <a:sym typeface="Arial"/>
              </a:rPr>
              <a:t>Lesson flow</a:t>
            </a:r>
            <a:endParaRPr b="1" sz="1300">
              <a:solidFill>
                <a:schemeClr val="dk1"/>
              </a:solidFill>
              <a:latin typeface="Arial"/>
              <a:ea typeface="Arial"/>
              <a:cs typeface="Arial"/>
              <a:sym typeface="Arial"/>
            </a:endParaRPr>
          </a:p>
          <a:p>
            <a:pPr indent="0" lvl="0" marL="0" rtl="0" algn="l">
              <a:lnSpc>
                <a:spcPct val="100000"/>
              </a:lnSpc>
              <a:spcBef>
                <a:spcPts val="400"/>
              </a:spcBef>
              <a:spcAft>
                <a:spcPts val="0"/>
              </a:spcAft>
              <a:buSzPts val="1100"/>
              <a:buNone/>
            </a:pPr>
            <a:r>
              <a:rPr b="1" lang="en-US" sz="1200">
                <a:latin typeface="Arial"/>
                <a:ea typeface="Arial"/>
                <a:cs typeface="Arial"/>
                <a:sym typeface="Arial"/>
              </a:rPr>
              <a:t>Phase						Time				Activity</a:t>
            </a:r>
            <a:endParaRPr b="1" sz="1200">
              <a:latin typeface="Arial"/>
              <a:ea typeface="Arial"/>
              <a:cs typeface="Arial"/>
              <a:sym typeface="Arial"/>
            </a:endParaRPr>
          </a:p>
          <a:p>
            <a:pPr indent="0" lvl="0" marL="0" rtl="0" algn="l">
              <a:lnSpc>
                <a:spcPct val="100000"/>
              </a:lnSpc>
              <a:spcBef>
                <a:spcPts val="0"/>
              </a:spcBef>
              <a:spcAft>
                <a:spcPts val="0"/>
              </a:spcAft>
              <a:buSzPts val="1100"/>
              <a:buNone/>
            </a:pPr>
            <a:r>
              <a:rPr b="1" lang="en-US" sz="1200">
                <a:latin typeface="Arial"/>
                <a:ea typeface="Arial"/>
                <a:cs typeface="Arial"/>
                <a:sym typeface="Arial"/>
              </a:rPr>
              <a:t>1. Hook – email from a “prince”		</a:t>
            </a:r>
            <a:r>
              <a:rPr lang="en-US" sz="1200">
                <a:latin typeface="Arial"/>
                <a:ea typeface="Arial"/>
                <a:cs typeface="Arial"/>
                <a:sym typeface="Arial"/>
              </a:rPr>
              <a:t>10 min			Project a humorous old-school phishing email (e.g., “Nigerian prince”). Ask: </a:t>
            </a:r>
            <a:r>
              <a:rPr i="1" lang="en-US" sz="1200">
                <a:latin typeface="Arial"/>
                <a:ea typeface="Arial"/>
                <a:cs typeface="Arial"/>
                <a:sym typeface="Arial"/>
              </a:rPr>
              <a:t>“Why is this suspicious? What’s changed today?”</a:t>
            </a:r>
            <a:endParaRPr i="1" sz="1200">
              <a:latin typeface="Arial"/>
              <a:ea typeface="Arial"/>
              <a:cs typeface="Arial"/>
              <a:sym typeface="Arial"/>
            </a:endParaRPr>
          </a:p>
          <a:p>
            <a:pPr indent="0" lvl="0" marL="0" rtl="0" algn="l">
              <a:lnSpc>
                <a:spcPct val="100000"/>
              </a:lnSpc>
              <a:spcBef>
                <a:spcPts val="0"/>
              </a:spcBef>
              <a:spcAft>
                <a:spcPts val="0"/>
              </a:spcAft>
              <a:buSzPts val="1100"/>
              <a:buNone/>
            </a:pPr>
            <a:r>
              <a:rPr b="1" lang="en-US" sz="1200">
                <a:latin typeface="Arial"/>
                <a:ea typeface="Arial"/>
                <a:cs typeface="Arial"/>
                <a:sym typeface="Arial"/>
              </a:rPr>
              <a:t>2. Mini lecture – anatomy of a phish	</a:t>
            </a:r>
            <a:r>
              <a:rPr lang="en-US" sz="1200">
                <a:latin typeface="Arial"/>
                <a:ea typeface="Arial"/>
                <a:cs typeface="Arial"/>
                <a:sym typeface="Arial"/>
              </a:rPr>
              <a:t>10 min			Go over: suspicious sender domains, urgency language, fake logos, spoofed links. Introduce the idea of </a:t>
            </a:r>
            <a:r>
              <a:rPr i="1" lang="en-US" sz="1200">
                <a:latin typeface="Arial"/>
                <a:ea typeface="Arial"/>
                <a:cs typeface="Arial"/>
                <a:sym typeface="Arial"/>
              </a:rPr>
              <a:t>disinformation via email</a:t>
            </a:r>
            <a:r>
              <a:rPr lang="en-US" sz="1200">
                <a:latin typeface="Arial"/>
                <a:ea typeface="Arial"/>
                <a:cs typeface="Arial"/>
                <a:sym typeface="Arial"/>
              </a:rPr>
              <a:t> (e.g., false info attachments, fake petitions).</a:t>
            </a:r>
            <a:endParaRPr sz="1200">
              <a:latin typeface="Arial"/>
              <a:ea typeface="Arial"/>
              <a:cs typeface="Arial"/>
              <a:sym typeface="Arial"/>
            </a:endParaRPr>
          </a:p>
          <a:p>
            <a:pPr indent="0" lvl="0" marL="0" rtl="0" algn="l">
              <a:lnSpc>
                <a:spcPct val="100000"/>
              </a:lnSpc>
              <a:spcBef>
                <a:spcPts val="0"/>
              </a:spcBef>
              <a:spcAft>
                <a:spcPts val="0"/>
              </a:spcAft>
              <a:buSzPts val="1100"/>
              <a:buNone/>
            </a:pPr>
            <a:r>
              <a:rPr b="1" lang="en-US" sz="1200">
                <a:latin typeface="Arial"/>
                <a:ea typeface="Arial"/>
                <a:cs typeface="Arial"/>
                <a:sym typeface="Arial"/>
              </a:rPr>
              <a:t>3. Group work – email dissection lab	</a:t>
            </a:r>
            <a:r>
              <a:rPr lang="en-US" sz="1200">
                <a:latin typeface="Arial"/>
                <a:ea typeface="Arial"/>
                <a:cs typeface="Arial"/>
                <a:sym typeface="Arial"/>
              </a:rPr>
              <a:t>15 min			In pairs or trios, teachers analyse 3 sample emails (mix of real, phishing, and gray-zone). They fill out a checklist: sender, grammar, links, emotion, disinfo claims. Share one finding per group.</a:t>
            </a:r>
            <a:endParaRPr sz="1200">
              <a:latin typeface="Arial"/>
              <a:ea typeface="Arial"/>
              <a:cs typeface="Arial"/>
              <a:sym typeface="Arial"/>
            </a:endParaRPr>
          </a:p>
          <a:p>
            <a:pPr indent="0" lvl="0" marL="0" rtl="0" algn="l">
              <a:lnSpc>
                <a:spcPct val="100000"/>
              </a:lnSpc>
              <a:spcBef>
                <a:spcPts val="0"/>
              </a:spcBef>
              <a:spcAft>
                <a:spcPts val="0"/>
              </a:spcAft>
              <a:buSzPts val="1100"/>
              <a:buNone/>
            </a:pPr>
            <a:r>
              <a:t/>
            </a:r>
            <a:endParaRPr b="1" sz="1200">
              <a:latin typeface="Arial"/>
              <a:ea typeface="Arial"/>
              <a:cs typeface="Arial"/>
              <a:sym typeface="Arial"/>
            </a:endParaRPr>
          </a:p>
          <a:p>
            <a:pPr indent="0" lvl="0" marL="0" rtl="0" algn="l">
              <a:lnSpc>
                <a:spcPct val="100000"/>
              </a:lnSpc>
              <a:spcBef>
                <a:spcPts val="0"/>
              </a:spcBef>
              <a:spcAft>
                <a:spcPts val="0"/>
              </a:spcAft>
              <a:buSzPts val="1100"/>
              <a:buNone/>
            </a:pPr>
            <a:r>
              <a:rPr b="1" lang="en-US" sz="1200">
                <a:latin typeface="Arial"/>
                <a:ea typeface="Arial"/>
                <a:cs typeface="Arial"/>
                <a:sym typeface="Arial"/>
              </a:rPr>
              <a:t>4. Activity – “link It back”		</a:t>
            </a:r>
            <a:r>
              <a:rPr lang="en-US" sz="1200">
                <a:latin typeface="Arial"/>
                <a:ea typeface="Arial"/>
                <a:cs typeface="Arial"/>
                <a:sym typeface="Arial"/>
              </a:rPr>
              <a:t>10 min			Groups practice right-clicking/checking sender email address, hovering over links, and checking suspicious domains using tools like</a:t>
            </a:r>
            <a:r>
              <a:rPr lang="en-US" sz="1200">
                <a:solidFill>
                  <a:schemeClr val="hlink"/>
                </a:solidFill>
                <a:uFill>
                  <a:noFill/>
                </a:uFill>
                <a:latin typeface="Arial"/>
                <a:ea typeface="Arial"/>
                <a:cs typeface="Arial"/>
                <a:sym typeface="Arial"/>
                <a:hlinkClick r:id="rId6"/>
              </a:rPr>
              <a:t> </a:t>
            </a:r>
            <a:r>
              <a:rPr lang="en-US" sz="1200" u="sng">
                <a:solidFill>
                  <a:srgbClr val="1155CC"/>
                </a:solidFill>
                <a:latin typeface="Arial"/>
                <a:ea typeface="Arial"/>
                <a:cs typeface="Arial"/>
                <a:sym typeface="Arial"/>
                <a:hlinkClick r:id="rId7">
                  <a:extLst>
                    <a:ext uri="{A12FA001-AC4F-418D-AE19-62706E023703}">
                      <ahyp:hlinkClr val="tx"/>
                    </a:ext>
                  </a:extLst>
                </a:hlinkClick>
              </a:rPr>
              <a:t>whois.domaintools.com</a:t>
            </a:r>
            <a:r>
              <a:rPr lang="en-US" sz="1200">
                <a:latin typeface="Arial"/>
                <a:ea typeface="Arial"/>
                <a:cs typeface="Arial"/>
                <a:sym typeface="Arial"/>
              </a:rPr>
              <a:t>.</a:t>
            </a:r>
            <a:endParaRPr sz="1200">
              <a:latin typeface="Arial"/>
              <a:ea typeface="Arial"/>
              <a:cs typeface="Arial"/>
              <a:sym typeface="Arial"/>
            </a:endParaRPr>
          </a:p>
          <a:p>
            <a:pPr indent="0" lvl="0" marL="0" rtl="0" algn="l">
              <a:lnSpc>
                <a:spcPct val="100000"/>
              </a:lnSpc>
              <a:spcBef>
                <a:spcPts val="0"/>
              </a:spcBef>
              <a:spcAft>
                <a:spcPts val="0"/>
              </a:spcAft>
              <a:buSzPts val="1100"/>
              <a:buNone/>
            </a:pPr>
            <a:r>
              <a:rPr b="1" lang="en-US" sz="1200">
                <a:latin typeface="Arial"/>
                <a:ea typeface="Arial"/>
                <a:cs typeface="Arial"/>
                <a:sym typeface="Arial"/>
              </a:rPr>
              <a:t>5. Group discussion – What would you teach?</a:t>
            </a:r>
            <a:r>
              <a:rPr lang="en-US" sz="1200">
                <a:latin typeface="Arial"/>
                <a:ea typeface="Arial"/>
                <a:cs typeface="Arial"/>
                <a:sym typeface="Arial"/>
              </a:rPr>
              <a:t>10 min		Groups brainstorm 3 ways to teach students how to check a suspicious message or link.</a:t>
            </a:r>
            <a:endParaRPr sz="1200">
              <a:latin typeface="Arial"/>
              <a:ea typeface="Arial"/>
              <a:cs typeface="Arial"/>
              <a:sym typeface="Arial"/>
            </a:endParaRPr>
          </a:p>
          <a:p>
            <a:pPr indent="0" lvl="0" marL="0" rtl="0" algn="l">
              <a:lnSpc>
                <a:spcPct val="100000"/>
              </a:lnSpc>
              <a:spcBef>
                <a:spcPts val="0"/>
              </a:spcBef>
              <a:spcAft>
                <a:spcPts val="0"/>
              </a:spcAft>
              <a:buSzPts val="1100"/>
              <a:buNone/>
            </a:pPr>
            <a:r>
              <a:rPr b="1" lang="en-US" sz="1200">
                <a:latin typeface="Arial"/>
                <a:ea typeface="Arial"/>
                <a:cs typeface="Arial"/>
                <a:sym typeface="Arial"/>
              </a:rPr>
              <a:t>6. Wrap-up &amp; reflect			</a:t>
            </a:r>
            <a:r>
              <a:rPr lang="en-US" sz="1200">
                <a:latin typeface="Arial"/>
                <a:ea typeface="Arial"/>
                <a:cs typeface="Arial"/>
                <a:sym typeface="Arial"/>
              </a:rPr>
              <a:t>5 min				Share one surprise + one classroom strategy from each group. Encourage future peer-sharing.</a:t>
            </a:r>
            <a:endParaRPr sz="1200">
              <a:latin typeface="Arial"/>
              <a:ea typeface="Arial"/>
              <a:cs typeface="Arial"/>
              <a:sym typeface="Arial"/>
            </a:endParaRPr>
          </a:p>
          <a:p>
            <a:pPr indent="0" lvl="0" marL="158750" rtl="0" algn="l">
              <a:lnSpc>
                <a:spcPct val="100000"/>
              </a:lnSpc>
              <a:spcBef>
                <a:spcPts val="0"/>
              </a:spcBef>
              <a:spcAft>
                <a:spcPts val="0"/>
              </a:spcAft>
              <a:buSzPts val="1100"/>
              <a:buNone/>
            </a:pPr>
            <a:r>
              <a:t/>
            </a:r>
            <a:endParaRPr b="1"/>
          </a:p>
          <a:p>
            <a:pPr indent="0" lvl="0" marL="0" rtl="0" algn="l">
              <a:lnSpc>
                <a:spcPct val="100000"/>
              </a:lnSpc>
              <a:spcBef>
                <a:spcPts val="1400"/>
              </a:spcBef>
              <a:spcAft>
                <a:spcPts val="0"/>
              </a:spcAft>
              <a:buClr>
                <a:schemeClr val="dk1"/>
              </a:buClr>
              <a:buSzPts val="1100"/>
              <a:buFont typeface="Arial"/>
              <a:buNone/>
            </a:pPr>
            <a:r>
              <a:rPr b="1" lang="en-US" sz="1300">
                <a:solidFill>
                  <a:schemeClr val="dk1"/>
                </a:solidFill>
                <a:latin typeface="Arial"/>
                <a:ea typeface="Arial"/>
                <a:cs typeface="Arial"/>
                <a:sym typeface="Arial"/>
              </a:rPr>
              <a:t>Discussion prompts:</a:t>
            </a:r>
            <a:endParaRPr b="1" sz="1300">
              <a:solidFill>
                <a:schemeClr val="dk1"/>
              </a:solidFill>
              <a:latin typeface="Arial"/>
              <a:ea typeface="Arial"/>
              <a:cs typeface="Arial"/>
              <a:sym typeface="Arial"/>
            </a:endParaRPr>
          </a:p>
          <a:p>
            <a:pPr indent="-292100" lvl="0" marL="457200" rtl="0" algn="l">
              <a:lnSpc>
                <a:spcPct val="100000"/>
              </a:lnSpc>
              <a:spcBef>
                <a:spcPts val="1200"/>
              </a:spcBef>
              <a:spcAft>
                <a:spcPts val="0"/>
              </a:spcAft>
              <a:buClr>
                <a:schemeClr val="dk1"/>
              </a:buClr>
              <a:buSzPts val="1000"/>
              <a:buFont typeface="Noto Sans Symbols"/>
              <a:buChar char="●"/>
            </a:pPr>
            <a:r>
              <a:rPr lang="en-US" sz="1200">
                <a:solidFill>
                  <a:schemeClr val="dk1"/>
                </a:solidFill>
                <a:latin typeface="Arial"/>
                <a:ea typeface="Arial"/>
                <a:cs typeface="Arial"/>
                <a:sym typeface="Arial"/>
              </a:rPr>
              <a:t>What emotional tricks do these emails use to make you click?</a:t>
            </a:r>
            <a:endParaRPr sz="1200">
              <a:solidFill>
                <a:schemeClr val="dk1"/>
              </a:solidFill>
              <a:latin typeface="Arial"/>
              <a:ea typeface="Arial"/>
              <a:cs typeface="Arial"/>
              <a:sym typeface="Arial"/>
            </a:endParaRPr>
          </a:p>
          <a:p>
            <a:pPr indent="-292100" lvl="0" marL="457200" rtl="0" algn="l">
              <a:lnSpc>
                <a:spcPct val="100000"/>
              </a:lnSpc>
              <a:spcBef>
                <a:spcPts val="0"/>
              </a:spcBef>
              <a:spcAft>
                <a:spcPts val="0"/>
              </a:spcAft>
              <a:buClr>
                <a:schemeClr val="dk1"/>
              </a:buClr>
              <a:buSzPts val="1000"/>
              <a:buFont typeface="Noto Sans Symbols"/>
              <a:buChar char="●"/>
            </a:pPr>
            <a:r>
              <a:rPr lang="en-US" sz="1200">
                <a:solidFill>
                  <a:schemeClr val="dk1"/>
                </a:solidFill>
                <a:latin typeface="Arial"/>
                <a:ea typeface="Arial"/>
                <a:cs typeface="Arial"/>
                <a:sym typeface="Arial"/>
              </a:rPr>
              <a:t>How could a phishing message spread disinformation?</a:t>
            </a:r>
            <a:endParaRPr sz="1200">
              <a:solidFill>
                <a:schemeClr val="dk1"/>
              </a:solidFill>
              <a:latin typeface="Arial"/>
              <a:ea typeface="Arial"/>
              <a:cs typeface="Arial"/>
              <a:sym typeface="Arial"/>
            </a:endParaRPr>
          </a:p>
          <a:p>
            <a:pPr indent="-292100" lvl="0" marL="457200" rtl="0" algn="l">
              <a:lnSpc>
                <a:spcPct val="100000"/>
              </a:lnSpc>
              <a:spcBef>
                <a:spcPts val="0"/>
              </a:spcBef>
              <a:spcAft>
                <a:spcPts val="0"/>
              </a:spcAft>
              <a:buClr>
                <a:schemeClr val="dk1"/>
              </a:buClr>
              <a:buSzPts val="1000"/>
              <a:buFont typeface="Noto Sans Symbols"/>
              <a:buChar char="●"/>
            </a:pPr>
            <a:r>
              <a:rPr lang="en-US" sz="1200">
                <a:solidFill>
                  <a:schemeClr val="dk1"/>
                </a:solidFill>
                <a:latin typeface="Arial"/>
                <a:ea typeface="Arial"/>
                <a:cs typeface="Arial"/>
                <a:sym typeface="Arial"/>
              </a:rPr>
              <a:t>Why might students be especially vulnerable to link-based attacks?</a:t>
            </a:r>
            <a:endParaRPr sz="1200">
              <a:solidFill>
                <a:schemeClr val="dk1"/>
              </a:solidFill>
              <a:latin typeface="Arial"/>
              <a:ea typeface="Arial"/>
              <a:cs typeface="Arial"/>
              <a:sym typeface="Arial"/>
            </a:endParaRPr>
          </a:p>
          <a:p>
            <a:pPr indent="-292100" lvl="0" marL="457200" rtl="0" algn="l">
              <a:lnSpc>
                <a:spcPct val="100000"/>
              </a:lnSpc>
              <a:spcBef>
                <a:spcPts val="0"/>
              </a:spcBef>
              <a:spcAft>
                <a:spcPts val="0"/>
              </a:spcAft>
              <a:buClr>
                <a:schemeClr val="dk1"/>
              </a:buClr>
              <a:buSzPts val="1000"/>
              <a:buFont typeface="Noto Sans Symbols"/>
              <a:buChar char="●"/>
            </a:pPr>
            <a:r>
              <a:rPr lang="en-US" sz="1200">
                <a:solidFill>
                  <a:schemeClr val="dk1"/>
                </a:solidFill>
                <a:latin typeface="Arial"/>
                <a:ea typeface="Arial"/>
                <a:cs typeface="Arial"/>
                <a:sym typeface="Arial"/>
              </a:rPr>
              <a:t>How does checking origin promote critical digital citizenship?</a:t>
            </a:r>
            <a:br>
              <a:rPr lang="en-US" sz="1200">
                <a:solidFill>
                  <a:schemeClr val="dk1"/>
                </a:solidFill>
                <a:latin typeface="Arial"/>
                <a:ea typeface="Arial"/>
                <a:cs typeface="Arial"/>
                <a:sym typeface="Arial"/>
              </a:rPr>
            </a:br>
            <a:endParaRPr sz="1200">
              <a:solidFill>
                <a:schemeClr val="dk1"/>
              </a:solidFill>
              <a:latin typeface="Arial"/>
              <a:ea typeface="Arial"/>
              <a:cs typeface="Arial"/>
              <a:sym typeface="Arial"/>
            </a:endParaRPr>
          </a:p>
          <a:p>
            <a:pPr indent="0" lvl="0" marL="0" rtl="0" algn="l">
              <a:lnSpc>
                <a:spcPct val="100000"/>
              </a:lnSpc>
              <a:spcBef>
                <a:spcPts val="1400"/>
              </a:spcBef>
              <a:spcAft>
                <a:spcPts val="0"/>
              </a:spcAft>
              <a:buSzPts val="1100"/>
              <a:buNone/>
            </a:pPr>
            <a:r>
              <a:rPr b="1" lang="en-US" sz="1300">
                <a:solidFill>
                  <a:schemeClr val="dk1"/>
                </a:solidFill>
                <a:latin typeface="Arial"/>
                <a:ea typeface="Arial"/>
                <a:cs typeface="Arial"/>
                <a:sym typeface="Arial"/>
              </a:rPr>
              <a:t>Assessment Rubric</a:t>
            </a:r>
            <a:endParaRPr b="1" sz="1300">
              <a:solidFill>
                <a:schemeClr val="dk1"/>
              </a:solidFill>
              <a:latin typeface="Arial"/>
              <a:ea typeface="Arial"/>
              <a:cs typeface="Arial"/>
              <a:sym typeface="Arial"/>
            </a:endParaRPr>
          </a:p>
          <a:p>
            <a:pPr indent="0" lvl="0" marL="0" rtl="0" algn="l">
              <a:lnSpc>
                <a:spcPct val="100000"/>
              </a:lnSpc>
              <a:spcBef>
                <a:spcPts val="1400"/>
              </a:spcBef>
              <a:spcAft>
                <a:spcPts val="0"/>
              </a:spcAft>
              <a:buSzPts val="1100"/>
              <a:buNone/>
            </a:pPr>
            <a:r>
              <a:rPr b="1" lang="en-US" sz="1300">
                <a:solidFill>
                  <a:schemeClr val="dk1"/>
                </a:solidFill>
                <a:latin typeface="Arial"/>
                <a:ea typeface="Arial"/>
                <a:cs typeface="Arial"/>
                <a:sym typeface="Arial"/>
              </a:rPr>
              <a:t>Criteria			1 – Emerging					3 – Developing				5 – Proficient</a:t>
            </a:r>
            <a:endParaRPr b="1" sz="1300">
              <a:solidFill>
                <a:schemeClr val="dk1"/>
              </a:solidFill>
              <a:latin typeface="Arial"/>
              <a:ea typeface="Arial"/>
              <a:cs typeface="Arial"/>
              <a:sym typeface="Arial"/>
            </a:endParaRPr>
          </a:p>
          <a:p>
            <a:pPr indent="0" lvl="0" marL="0" rtl="0" algn="l">
              <a:lnSpc>
                <a:spcPct val="100000"/>
              </a:lnSpc>
              <a:spcBef>
                <a:spcPts val="1400"/>
              </a:spcBef>
              <a:spcAft>
                <a:spcPts val="0"/>
              </a:spcAft>
              <a:buSzPts val="1100"/>
              <a:buNone/>
            </a:pPr>
            <a:r>
              <a:rPr b="1" lang="en-US" sz="1300">
                <a:solidFill>
                  <a:schemeClr val="dk1"/>
                </a:solidFill>
                <a:latin typeface="Arial"/>
                <a:ea typeface="Arial"/>
                <a:cs typeface="Arial"/>
                <a:sym typeface="Arial"/>
              </a:rPr>
              <a:t>Email clues identified	Few, vague signs noticed			Some relevant clues named		Multiple accurate red flags with clear reasoning</a:t>
            </a:r>
            <a:endParaRPr b="1" sz="1300">
              <a:solidFill>
                <a:schemeClr val="dk1"/>
              </a:solidFill>
              <a:latin typeface="Arial"/>
              <a:ea typeface="Arial"/>
              <a:cs typeface="Arial"/>
              <a:sym typeface="Arial"/>
            </a:endParaRPr>
          </a:p>
          <a:p>
            <a:pPr indent="0" lvl="0" marL="0" rtl="0" algn="l">
              <a:lnSpc>
                <a:spcPct val="100000"/>
              </a:lnSpc>
              <a:spcBef>
                <a:spcPts val="1400"/>
              </a:spcBef>
              <a:spcAft>
                <a:spcPts val="0"/>
              </a:spcAft>
              <a:buSzPts val="1100"/>
              <a:buNone/>
            </a:pPr>
            <a:r>
              <a:rPr b="1" lang="en-US" sz="1300">
                <a:solidFill>
                  <a:schemeClr val="dk1"/>
                </a:solidFill>
                <a:latin typeface="Arial"/>
                <a:ea typeface="Arial"/>
                <a:cs typeface="Arial"/>
                <a:sym typeface="Arial"/>
              </a:rPr>
              <a:t>Tool use			Struggles to trace URLs or domains	Tries tools with partial success	Confidently uses link tracing, sender ID techniques</a:t>
            </a:r>
            <a:endParaRPr b="1" sz="1300">
              <a:solidFill>
                <a:schemeClr val="dk1"/>
              </a:solidFill>
              <a:latin typeface="Arial"/>
              <a:ea typeface="Arial"/>
              <a:cs typeface="Arial"/>
              <a:sym typeface="Arial"/>
            </a:endParaRPr>
          </a:p>
          <a:p>
            <a:pPr indent="0" lvl="0" marL="0" rtl="0" algn="l">
              <a:lnSpc>
                <a:spcPct val="100000"/>
              </a:lnSpc>
              <a:spcBef>
                <a:spcPts val="1400"/>
              </a:spcBef>
              <a:spcAft>
                <a:spcPts val="0"/>
              </a:spcAft>
              <a:buSzPts val="1100"/>
              <a:buNone/>
            </a:pPr>
            <a:r>
              <a:rPr b="1" lang="en-US" sz="1300">
                <a:solidFill>
                  <a:schemeClr val="dk1"/>
                </a:solidFill>
                <a:latin typeface="Arial"/>
                <a:ea typeface="Arial"/>
                <a:cs typeface="Arial"/>
                <a:sym typeface="Arial"/>
              </a:rPr>
              <a:t>Group collaboration	Minimal interaction				Some shared work			Active participation, collective conclusions</a:t>
            </a:r>
            <a:endParaRPr b="1" sz="1300">
              <a:solidFill>
                <a:schemeClr val="dk1"/>
              </a:solidFill>
              <a:latin typeface="Arial"/>
              <a:ea typeface="Arial"/>
              <a:cs typeface="Arial"/>
              <a:sym typeface="Arial"/>
            </a:endParaRPr>
          </a:p>
          <a:p>
            <a:pPr indent="0" lvl="0" marL="0" rtl="0" algn="l">
              <a:lnSpc>
                <a:spcPct val="100000"/>
              </a:lnSpc>
              <a:spcBef>
                <a:spcPts val="1400"/>
              </a:spcBef>
              <a:spcAft>
                <a:spcPts val="0"/>
              </a:spcAft>
              <a:buSzPts val="1100"/>
              <a:buNone/>
            </a:pPr>
            <a:r>
              <a:rPr b="1" lang="en-US" sz="1300">
                <a:solidFill>
                  <a:schemeClr val="dk1"/>
                </a:solidFill>
                <a:latin typeface="Arial"/>
                <a:ea typeface="Arial"/>
                <a:cs typeface="Arial"/>
                <a:sym typeface="Arial"/>
              </a:rPr>
              <a:t>Classroom application	Vague ideas					1–2 classroom ideas			Clear, relevant teaching strategies for students</a:t>
            </a:r>
            <a:endParaRPr b="1" sz="1300">
              <a:solidFill>
                <a:schemeClr val="dk1"/>
              </a:solidFill>
              <a:latin typeface="Arial"/>
              <a:ea typeface="Arial"/>
              <a:cs typeface="Arial"/>
              <a:sym typeface="Arial"/>
            </a:endParaRPr>
          </a:p>
          <a:p>
            <a:pPr indent="0" lvl="0" marL="0" rtl="0" algn="l">
              <a:lnSpc>
                <a:spcPct val="100000"/>
              </a:lnSpc>
              <a:spcBef>
                <a:spcPts val="1400"/>
              </a:spcBef>
              <a:spcAft>
                <a:spcPts val="0"/>
              </a:spcAft>
              <a:buSzPts val="1100"/>
              <a:buNone/>
            </a:pPr>
            <a:r>
              <a:t/>
            </a:r>
            <a:endParaRPr b="1" sz="1300">
              <a:solidFill>
                <a:schemeClr val="dk1"/>
              </a:solidFill>
              <a:latin typeface="Arial"/>
              <a:ea typeface="Arial"/>
              <a:cs typeface="Arial"/>
              <a:sym typeface="Arial"/>
            </a:endParaRPr>
          </a:p>
          <a:p>
            <a:pPr indent="0" lvl="0" marL="0" rtl="0" algn="l">
              <a:lnSpc>
                <a:spcPct val="100000"/>
              </a:lnSpc>
              <a:spcBef>
                <a:spcPts val="1400"/>
              </a:spcBef>
              <a:spcAft>
                <a:spcPts val="0"/>
              </a:spcAft>
              <a:buClr>
                <a:schemeClr val="dk1"/>
              </a:buClr>
              <a:buSzPts val="1100"/>
              <a:buFont typeface="Arial"/>
              <a:buNone/>
            </a:pPr>
            <a:r>
              <a:t/>
            </a:r>
            <a:endParaRPr b="1" sz="1300">
              <a:solidFill>
                <a:schemeClr val="dk1"/>
              </a:solidFill>
              <a:latin typeface="Arial"/>
              <a:ea typeface="Arial"/>
              <a:cs typeface="Arial"/>
              <a:sym typeface="Arial"/>
            </a:endParaRPr>
          </a:p>
          <a:p>
            <a:pPr indent="0" lvl="0" marL="158750" rtl="0" algn="l">
              <a:lnSpc>
                <a:spcPct val="100000"/>
              </a:lnSpc>
              <a:spcBef>
                <a:spcPts val="400"/>
              </a:spcBef>
              <a:spcAft>
                <a:spcPts val="0"/>
              </a:spcAft>
              <a:buSzPts val="1100"/>
              <a:buNone/>
            </a:pPr>
            <a:r>
              <a:t/>
            </a:r>
            <a:endParaRPr b="0" i="0" sz="1100" u="none" cap="none" strike="noStrike">
              <a:solidFill>
                <a:srgbClr val="000000"/>
              </a:solidFill>
              <a:latin typeface="Arial"/>
              <a:ea typeface="Arial"/>
              <a:cs typeface="Arial"/>
              <a:sym typeface="Arial"/>
            </a:endParaRPr>
          </a:p>
          <a:p>
            <a:pPr indent="0" lvl="0" marL="0" rtl="0" algn="l">
              <a:lnSpc>
                <a:spcPct val="100000"/>
              </a:lnSpc>
              <a:spcBef>
                <a:spcPts val="0"/>
              </a:spcBef>
              <a:spcAft>
                <a:spcPts val="0"/>
              </a:spcAft>
              <a:buSzPts val="1100"/>
              <a:buNone/>
            </a:pPr>
            <a:r>
              <a:t/>
            </a:r>
            <a:endParaRPr b="0"/>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19" name="Shape 619"/>
        <p:cNvGrpSpPr/>
        <p:nvPr/>
      </p:nvGrpSpPr>
      <p:grpSpPr>
        <a:xfrm>
          <a:off x="0" y="0"/>
          <a:ext cx="0" cy="0"/>
          <a:chOff x="0" y="0"/>
          <a:chExt cx="0" cy="0"/>
        </a:xfrm>
      </p:grpSpPr>
      <p:sp>
        <p:nvSpPr>
          <p:cNvPr id="620" name="Google Shape;620;p5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621" name="Google Shape;621;p5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1400"/>
              </a:spcBef>
              <a:spcAft>
                <a:spcPts val="0"/>
              </a:spcAft>
              <a:buClr>
                <a:schemeClr val="dk1"/>
              </a:buClr>
              <a:buSzPts val="1100"/>
              <a:buFont typeface="Arial"/>
              <a:buNone/>
            </a:pPr>
            <a:r>
              <a:rPr lang="en-US" sz="1600">
                <a:solidFill>
                  <a:srgbClr val="0F4761"/>
                </a:solidFill>
                <a:latin typeface="Play"/>
                <a:ea typeface="Play"/>
                <a:cs typeface="Play"/>
                <a:sym typeface="Play"/>
              </a:rPr>
              <a:t>5. Recognising emotional manipulation</a:t>
            </a:r>
            <a:endParaRPr sz="1600">
              <a:solidFill>
                <a:srgbClr val="0F4761"/>
              </a:solidFill>
              <a:latin typeface="Play"/>
              <a:ea typeface="Play"/>
              <a:cs typeface="Play"/>
              <a:sym typeface="Play"/>
            </a:endParaRPr>
          </a:p>
          <a:p>
            <a:pPr indent="0" lvl="0" marL="0" rtl="0" algn="l">
              <a:lnSpc>
                <a:spcPct val="100000"/>
              </a:lnSpc>
              <a:spcBef>
                <a:spcPts val="1400"/>
              </a:spcBef>
              <a:spcAft>
                <a:spcPts val="0"/>
              </a:spcAft>
              <a:buClr>
                <a:schemeClr val="dk1"/>
              </a:buClr>
              <a:buSzPts val="1100"/>
              <a:buFont typeface="Arial"/>
              <a:buNone/>
            </a:pPr>
            <a:r>
              <a:t/>
            </a:r>
            <a:endParaRPr sz="1200">
              <a:solidFill>
                <a:schemeClr val="dk1"/>
              </a:solidFill>
              <a:latin typeface="Arial"/>
              <a:ea typeface="Arial"/>
              <a:cs typeface="Arial"/>
              <a:sym typeface="Arial"/>
            </a:endParaRPr>
          </a:p>
          <a:p>
            <a:pPr indent="0" lvl="0" marL="0" rtl="0" algn="l">
              <a:lnSpc>
                <a:spcPct val="100000"/>
              </a:lnSpc>
              <a:spcBef>
                <a:spcPts val="1400"/>
              </a:spcBef>
              <a:spcAft>
                <a:spcPts val="0"/>
              </a:spcAft>
              <a:buClr>
                <a:schemeClr val="dk1"/>
              </a:buClr>
              <a:buSzPts val="1100"/>
              <a:buFont typeface="Arial"/>
              <a:buNone/>
            </a:pPr>
            <a:r>
              <a:rPr b="1" lang="en-US" sz="1200">
                <a:solidFill>
                  <a:schemeClr val="dk1"/>
                </a:solidFill>
                <a:latin typeface="Arial"/>
                <a:ea typeface="Arial"/>
                <a:cs typeface="Arial"/>
                <a:sym typeface="Arial"/>
              </a:rPr>
              <a:t>Objective</a:t>
            </a:r>
            <a:endParaRPr b="1" sz="1200">
              <a:solidFill>
                <a:schemeClr val="dk1"/>
              </a:solidFill>
              <a:latin typeface="Arial"/>
              <a:ea typeface="Arial"/>
              <a:cs typeface="Arial"/>
              <a:sym typeface="Arial"/>
            </a:endParaRPr>
          </a:p>
          <a:p>
            <a:pPr indent="0" lvl="0" marL="0" rtl="0" algn="l">
              <a:lnSpc>
                <a:spcPct val="100000"/>
              </a:lnSpc>
              <a:spcBef>
                <a:spcPts val="1400"/>
              </a:spcBef>
              <a:spcAft>
                <a:spcPts val="0"/>
              </a:spcAft>
              <a:buClr>
                <a:schemeClr val="dk1"/>
              </a:buClr>
              <a:buSzPts val="1100"/>
              <a:buFont typeface="Arial"/>
              <a:buNone/>
            </a:pPr>
            <a:r>
              <a:rPr lang="en-US" sz="1200">
                <a:solidFill>
                  <a:schemeClr val="dk1"/>
                </a:solidFill>
                <a:latin typeface="Arial"/>
                <a:ea typeface="Arial"/>
                <a:cs typeface="Arial"/>
                <a:sym typeface="Arial"/>
              </a:rPr>
              <a:t>Teachers experience how AI-amplified emotional content exploits biases—and discuss how to teach this to young students.</a:t>
            </a:r>
            <a:endParaRPr sz="1200">
              <a:solidFill>
                <a:schemeClr val="dk1"/>
              </a:solidFill>
              <a:latin typeface="Arial"/>
              <a:ea typeface="Arial"/>
              <a:cs typeface="Arial"/>
              <a:sym typeface="Arial"/>
            </a:endParaRPr>
          </a:p>
          <a:p>
            <a:pPr indent="0" lvl="0" marL="0" rtl="0" algn="l">
              <a:lnSpc>
                <a:spcPct val="100000"/>
              </a:lnSpc>
              <a:spcBef>
                <a:spcPts val="1400"/>
              </a:spcBef>
              <a:spcAft>
                <a:spcPts val="0"/>
              </a:spcAft>
              <a:buClr>
                <a:schemeClr val="dk1"/>
              </a:buClr>
              <a:buSzPts val="1100"/>
              <a:buFont typeface="Arial"/>
              <a:buNone/>
            </a:pPr>
            <a:r>
              <a:rPr b="1" lang="en-US" sz="1200">
                <a:solidFill>
                  <a:schemeClr val="dk1"/>
                </a:solidFill>
                <a:latin typeface="Arial"/>
                <a:ea typeface="Arial"/>
                <a:cs typeface="Arial"/>
                <a:sym typeface="Arial"/>
              </a:rPr>
              <a:t>Materials</a:t>
            </a:r>
            <a:endParaRPr b="1" sz="1200">
              <a:solidFill>
                <a:schemeClr val="dk1"/>
              </a:solidFill>
              <a:latin typeface="Arial"/>
              <a:ea typeface="Arial"/>
              <a:cs typeface="Arial"/>
              <a:sym typeface="Arial"/>
            </a:endParaRPr>
          </a:p>
          <a:p>
            <a:pPr indent="0" lvl="0" marL="0" rtl="0" algn="l">
              <a:lnSpc>
                <a:spcPct val="100000"/>
              </a:lnSpc>
              <a:spcBef>
                <a:spcPts val="1400"/>
              </a:spcBef>
              <a:spcAft>
                <a:spcPts val="0"/>
              </a:spcAft>
              <a:buClr>
                <a:schemeClr val="dk1"/>
              </a:buClr>
              <a:buSzPts val="1100"/>
              <a:buFont typeface="Arial"/>
              <a:buNone/>
            </a:pPr>
            <a:r>
              <a:rPr lang="en-US" sz="1200">
                <a:solidFill>
                  <a:schemeClr val="dk1"/>
                </a:solidFill>
                <a:latin typeface="Arial"/>
                <a:ea typeface="Arial"/>
                <a:cs typeface="Arial"/>
                <a:sym typeface="Arial"/>
              </a:rPr>
              <a:t>- Printed or digital ‘emotional content’ samples (headlines, memes, posts)</a:t>
            </a:r>
            <a:br>
              <a:rPr lang="en-US" sz="1200">
                <a:solidFill>
                  <a:schemeClr val="dk1"/>
                </a:solidFill>
                <a:latin typeface="Arial"/>
                <a:ea typeface="Arial"/>
                <a:cs typeface="Arial"/>
                <a:sym typeface="Arial"/>
              </a:rPr>
            </a:br>
            <a:r>
              <a:rPr lang="en-US" sz="1200">
                <a:solidFill>
                  <a:schemeClr val="dk1"/>
                </a:solidFill>
                <a:latin typeface="Arial"/>
                <a:ea typeface="Arial"/>
                <a:cs typeface="Arial"/>
                <a:sym typeface="Arial"/>
              </a:rPr>
              <a:t>- Emotional Scale Poster (low to high emotional intensity)</a:t>
            </a:r>
            <a:br>
              <a:rPr lang="en-US" sz="1200">
                <a:solidFill>
                  <a:schemeClr val="dk1"/>
                </a:solidFill>
                <a:latin typeface="Arial"/>
                <a:ea typeface="Arial"/>
                <a:cs typeface="Arial"/>
                <a:sym typeface="Arial"/>
              </a:rPr>
            </a:br>
            <a:r>
              <a:rPr lang="en-US" sz="1200">
                <a:solidFill>
                  <a:schemeClr val="dk1"/>
                </a:solidFill>
                <a:latin typeface="Arial"/>
                <a:ea typeface="Arial"/>
                <a:cs typeface="Arial"/>
                <a:sym typeface="Arial"/>
              </a:rPr>
              <a:t>- </a:t>
            </a:r>
            <a:r>
              <a:rPr b="1" lang="en-US" sz="1200" u="sng">
                <a:solidFill>
                  <a:srgbClr val="1155CC"/>
                </a:solidFill>
                <a:latin typeface="Arial"/>
                <a:ea typeface="Arial"/>
                <a:cs typeface="Arial"/>
                <a:sym typeface="Arial"/>
                <a:hlinkClick r:id="rId2">
                  <a:extLst>
                    <a:ext uri="{A12FA001-AC4F-418D-AE19-62706E023703}">
                      <ahyp:hlinkClr val="tx"/>
                    </a:ext>
                  </a:extLst>
                </a:hlinkClick>
              </a:rPr>
              <a:t>III.5.Emotional_Manipulation_StudentHandout.docx</a:t>
            </a:r>
            <a:br>
              <a:rPr lang="en-US" sz="1200">
                <a:solidFill>
                  <a:schemeClr val="dk1"/>
                </a:solidFill>
                <a:latin typeface="Arial"/>
                <a:ea typeface="Arial"/>
                <a:cs typeface="Arial"/>
                <a:sym typeface="Arial"/>
              </a:rPr>
            </a:br>
            <a:r>
              <a:rPr lang="en-US" sz="1200">
                <a:solidFill>
                  <a:schemeClr val="dk1"/>
                </a:solidFill>
                <a:latin typeface="Arial"/>
                <a:ea typeface="Arial"/>
                <a:cs typeface="Arial"/>
                <a:sym typeface="Arial"/>
              </a:rPr>
              <a:t>- Markers, sticky notes</a:t>
            </a:r>
            <a:br>
              <a:rPr lang="en-US" sz="1200">
                <a:solidFill>
                  <a:schemeClr val="dk1"/>
                </a:solidFill>
                <a:latin typeface="Arial"/>
                <a:ea typeface="Arial"/>
                <a:cs typeface="Arial"/>
                <a:sym typeface="Arial"/>
              </a:rPr>
            </a:br>
            <a:r>
              <a:rPr lang="en-US" sz="1200">
                <a:solidFill>
                  <a:schemeClr val="dk1"/>
                </a:solidFill>
                <a:latin typeface="Arial"/>
                <a:ea typeface="Arial"/>
                <a:cs typeface="Arial"/>
                <a:sym typeface="Arial"/>
              </a:rPr>
              <a:t>- Access to AI-generated headlines (e.g., via ChatGPT or similar tools)</a:t>
            </a:r>
            <a:endParaRPr sz="1200">
              <a:solidFill>
                <a:schemeClr val="dk1"/>
              </a:solidFill>
              <a:latin typeface="Arial"/>
              <a:ea typeface="Arial"/>
              <a:cs typeface="Arial"/>
              <a:sym typeface="Arial"/>
            </a:endParaRPr>
          </a:p>
          <a:p>
            <a:pPr indent="0" lvl="0" marL="0" rtl="0" algn="l">
              <a:lnSpc>
                <a:spcPct val="100000"/>
              </a:lnSpc>
              <a:spcBef>
                <a:spcPts val="1400"/>
              </a:spcBef>
              <a:spcAft>
                <a:spcPts val="0"/>
              </a:spcAft>
              <a:buClr>
                <a:schemeClr val="dk1"/>
              </a:buClr>
              <a:buSzPts val="1100"/>
              <a:buFont typeface="Arial"/>
              <a:buNone/>
            </a:pPr>
            <a:r>
              <a:rPr b="1" lang="en-US"/>
              <a:t>Lesson flow (60 minutes)</a:t>
            </a:r>
            <a:endParaRPr b="1"/>
          </a:p>
          <a:p>
            <a:pPr indent="0" lvl="0" marL="0" rtl="0" algn="l">
              <a:lnSpc>
                <a:spcPct val="100000"/>
              </a:lnSpc>
              <a:spcBef>
                <a:spcPts val="0"/>
              </a:spcBef>
              <a:spcAft>
                <a:spcPts val="0"/>
              </a:spcAft>
              <a:buClr>
                <a:schemeClr val="dk1"/>
              </a:buClr>
              <a:buSzPts val="1100"/>
              <a:buFont typeface="Arial"/>
              <a:buNone/>
            </a:pPr>
            <a:r>
              <a:rPr b="1" lang="en-US"/>
              <a:t>Phase				Time			Activity</a:t>
            </a:r>
            <a:endParaRPr b="1"/>
          </a:p>
          <a:p>
            <a:pPr indent="0" lvl="0" marL="0" rtl="0" algn="l">
              <a:lnSpc>
                <a:spcPct val="100000"/>
              </a:lnSpc>
              <a:spcBef>
                <a:spcPts val="0"/>
              </a:spcBef>
              <a:spcAft>
                <a:spcPts val="0"/>
              </a:spcAft>
              <a:buClr>
                <a:schemeClr val="dk1"/>
              </a:buClr>
              <a:buSzPts val="1100"/>
              <a:buFont typeface="Arial"/>
              <a:buNone/>
            </a:pPr>
            <a:r>
              <a:rPr b="1" lang="en-US"/>
              <a:t>Warm-up			10 min			Display emotional headlines or memes. Ask: “What do you feel? Why?”</a:t>
            </a:r>
            <a:endParaRPr b="1"/>
          </a:p>
          <a:p>
            <a:pPr indent="0" lvl="0" marL="0" rtl="0" algn="l">
              <a:lnSpc>
                <a:spcPct val="100000"/>
              </a:lnSpc>
              <a:spcBef>
                <a:spcPts val="0"/>
              </a:spcBef>
              <a:spcAft>
                <a:spcPts val="0"/>
              </a:spcAft>
              <a:buClr>
                <a:schemeClr val="dk1"/>
              </a:buClr>
              <a:buSzPts val="1100"/>
              <a:buFont typeface="Arial"/>
              <a:buNone/>
            </a:pPr>
            <a:r>
              <a:rPr b="1" lang="en-US"/>
              <a:t>Exploring manipulation	10 min			Introduce AI-generated headlines—some neutral, some exaggerated. Groups sort by emotional intensity.</a:t>
            </a:r>
            <a:endParaRPr b="1"/>
          </a:p>
          <a:p>
            <a:pPr indent="0" lvl="0" marL="0" rtl="0" algn="l">
              <a:lnSpc>
                <a:spcPct val="100000"/>
              </a:lnSpc>
              <a:spcBef>
                <a:spcPts val="0"/>
              </a:spcBef>
              <a:spcAft>
                <a:spcPts val="0"/>
              </a:spcAft>
              <a:buClr>
                <a:schemeClr val="dk1"/>
              </a:buClr>
              <a:buSzPts val="1100"/>
              <a:buFont typeface="Arial"/>
              <a:buNone/>
            </a:pPr>
            <a:r>
              <a:rPr b="1" lang="en-US"/>
              <a:t>Discussion			10 min			Each group chooses 1-2 emotionally intense examples. Ask: “What makes this manipulative?”</a:t>
            </a:r>
            <a:endParaRPr b="1"/>
          </a:p>
          <a:p>
            <a:pPr indent="0" lvl="0" marL="0" rtl="0" algn="l">
              <a:lnSpc>
                <a:spcPct val="100000"/>
              </a:lnSpc>
              <a:spcBef>
                <a:spcPts val="0"/>
              </a:spcBef>
              <a:spcAft>
                <a:spcPts val="0"/>
              </a:spcAft>
              <a:buClr>
                <a:schemeClr val="dk1"/>
              </a:buClr>
              <a:buSzPts val="1100"/>
              <a:buFont typeface="Arial"/>
              <a:buNone/>
            </a:pPr>
            <a:r>
              <a:rPr b="1" lang="en-US"/>
              <a:t>Classroom link		10 min			In groups, plan how to guide students to recognize emotional triggers in online content.</a:t>
            </a:r>
            <a:endParaRPr b="1"/>
          </a:p>
          <a:p>
            <a:pPr indent="0" lvl="0" marL="0" rtl="0" algn="l">
              <a:lnSpc>
                <a:spcPct val="100000"/>
              </a:lnSpc>
              <a:spcBef>
                <a:spcPts val="0"/>
              </a:spcBef>
              <a:spcAft>
                <a:spcPts val="0"/>
              </a:spcAft>
              <a:buClr>
                <a:schemeClr val="dk1"/>
              </a:buClr>
              <a:buSzPts val="1100"/>
              <a:buFont typeface="Arial"/>
              <a:buNone/>
            </a:pPr>
            <a:r>
              <a:rPr b="1" lang="en-US"/>
              <a:t>Reflection &amp; exit		10 min			Each teacher shares one new strategy they’ll use with students.</a:t>
            </a:r>
            <a:endParaRPr b="1"/>
          </a:p>
          <a:p>
            <a:pPr indent="0" lvl="0" marL="0" rtl="0" algn="l">
              <a:lnSpc>
                <a:spcPct val="100000"/>
              </a:lnSpc>
              <a:spcBef>
                <a:spcPts val="0"/>
              </a:spcBef>
              <a:spcAft>
                <a:spcPts val="0"/>
              </a:spcAft>
              <a:buClr>
                <a:schemeClr val="dk1"/>
              </a:buClr>
              <a:buSzPts val="1100"/>
              <a:buFont typeface="Arial"/>
              <a:buNone/>
            </a:pPr>
            <a:r>
              <a:t/>
            </a:r>
            <a:endParaRPr b="1"/>
          </a:p>
          <a:p>
            <a:pPr indent="0" lvl="0" marL="0" rtl="0" algn="l">
              <a:lnSpc>
                <a:spcPct val="100000"/>
              </a:lnSpc>
              <a:spcBef>
                <a:spcPts val="1400"/>
              </a:spcBef>
              <a:spcAft>
                <a:spcPts val="0"/>
              </a:spcAft>
              <a:buClr>
                <a:schemeClr val="dk1"/>
              </a:buClr>
              <a:buSzPts val="1100"/>
              <a:buFont typeface="Arial"/>
              <a:buNone/>
            </a:pPr>
            <a:r>
              <a:rPr b="1" lang="en-US" sz="1200">
                <a:solidFill>
                  <a:schemeClr val="dk1"/>
                </a:solidFill>
                <a:latin typeface="Arial"/>
                <a:ea typeface="Arial"/>
                <a:cs typeface="Arial"/>
                <a:sym typeface="Arial"/>
              </a:rPr>
              <a:t>Discussion prompts</a:t>
            </a:r>
            <a:endParaRPr b="1" sz="1200">
              <a:solidFill>
                <a:schemeClr val="dk1"/>
              </a:solidFill>
              <a:latin typeface="Arial"/>
              <a:ea typeface="Arial"/>
              <a:cs typeface="Arial"/>
              <a:sym typeface="Arial"/>
            </a:endParaRPr>
          </a:p>
          <a:p>
            <a:pPr indent="0" lvl="0" marL="0" rtl="0" algn="l">
              <a:lnSpc>
                <a:spcPct val="100000"/>
              </a:lnSpc>
              <a:spcBef>
                <a:spcPts val="1400"/>
              </a:spcBef>
              <a:spcAft>
                <a:spcPts val="0"/>
              </a:spcAft>
              <a:buClr>
                <a:schemeClr val="dk1"/>
              </a:buClr>
              <a:buSzPts val="1100"/>
              <a:buFont typeface="Arial"/>
              <a:buNone/>
            </a:pPr>
            <a:r>
              <a:rPr lang="en-US" sz="1200">
                <a:solidFill>
                  <a:schemeClr val="dk1"/>
                </a:solidFill>
                <a:latin typeface="Arial"/>
                <a:ea typeface="Arial"/>
                <a:cs typeface="Arial"/>
                <a:sym typeface="Arial"/>
              </a:rPr>
              <a:t>- How does emotional content spread faster online?</a:t>
            </a:r>
            <a:br>
              <a:rPr lang="en-US" sz="1200">
                <a:solidFill>
                  <a:schemeClr val="dk1"/>
                </a:solidFill>
                <a:latin typeface="Arial"/>
                <a:ea typeface="Arial"/>
                <a:cs typeface="Arial"/>
                <a:sym typeface="Arial"/>
              </a:rPr>
            </a:br>
            <a:r>
              <a:rPr lang="en-US" sz="1200">
                <a:solidFill>
                  <a:schemeClr val="dk1"/>
                </a:solidFill>
                <a:latin typeface="Arial"/>
                <a:ea typeface="Arial"/>
                <a:cs typeface="Arial"/>
                <a:sym typeface="Arial"/>
              </a:rPr>
              <a:t>- Can AI amplify this effect? How?</a:t>
            </a:r>
            <a:br>
              <a:rPr lang="en-US" sz="1200">
                <a:solidFill>
                  <a:schemeClr val="dk1"/>
                </a:solidFill>
                <a:latin typeface="Arial"/>
                <a:ea typeface="Arial"/>
                <a:cs typeface="Arial"/>
                <a:sym typeface="Arial"/>
              </a:rPr>
            </a:br>
            <a:r>
              <a:rPr lang="en-US" sz="1200">
                <a:solidFill>
                  <a:schemeClr val="dk1"/>
                </a:solidFill>
                <a:latin typeface="Arial"/>
                <a:ea typeface="Arial"/>
                <a:cs typeface="Arial"/>
                <a:sym typeface="Arial"/>
              </a:rPr>
              <a:t>- What age-appropriate examples can help students spot manipulation?</a:t>
            </a:r>
            <a:endParaRPr sz="1200">
              <a:solidFill>
                <a:schemeClr val="dk1"/>
              </a:solidFill>
              <a:latin typeface="Arial"/>
              <a:ea typeface="Arial"/>
              <a:cs typeface="Arial"/>
              <a:sym typeface="Arial"/>
            </a:endParaRPr>
          </a:p>
          <a:p>
            <a:pPr indent="0" lvl="0" marL="0" rtl="0" algn="l">
              <a:lnSpc>
                <a:spcPct val="100000"/>
              </a:lnSpc>
              <a:spcBef>
                <a:spcPts val="1400"/>
              </a:spcBef>
              <a:spcAft>
                <a:spcPts val="0"/>
              </a:spcAft>
              <a:buClr>
                <a:schemeClr val="dk1"/>
              </a:buClr>
              <a:buSzPts val="1100"/>
              <a:buFont typeface="Arial"/>
              <a:buNone/>
            </a:pPr>
            <a:r>
              <a:rPr b="1" lang="en-US"/>
              <a:t>Assessment rubrics</a:t>
            </a:r>
            <a:endParaRPr b="1"/>
          </a:p>
          <a:p>
            <a:pPr indent="0" lvl="0" marL="0" rtl="0" algn="l">
              <a:lnSpc>
                <a:spcPct val="100000"/>
              </a:lnSpc>
              <a:spcBef>
                <a:spcPts val="0"/>
              </a:spcBef>
              <a:spcAft>
                <a:spcPts val="0"/>
              </a:spcAft>
              <a:buClr>
                <a:schemeClr val="dk1"/>
              </a:buClr>
              <a:buSzPts val="1100"/>
              <a:buFont typeface="Arial"/>
              <a:buNone/>
            </a:pPr>
            <a:r>
              <a:rPr b="1" lang="en-US"/>
              <a:t>Criteria			Emerging (1)								Developing (3)						Proficient (5)</a:t>
            </a:r>
            <a:endParaRPr b="1"/>
          </a:p>
          <a:p>
            <a:pPr indent="0" lvl="0" marL="0" rtl="0" algn="l">
              <a:lnSpc>
                <a:spcPct val="100000"/>
              </a:lnSpc>
              <a:spcBef>
                <a:spcPts val="0"/>
              </a:spcBef>
              <a:spcAft>
                <a:spcPts val="0"/>
              </a:spcAft>
              <a:buSzPts val="1100"/>
              <a:buNone/>
            </a:pPr>
            <a:r>
              <a:rPr b="1" lang="en-US"/>
              <a:t>Identification of emotion	Struggles to identify emotional tone or chooses inaccurately.	Recognizes general emotion but lacks detail or confidence.Accurately identifies targeted emotion with clear explanation. </a:t>
            </a:r>
            <a:endParaRPr b="1"/>
          </a:p>
          <a:p>
            <a:pPr indent="0" lvl="0" marL="0" rtl="0" algn="l">
              <a:lnSpc>
                <a:spcPct val="100000"/>
              </a:lnSpc>
              <a:spcBef>
                <a:spcPts val="0"/>
              </a:spcBef>
              <a:spcAft>
                <a:spcPts val="0"/>
              </a:spcAft>
              <a:buClr>
                <a:schemeClr val="dk1"/>
              </a:buClr>
              <a:buSzPts val="1100"/>
              <a:buFont typeface="Arial"/>
              <a:buNone/>
            </a:pPr>
            <a:r>
              <a:rPr b="1" lang="en-US"/>
              <a:t>Recognition of manipulative technique	Minimal recognition of language techniques or impact.	Some identification of exaggeration or charged words.	Clearly identifies manipulative features with examples.</a:t>
            </a:r>
            <a:endParaRPr b="1"/>
          </a:p>
          <a:p>
            <a:pPr indent="0" lvl="0" marL="0" rtl="0" algn="l">
              <a:lnSpc>
                <a:spcPct val="100000"/>
              </a:lnSpc>
              <a:spcBef>
                <a:spcPts val="0"/>
              </a:spcBef>
              <a:spcAft>
                <a:spcPts val="0"/>
              </a:spcAft>
              <a:buClr>
                <a:schemeClr val="dk1"/>
              </a:buClr>
              <a:buSzPts val="1100"/>
              <a:buFont typeface="Arial"/>
              <a:buNone/>
            </a:pPr>
            <a:r>
              <a:rPr b="1" lang="en-US"/>
              <a:t>Group discussion &amp; insight		Minimal participation or unclear contributions.	Shares basic ideas or listens actively.	Engages in thoughtful discussion and builds on peer ideas.</a:t>
            </a:r>
            <a:endParaRPr b="1"/>
          </a:p>
          <a:p>
            <a:pPr indent="0" lvl="0" marL="0" rtl="0" algn="l">
              <a:lnSpc>
                <a:spcPct val="100000"/>
              </a:lnSpc>
              <a:spcBef>
                <a:spcPts val="0"/>
              </a:spcBef>
              <a:spcAft>
                <a:spcPts val="0"/>
              </a:spcAft>
              <a:buClr>
                <a:schemeClr val="dk1"/>
              </a:buClr>
              <a:buSzPts val="1100"/>
              <a:buFont typeface="Arial"/>
              <a:buNone/>
            </a:pPr>
            <a:r>
              <a:rPr b="1" lang="en-US"/>
              <a:t>Teaching strategy suggestion	Unclear or impractical ideas.	Basic strategies that need development.	Strong, practical, student-friendly strategy articulated.</a:t>
            </a:r>
            <a:endParaRPr b="1"/>
          </a:p>
          <a:p>
            <a:pPr indent="0" lvl="0" marL="0" rtl="0" algn="l">
              <a:lnSpc>
                <a:spcPct val="100000"/>
              </a:lnSpc>
              <a:spcBef>
                <a:spcPts val="0"/>
              </a:spcBef>
              <a:spcAft>
                <a:spcPts val="0"/>
              </a:spcAft>
              <a:buClr>
                <a:schemeClr val="dk1"/>
              </a:buClr>
              <a:buSzPts val="1100"/>
              <a:buFont typeface="Arial"/>
              <a:buNone/>
            </a:pPr>
            <a:r>
              <a:t/>
            </a:r>
            <a:endParaRPr b="1"/>
          </a:p>
          <a:p>
            <a:pPr indent="0" lvl="0" marL="0" rtl="0" algn="l">
              <a:lnSpc>
                <a:spcPct val="100000"/>
              </a:lnSpc>
              <a:spcBef>
                <a:spcPts val="0"/>
              </a:spcBef>
              <a:spcAft>
                <a:spcPts val="0"/>
              </a:spcAft>
              <a:buSzPts val="1100"/>
              <a:buNone/>
            </a:pPr>
            <a:r>
              <a:t/>
            </a:r>
            <a:endParaRPr b="1"/>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36" name="Shape 636"/>
        <p:cNvGrpSpPr/>
        <p:nvPr/>
      </p:nvGrpSpPr>
      <p:grpSpPr>
        <a:xfrm>
          <a:off x="0" y="0"/>
          <a:ext cx="0" cy="0"/>
          <a:chOff x="0" y="0"/>
          <a:chExt cx="0" cy="0"/>
        </a:xfrm>
      </p:grpSpPr>
      <p:sp>
        <p:nvSpPr>
          <p:cNvPr id="637" name="Google Shape;637;p5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638" name="Google Shape;638;p5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800"/>
              </a:spcBef>
              <a:spcAft>
                <a:spcPts val="0"/>
              </a:spcAft>
              <a:buClr>
                <a:schemeClr val="dk1"/>
              </a:buClr>
              <a:buSzPts val="1100"/>
              <a:buFont typeface="Arial"/>
              <a:buNone/>
            </a:pPr>
            <a:r>
              <a:rPr lang="en-US" sz="1600">
                <a:solidFill>
                  <a:srgbClr val="0F4761"/>
                </a:solidFill>
                <a:latin typeface="Play"/>
                <a:ea typeface="Play"/>
                <a:cs typeface="Play"/>
                <a:sym typeface="Play"/>
              </a:rPr>
              <a:t>6. Identifying bots</a:t>
            </a:r>
            <a:endParaRPr sz="1600">
              <a:solidFill>
                <a:srgbClr val="0F4761"/>
              </a:solidFill>
              <a:latin typeface="Play"/>
              <a:ea typeface="Play"/>
              <a:cs typeface="Play"/>
              <a:sym typeface="Play"/>
            </a:endParaRPr>
          </a:p>
          <a:p>
            <a:pPr indent="0" lvl="0" marL="0" rtl="0" algn="l">
              <a:lnSpc>
                <a:spcPct val="100000"/>
              </a:lnSpc>
              <a:spcBef>
                <a:spcPts val="1400"/>
              </a:spcBef>
              <a:spcAft>
                <a:spcPts val="0"/>
              </a:spcAft>
              <a:buClr>
                <a:schemeClr val="dk1"/>
              </a:buClr>
              <a:buSzPts val="1100"/>
              <a:buFont typeface="Arial"/>
              <a:buNone/>
            </a:pPr>
            <a:r>
              <a:t/>
            </a:r>
            <a:endParaRPr sz="1200">
              <a:solidFill>
                <a:schemeClr val="dk1"/>
              </a:solidFill>
              <a:latin typeface="Arial"/>
              <a:ea typeface="Arial"/>
              <a:cs typeface="Arial"/>
              <a:sym typeface="Arial"/>
            </a:endParaRPr>
          </a:p>
          <a:p>
            <a:pPr indent="0" lvl="0" marL="0" rtl="0" algn="l">
              <a:lnSpc>
                <a:spcPct val="100000"/>
              </a:lnSpc>
              <a:spcBef>
                <a:spcPts val="1400"/>
              </a:spcBef>
              <a:spcAft>
                <a:spcPts val="0"/>
              </a:spcAft>
              <a:buClr>
                <a:schemeClr val="dk1"/>
              </a:buClr>
              <a:buSzPts val="1100"/>
              <a:buFont typeface="Arial"/>
              <a:buNone/>
            </a:pPr>
            <a:r>
              <a:rPr b="1" lang="en-US" sz="1200">
                <a:solidFill>
                  <a:schemeClr val="dk1"/>
                </a:solidFill>
                <a:latin typeface="Arial"/>
                <a:ea typeface="Arial"/>
                <a:cs typeface="Arial"/>
                <a:sym typeface="Arial"/>
              </a:rPr>
              <a:t>Objectives:</a:t>
            </a:r>
            <a:endParaRPr b="1" sz="1200">
              <a:solidFill>
                <a:schemeClr val="dk1"/>
              </a:solidFill>
              <a:latin typeface="Arial"/>
              <a:ea typeface="Arial"/>
              <a:cs typeface="Arial"/>
              <a:sym typeface="Arial"/>
            </a:endParaRPr>
          </a:p>
          <a:p>
            <a:pPr indent="0" lvl="0" marL="0" rtl="0" algn="l">
              <a:lnSpc>
                <a:spcPct val="100000"/>
              </a:lnSpc>
              <a:spcBef>
                <a:spcPts val="1400"/>
              </a:spcBef>
              <a:spcAft>
                <a:spcPts val="0"/>
              </a:spcAft>
              <a:buClr>
                <a:schemeClr val="dk1"/>
              </a:buClr>
              <a:buSzPts val="1100"/>
              <a:buFont typeface="Arial"/>
              <a:buNone/>
            </a:pPr>
            <a:r>
              <a:rPr lang="en-US" sz="1200">
                <a:solidFill>
                  <a:schemeClr val="dk1"/>
                </a:solidFill>
                <a:latin typeface="Arial"/>
                <a:ea typeface="Arial"/>
                <a:cs typeface="Arial"/>
                <a:sym typeface="Arial"/>
              </a:rPr>
              <a:t>• Understand how bots operate and how they spread or amplify disinformation.</a:t>
            </a:r>
            <a:br>
              <a:rPr lang="en-US" sz="1200">
                <a:solidFill>
                  <a:schemeClr val="dk1"/>
                </a:solidFill>
                <a:latin typeface="Arial"/>
                <a:ea typeface="Arial"/>
                <a:cs typeface="Arial"/>
                <a:sym typeface="Arial"/>
              </a:rPr>
            </a:br>
            <a:r>
              <a:rPr lang="en-US" sz="1200">
                <a:solidFill>
                  <a:schemeClr val="dk1"/>
                </a:solidFill>
                <a:latin typeface="Arial"/>
                <a:ea typeface="Arial"/>
                <a:cs typeface="Arial"/>
                <a:sym typeface="Arial"/>
              </a:rPr>
              <a:t>• Learn practical techniques for identifying social media bots.</a:t>
            </a:r>
            <a:br>
              <a:rPr lang="en-US" sz="1200">
                <a:solidFill>
                  <a:schemeClr val="dk1"/>
                </a:solidFill>
                <a:latin typeface="Arial"/>
                <a:ea typeface="Arial"/>
                <a:cs typeface="Arial"/>
                <a:sym typeface="Arial"/>
              </a:rPr>
            </a:br>
            <a:r>
              <a:rPr lang="en-US" sz="1200">
                <a:solidFill>
                  <a:schemeClr val="dk1"/>
                </a:solidFill>
                <a:latin typeface="Arial"/>
                <a:ea typeface="Arial"/>
                <a:cs typeface="Arial"/>
                <a:sym typeface="Arial"/>
              </a:rPr>
              <a:t>• Develop classroom strategies to help students recognize and question bot content.</a:t>
            </a:r>
            <a:endParaRPr sz="1200">
              <a:solidFill>
                <a:schemeClr val="dk1"/>
              </a:solidFill>
              <a:latin typeface="Arial"/>
              <a:ea typeface="Arial"/>
              <a:cs typeface="Arial"/>
              <a:sym typeface="Arial"/>
            </a:endParaRPr>
          </a:p>
          <a:p>
            <a:pPr indent="0" lvl="0" marL="0" rtl="0" algn="l">
              <a:lnSpc>
                <a:spcPct val="100000"/>
              </a:lnSpc>
              <a:spcBef>
                <a:spcPts val="1400"/>
              </a:spcBef>
              <a:spcAft>
                <a:spcPts val="0"/>
              </a:spcAft>
              <a:buClr>
                <a:schemeClr val="dk1"/>
              </a:buClr>
              <a:buSzPts val="1100"/>
              <a:buFont typeface="Arial"/>
              <a:buNone/>
            </a:pPr>
            <a:r>
              <a:rPr b="1" lang="en-US" sz="1200">
                <a:solidFill>
                  <a:schemeClr val="dk1"/>
                </a:solidFill>
                <a:latin typeface="Arial"/>
                <a:ea typeface="Arial"/>
                <a:cs typeface="Arial"/>
                <a:sym typeface="Arial"/>
              </a:rPr>
              <a:t>Materials &amp; tools:</a:t>
            </a:r>
            <a:endParaRPr b="1" sz="1200">
              <a:solidFill>
                <a:schemeClr val="dk1"/>
              </a:solidFill>
              <a:latin typeface="Arial"/>
              <a:ea typeface="Arial"/>
              <a:cs typeface="Arial"/>
              <a:sym typeface="Arial"/>
            </a:endParaRPr>
          </a:p>
          <a:p>
            <a:pPr indent="0" lvl="0" marL="0" rtl="0" algn="l">
              <a:lnSpc>
                <a:spcPct val="100000"/>
              </a:lnSpc>
              <a:spcBef>
                <a:spcPts val="1400"/>
              </a:spcBef>
              <a:spcAft>
                <a:spcPts val="0"/>
              </a:spcAft>
              <a:buClr>
                <a:schemeClr val="dk1"/>
              </a:buClr>
              <a:buSzPts val="1100"/>
              <a:buFont typeface="Arial"/>
              <a:buNone/>
            </a:pPr>
            <a:r>
              <a:rPr lang="en-US" sz="1200">
                <a:solidFill>
                  <a:schemeClr val="dk1"/>
                </a:solidFill>
                <a:latin typeface="Arial"/>
                <a:ea typeface="Arial"/>
                <a:cs typeface="Arial"/>
                <a:sym typeface="Arial"/>
              </a:rPr>
              <a:t>• Laptops or tablets with internet access</a:t>
            </a:r>
            <a:br>
              <a:rPr lang="en-US" sz="1200">
                <a:solidFill>
                  <a:schemeClr val="dk1"/>
                </a:solidFill>
                <a:latin typeface="Arial"/>
                <a:ea typeface="Arial"/>
                <a:cs typeface="Arial"/>
                <a:sym typeface="Arial"/>
              </a:rPr>
            </a:br>
            <a:r>
              <a:rPr lang="en-US" sz="1200">
                <a:solidFill>
                  <a:schemeClr val="dk1"/>
                </a:solidFill>
                <a:latin typeface="Arial"/>
                <a:ea typeface="Arial"/>
                <a:cs typeface="Arial"/>
                <a:sym typeface="Arial"/>
              </a:rPr>
              <a:t>• Sample social media posts (printed or digital)</a:t>
            </a:r>
            <a:br>
              <a:rPr lang="en-US" sz="1200">
                <a:solidFill>
                  <a:schemeClr val="dk1"/>
                </a:solidFill>
                <a:latin typeface="Arial"/>
                <a:ea typeface="Arial"/>
                <a:cs typeface="Arial"/>
                <a:sym typeface="Arial"/>
              </a:rPr>
            </a:br>
            <a:r>
              <a:rPr lang="en-US" sz="1200">
                <a:solidFill>
                  <a:schemeClr val="dk1"/>
                </a:solidFill>
                <a:latin typeface="Arial"/>
                <a:ea typeface="Arial"/>
                <a:cs typeface="Arial"/>
                <a:sym typeface="Arial"/>
              </a:rPr>
              <a:t>• </a:t>
            </a:r>
            <a:r>
              <a:rPr b="1" lang="en-US" sz="1200" u="sng">
                <a:solidFill>
                  <a:srgbClr val="1155CC"/>
                </a:solidFill>
                <a:latin typeface="Arial"/>
                <a:ea typeface="Arial"/>
                <a:cs typeface="Arial"/>
                <a:sym typeface="Arial"/>
                <a:hlinkClick r:id="rId2">
                  <a:extLst>
                    <a:ext uri="{A12FA001-AC4F-418D-AE19-62706E023703}">
                      <ahyp:hlinkClr val="tx"/>
                    </a:ext>
                  </a:extLst>
                </a:hlinkClick>
              </a:rPr>
              <a:t>III.6.Bot_Recognition_ClassroomHandout.docx</a:t>
            </a:r>
            <a:br>
              <a:rPr lang="en-US" sz="1200">
                <a:solidFill>
                  <a:schemeClr val="dk1"/>
                </a:solidFill>
                <a:latin typeface="Arial"/>
                <a:ea typeface="Arial"/>
                <a:cs typeface="Arial"/>
                <a:sym typeface="Arial"/>
              </a:rPr>
            </a:br>
            <a:r>
              <a:rPr lang="en-US" sz="1200">
                <a:solidFill>
                  <a:schemeClr val="dk1"/>
                </a:solidFill>
                <a:latin typeface="Arial"/>
                <a:ea typeface="Arial"/>
                <a:cs typeface="Arial"/>
                <a:sym typeface="Arial"/>
              </a:rPr>
              <a:t>• Access to tools: Botometer (</a:t>
            </a:r>
            <a:r>
              <a:rPr lang="en-US" sz="1200" u="sng">
                <a:solidFill>
                  <a:srgbClr val="1155CC"/>
                </a:solidFill>
                <a:latin typeface="Arial"/>
                <a:ea typeface="Arial"/>
                <a:cs typeface="Arial"/>
                <a:sym typeface="Arial"/>
                <a:hlinkClick r:id="rId3">
                  <a:extLst>
                    <a:ext uri="{A12FA001-AC4F-418D-AE19-62706E023703}">
                      <ahyp:hlinkClr val="tx"/>
                    </a:ext>
                  </a:extLst>
                </a:hlinkClick>
              </a:rPr>
              <a:t>https://botometer.osome.iu.edu/</a:t>
            </a:r>
            <a:r>
              <a:rPr lang="en-US" sz="1200">
                <a:solidFill>
                  <a:schemeClr val="dk1"/>
                </a:solidFill>
                <a:latin typeface="Arial"/>
                <a:ea typeface="Arial"/>
                <a:cs typeface="Arial"/>
                <a:sym typeface="Arial"/>
              </a:rPr>
              <a:t>)</a:t>
            </a:r>
            <a:endParaRPr sz="1200">
              <a:solidFill>
                <a:schemeClr val="dk1"/>
              </a:solidFill>
              <a:latin typeface="Arial"/>
              <a:ea typeface="Arial"/>
              <a:cs typeface="Arial"/>
              <a:sym typeface="Arial"/>
            </a:endParaRPr>
          </a:p>
          <a:p>
            <a:pPr indent="-228600" lvl="0" marL="228600" rtl="0" algn="l">
              <a:lnSpc>
                <a:spcPct val="100000"/>
              </a:lnSpc>
              <a:spcBef>
                <a:spcPts val="0"/>
              </a:spcBef>
              <a:spcAft>
                <a:spcPts val="0"/>
              </a:spcAft>
              <a:buClr>
                <a:schemeClr val="dk1"/>
              </a:buClr>
              <a:buSzPts val="1000"/>
              <a:buFont typeface="Noto Sans Symbols"/>
              <a:buChar char="●"/>
            </a:pPr>
            <a:r>
              <a:rPr lang="en-US" sz="1200">
                <a:solidFill>
                  <a:schemeClr val="dk1"/>
                </a:solidFill>
                <a:latin typeface="Arial"/>
                <a:ea typeface="Arial"/>
                <a:cs typeface="Arial"/>
                <a:sym typeface="Arial"/>
              </a:rPr>
              <a:t>Analyse real tweets and decide which ones could be bot-generated using </a:t>
            </a:r>
            <a:r>
              <a:rPr lang="en-US" sz="1200" u="sng">
                <a:solidFill>
                  <a:schemeClr val="dk1"/>
                </a:solidFill>
                <a:latin typeface="Arial"/>
                <a:ea typeface="Arial"/>
                <a:cs typeface="Arial"/>
                <a:sym typeface="Arial"/>
                <a:hlinkClick r:id="rId4">
                  <a:extLst>
                    <a:ext uri="{A12FA001-AC4F-418D-AE19-62706E023703}">
                      <ahyp:hlinkClr val="tx"/>
                    </a:ext>
                  </a:extLst>
                </a:hlinkClick>
              </a:rPr>
              <a:t>Bot Sentinel</a:t>
            </a:r>
            <a:endParaRPr sz="1200">
              <a:solidFill>
                <a:schemeClr val="dk1"/>
              </a:solidFill>
              <a:latin typeface="Arial"/>
              <a:ea typeface="Arial"/>
              <a:cs typeface="Arial"/>
              <a:sym typeface="Arial"/>
            </a:endParaRPr>
          </a:p>
          <a:p>
            <a:pPr indent="0" lvl="0" marL="0" rtl="0" algn="l">
              <a:lnSpc>
                <a:spcPct val="100000"/>
              </a:lnSpc>
              <a:spcBef>
                <a:spcPts val="1400"/>
              </a:spcBef>
              <a:spcAft>
                <a:spcPts val="0"/>
              </a:spcAft>
              <a:buClr>
                <a:schemeClr val="dk1"/>
              </a:buClr>
              <a:buSzPts val="1100"/>
              <a:buFont typeface="Arial"/>
              <a:buNone/>
            </a:pPr>
            <a:r>
              <a:rPr b="1" lang="en-US" sz="1200">
                <a:solidFill>
                  <a:schemeClr val="dk1"/>
                </a:solidFill>
                <a:latin typeface="Arial"/>
                <a:ea typeface="Arial"/>
                <a:cs typeface="Arial"/>
                <a:sym typeface="Arial"/>
              </a:rPr>
              <a:t>Lesson flow (60 minutes):</a:t>
            </a:r>
            <a:endParaRPr b="1" sz="1200">
              <a:solidFill>
                <a:schemeClr val="dk1"/>
              </a:solidFill>
              <a:latin typeface="Arial"/>
              <a:ea typeface="Arial"/>
              <a:cs typeface="Arial"/>
              <a:sym typeface="Arial"/>
            </a:endParaRPr>
          </a:p>
          <a:p>
            <a:pPr indent="0" lvl="0" marL="0" rtl="0" algn="l">
              <a:lnSpc>
                <a:spcPct val="100000"/>
              </a:lnSpc>
              <a:spcBef>
                <a:spcPts val="1400"/>
              </a:spcBef>
              <a:spcAft>
                <a:spcPts val="0"/>
              </a:spcAft>
              <a:buClr>
                <a:schemeClr val="dk1"/>
              </a:buClr>
              <a:buSzPts val="1100"/>
              <a:buFont typeface="Arial"/>
              <a:buNone/>
            </a:pPr>
            <a:r>
              <a:rPr lang="en-US" sz="1200">
                <a:solidFill>
                  <a:schemeClr val="dk1"/>
                </a:solidFill>
                <a:latin typeface="Arial"/>
                <a:ea typeface="Arial"/>
                <a:cs typeface="Arial"/>
                <a:sym typeface="Arial"/>
              </a:rPr>
              <a:t>1. Introduction &amp; warm-up (10 minutes):</a:t>
            </a:r>
            <a:br>
              <a:rPr lang="en-US" sz="1200">
                <a:solidFill>
                  <a:schemeClr val="dk1"/>
                </a:solidFill>
                <a:latin typeface="Arial"/>
                <a:ea typeface="Arial"/>
                <a:cs typeface="Arial"/>
                <a:sym typeface="Arial"/>
              </a:rPr>
            </a:br>
            <a:r>
              <a:rPr lang="en-US" sz="1200">
                <a:solidFill>
                  <a:schemeClr val="dk1"/>
                </a:solidFill>
                <a:latin typeface="Arial"/>
                <a:ea typeface="Arial"/>
                <a:cs typeface="Arial"/>
                <a:sym typeface="Arial"/>
              </a:rPr>
              <a:t>   • Ask: Have you ever suspected a post was from a bot? What gave it away?</a:t>
            </a:r>
            <a:br>
              <a:rPr lang="en-US" sz="1200">
                <a:solidFill>
                  <a:schemeClr val="dk1"/>
                </a:solidFill>
                <a:latin typeface="Arial"/>
                <a:ea typeface="Arial"/>
                <a:cs typeface="Arial"/>
                <a:sym typeface="Arial"/>
              </a:rPr>
            </a:br>
            <a:r>
              <a:rPr lang="en-US" sz="1200">
                <a:solidFill>
                  <a:schemeClr val="dk1"/>
                </a:solidFill>
                <a:latin typeface="Arial"/>
                <a:ea typeface="Arial"/>
                <a:cs typeface="Arial"/>
                <a:sym typeface="Arial"/>
              </a:rPr>
              <a:t>   • Briefly explain how bots work (automated accounts, goal-driven content).</a:t>
            </a:r>
            <a:endParaRPr sz="1200">
              <a:solidFill>
                <a:schemeClr val="dk1"/>
              </a:solidFill>
              <a:latin typeface="Arial"/>
              <a:ea typeface="Arial"/>
              <a:cs typeface="Arial"/>
              <a:sym typeface="Arial"/>
            </a:endParaRPr>
          </a:p>
          <a:p>
            <a:pPr indent="0" lvl="0" marL="0" rtl="0" algn="l">
              <a:lnSpc>
                <a:spcPct val="100000"/>
              </a:lnSpc>
              <a:spcBef>
                <a:spcPts val="1400"/>
              </a:spcBef>
              <a:spcAft>
                <a:spcPts val="0"/>
              </a:spcAft>
              <a:buClr>
                <a:schemeClr val="dk1"/>
              </a:buClr>
              <a:buSzPts val="1100"/>
              <a:buFont typeface="Arial"/>
              <a:buNone/>
            </a:pPr>
            <a:r>
              <a:rPr lang="en-US" sz="1200">
                <a:solidFill>
                  <a:schemeClr val="dk1"/>
                </a:solidFill>
                <a:latin typeface="Arial"/>
                <a:ea typeface="Arial"/>
                <a:cs typeface="Arial"/>
                <a:sym typeface="Arial"/>
              </a:rPr>
              <a:t>2. Case study analysis (10 minutes):</a:t>
            </a:r>
            <a:br>
              <a:rPr lang="en-US" sz="1200">
                <a:solidFill>
                  <a:schemeClr val="dk1"/>
                </a:solidFill>
                <a:latin typeface="Arial"/>
                <a:ea typeface="Arial"/>
                <a:cs typeface="Arial"/>
                <a:sym typeface="Arial"/>
              </a:rPr>
            </a:br>
            <a:r>
              <a:rPr lang="en-US" sz="1200">
                <a:solidFill>
                  <a:schemeClr val="dk1"/>
                </a:solidFill>
                <a:latin typeface="Arial"/>
                <a:ea typeface="Arial"/>
                <a:cs typeface="Arial"/>
                <a:sym typeface="Arial"/>
              </a:rPr>
              <a:t>   • Pairs examine 2-3 social media profiles using printed samples or online.</a:t>
            </a:r>
            <a:br>
              <a:rPr lang="en-US" sz="1200">
                <a:solidFill>
                  <a:schemeClr val="dk1"/>
                </a:solidFill>
                <a:latin typeface="Arial"/>
                <a:ea typeface="Arial"/>
                <a:cs typeface="Arial"/>
                <a:sym typeface="Arial"/>
              </a:rPr>
            </a:br>
            <a:r>
              <a:rPr lang="en-US" sz="1200">
                <a:solidFill>
                  <a:schemeClr val="dk1"/>
                </a:solidFill>
                <a:latin typeface="Arial"/>
                <a:ea typeface="Arial"/>
                <a:cs typeface="Arial"/>
                <a:sym typeface="Arial"/>
              </a:rPr>
              <a:t>   • Use the checklist to decide: bot or human?</a:t>
            </a:r>
            <a:br>
              <a:rPr lang="en-US" sz="1200">
                <a:solidFill>
                  <a:schemeClr val="dk1"/>
                </a:solidFill>
                <a:latin typeface="Arial"/>
                <a:ea typeface="Arial"/>
                <a:cs typeface="Arial"/>
                <a:sym typeface="Arial"/>
              </a:rPr>
            </a:br>
            <a:r>
              <a:rPr lang="en-US" sz="1200">
                <a:solidFill>
                  <a:schemeClr val="dk1"/>
                </a:solidFill>
                <a:latin typeface="Arial"/>
                <a:ea typeface="Arial"/>
                <a:cs typeface="Arial"/>
                <a:sym typeface="Arial"/>
              </a:rPr>
              <a:t>   • Discuss indicators: posting frequency, lack of personal content, copy-paste behaviour.</a:t>
            </a:r>
            <a:endParaRPr sz="1200">
              <a:solidFill>
                <a:schemeClr val="dk1"/>
              </a:solidFill>
              <a:latin typeface="Arial"/>
              <a:ea typeface="Arial"/>
              <a:cs typeface="Arial"/>
              <a:sym typeface="Arial"/>
            </a:endParaRPr>
          </a:p>
          <a:p>
            <a:pPr indent="0" lvl="0" marL="0" rtl="0" algn="l">
              <a:lnSpc>
                <a:spcPct val="100000"/>
              </a:lnSpc>
              <a:spcBef>
                <a:spcPts val="1400"/>
              </a:spcBef>
              <a:spcAft>
                <a:spcPts val="0"/>
              </a:spcAft>
              <a:buClr>
                <a:schemeClr val="dk1"/>
              </a:buClr>
              <a:buSzPts val="1100"/>
              <a:buFont typeface="Arial"/>
              <a:buNone/>
            </a:pPr>
            <a:r>
              <a:rPr lang="en-US" sz="1200">
                <a:solidFill>
                  <a:schemeClr val="dk1"/>
                </a:solidFill>
                <a:latin typeface="Arial"/>
                <a:ea typeface="Arial"/>
                <a:cs typeface="Arial"/>
                <a:sym typeface="Arial"/>
              </a:rPr>
              <a:t>3.  Botometer Investigation (10 minutes):</a:t>
            </a:r>
            <a:br>
              <a:rPr lang="en-US" sz="1200">
                <a:solidFill>
                  <a:schemeClr val="dk1"/>
                </a:solidFill>
                <a:latin typeface="Arial"/>
                <a:ea typeface="Arial"/>
                <a:cs typeface="Arial"/>
                <a:sym typeface="Arial"/>
              </a:rPr>
            </a:br>
            <a:r>
              <a:rPr lang="en-US" sz="1200">
                <a:solidFill>
                  <a:schemeClr val="dk1"/>
                </a:solidFill>
                <a:latin typeface="Arial"/>
                <a:ea typeface="Arial"/>
                <a:cs typeface="Arial"/>
                <a:sym typeface="Arial"/>
              </a:rPr>
              <a:t>   • Teachers explore Botometer or similar tools in small groups.</a:t>
            </a:r>
            <a:br>
              <a:rPr lang="en-US" sz="1200">
                <a:solidFill>
                  <a:schemeClr val="dk1"/>
                </a:solidFill>
                <a:latin typeface="Arial"/>
                <a:ea typeface="Arial"/>
                <a:cs typeface="Arial"/>
                <a:sym typeface="Arial"/>
              </a:rPr>
            </a:br>
            <a:r>
              <a:rPr lang="en-US" sz="1200">
                <a:solidFill>
                  <a:schemeClr val="dk1"/>
                </a:solidFill>
                <a:latin typeface="Arial"/>
                <a:ea typeface="Arial"/>
                <a:cs typeface="Arial"/>
                <a:sym typeface="Arial"/>
              </a:rPr>
              <a:t>   • Enter handles (pre-approved) to analyse bot-likelihood.</a:t>
            </a:r>
            <a:br>
              <a:rPr lang="en-US" sz="1200">
                <a:solidFill>
                  <a:schemeClr val="dk1"/>
                </a:solidFill>
                <a:latin typeface="Arial"/>
                <a:ea typeface="Arial"/>
                <a:cs typeface="Arial"/>
                <a:sym typeface="Arial"/>
              </a:rPr>
            </a:br>
            <a:r>
              <a:rPr lang="en-US" sz="1200">
                <a:solidFill>
                  <a:schemeClr val="dk1"/>
                </a:solidFill>
                <a:latin typeface="Arial"/>
                <a:ea typeface="Arial"/>
                <a:cs typeface="Arial"/>
                <a:sym typeface="Arial"/>
              </a:rPr>
              <a:t>   • Reflect on reliability and transparency of detection tools.</a:t>
            </a:r>
            <a:endParaRPr sz="1200">
              <a:solidFill>
                <a:schemeClr val="dk1"/>
              </a:solidFill>
              <a:latin typeface="Arial"/>
              <a:ea typeface="Arial"/>
              <a:cs typeface="Arial"/>
              <a:sym typeface="Arial"/>
            </a:endParaRPr>
          </a:p>
          <a:p>
            <a:pPr indent="0" lvl="0" marL="0" rtl="0" algn="l">
              <a:lnSpc>
                <a:spcPct val="100000"/>
              </a:lnSpc>
              <a:spcBef>
                <a:spcPts val="1400"/>
              </a:spcBef>
              <a:spcAft>
                <a:spcPts val="0"/>
              </a:spcAft>
              <a:buClr>
                <a:schemeClr val="dk1"/>
              </a:buClr>
              <a:buSzPts val="1100"/>
              <a:buFont typeface="Arial"/>
              <a:buNone/>
            </a:pPr>
            <a:r>
              <a:rPr lang="en-US" sz="1200">
                <a:solidFill>
                  <a:schemeClr val="dk1"/>
                </a:solidFill>
                <a:latin typeface="Arial"/>
                <a:ea typeface="Arial"/>
                <a:cs typeface="Arial"/>
                <a:sym typeface="Arial"/>
              </a:rPr>
              <a:t>4. Impact Mapping (15 minutes):</a:t>
            </a:r>
            <a:br>
              <a:rPr lang="en-US" sz="1200">
                <a:solidFill>
                  <a:schemeClr val="dk1"/>
                </a:solidFill>
                <a:latin typeface="Arial"/>
                <a:ea typeface="Arial"/>
                <a:cs typeface="Arial"/>
                <a:sym typeface="Arial"/>
              </a:rPr>
            </a:br>
            <a:r>
              <a:rPr lang="en-US" sz="1200">
                <a:solidFill>
                  <a:schemeClr val="dk1"/>
                </a:solidFill>
                <a:latin typeface="Arial"/>
                <a:ea typeface="Arial"/>
                <a:cs typeface="Arial"/>
                <a:sym typeface="Arial"/>
              </a:rPr>
              <a:t>   • Groups discuss and chart: How might bots shape student thinking?</a:t>
            </a:r>
            <a:br>
              <a:rPr lang="en-US" sz="1200">
                <a:solidFill>
                  <a:schemeClr val="dk1"/>
                </a:solidFill>
                <a:latin typeface="Arial"/>
                <a:ea typeface="Arial"/>
                <a:cs typeface="Arial"/>
                <a:sym typeface="Arial"/>
              </a:rPr>
            </a:br>
            <a:r>
              <a:rPr lang="en-US" sz="1200">
                <a:solidFill>
                  <a:schemeClr val="dk1"/>
                </a:solidFill>
                <a:latin typeface="Arial"/>
                <a:ea typeface="Arial"/>
                <a:cs typeface="Arial"/>
                <a:sym typeface="Arial"/>
              </a:rPr>
              <a:t>   • Map emotional triggers, echo chambers, political targeting.</a:t>
            </a:r>
            <a:endParaRPr sz="1200">
              <a:solidFill>
                <a:schemeClr val="dk1"/>
              </a:solidFill>
              <a:latin typeface="Arial"/>
              <a:ea typeface="Arial"/>
              <a:cs typeface="Arial"/>
              <a:sym typeface="Arial"/>
            </a:endParaRPr>
          </a:p>
          <a:p>
            <a:pPr indent="0" lvl="0" marL="0" rtl="0" algn="l">
              <a:lnSpc>
                <a:spcPct val="100000"/>
              </a:lnSpc>
              <a:spcBef>
                <a:spcPts val="1400"/>
              </a:spcBef>
              <a:spcAft>
                <a:spcPts val="0"/>
              </a:spcAft>
              <a:buClr>
                <a:schemeClr val="dk1"/>
              </a:buClr>
              <a:buSzPts val="1100"/>
              <a:buFont typeface="Arial"/>
              <a:buNone/>
            </a:pPr>
            <a:r>
              <a:rPr lang="en-US" sz="1200">
                <a:solidFill>
                  <a:schemeClr val="dk1"/>
                </a:solidFill>
                <a:latin typeface="Arial"/>
                <a:ea typeface="Arial"/>
                <a:cs typeface="Arial"/>
                <a:sym typeface="Arial"/>
              </a:rPr>
              <a:t>5. Create Classroom Guidelines (15 minutes):</a:t>
            </a:r>
            <a:br>
              <a:rPr lang="en-US" sz="1200">
                <a:solidFill>
                  <a:schemeClr val="dk1"/>
                </a:solidFill>
                <a:latin typeface="Arial"/>
                <a:ea typeface="Arial"/>
                <a:cs typeface="Arial"/>
                <a:sym typeface="Arial"/>
              </a:rPr>
            </a:br>
            <a:r>
              <a:rPr lang="en-US" sz="1200">
                <a:solidFill>
                  <a:schemeClr val="dk1"/>
                </a:solidFill>
                <a:latin typeface="Arial"/>
                <a:ea typeface="Arial"/>
                <a:cs typeface="Arial"/>
                <a:sym typeface="Arial"/>
              </a:rPr>
              <a:t>   • Each group drafts 3 tips for students on spotting and handling bots.</a:t>
            </a:r>
            <a:br>
              <a:rPr lang="en-US" sz="1200">
                <a:solidFill>
                  <a:schemeClr val="dk1"/>
                </a:solidFill>
                <a:latin typeface="Arial"/>
                <a:ea typeface="Arial"/>
                <a:cs typeface="Arial"/>
                <a:sym typeface="Arial"/>
              </a:rPr>
            </a:br>
            <a:r>
              <a:rPr lang="en-US" sz="1200">
                <a:solidFill>
                  <a:schemeClr val="dk1"/>
                </a:solidFill>
                <a:latin typeface="Arial"/>
                <a:ea typeface="Arial"/>
                <a:cs typeface="Arial"/>
                <a:sym typeface="Arial"/>
              </a:rPr>
              <a:t>   • Share with whole group for refinement.</a:t>
            </a:r>
            <a:endParaRPr sz="1200">
              <a:solidFill>
                <a:schemeClr val="dk1"/>
              </a:solidFill>
              <a:latin typeface="Arial"/>
              <a:ea typeface="Arial"/>
              <a:cs typeface="Arial"/>
              <a:sym typeface="Arial"/>
            </a:endParaRPr>
          </a:p>
          <a:p>
            <a:pPr indent="0" lvl="0" marL="0" rtl="0" algn="l">
              <a:lnSpc>
                <a:spcPct val="100000"/>
              </a:lnSpc>
              <a:spcBef>
                <a:spcPts val="1400"/>
              </a:spcBef>
              <a:spcAft>
                <a:spcPts val="0"/>
              </a:spcAft>
              <a:buClr>
                <a:schemeClr val="dk1"/>
              </a:buClr>
              <a:buSzPts val="1100"/>
              <a:buFont typeface="Arial"/>
              <a:buNone/>
            </a:pPr>
            <a:r>
              <a:rPr b="1" lang="en-US" sz="1200">
                <a:solidFill>
                  <a:schemeClr val="dk1"/>
                </a:solidFill>
                <a:latin typeface="Arial"/>
                <a:ea typeface="Arial"/>
                <a:cs typeface="Arial"/>
                <a:sym typeface="Arial"/>
              </a:rPr>
              <a:t>Discussion prompts:</a:t>
            </a:r>
            <a:endParaRPr b="1" sz="1200">
              <a:solidFill>
                <a:schemeClr val="dk1"/>
              </a:solidFill>
              <a:latin typeface="Arial"/>
              <a:ea typeface="Arial"/>
              <a:cs typeface="Arial"/>
              <a:sym typeface="Arial"/>
            </a:endParaRPr>
          </a:p>
          <a:p>
            <a:pPr indent="0" lvl="0" marL="0" rtl="0" algn="l">
              <a:lnSpc>
                <a:spcPct val="100000"/>
              </a:lnSpc>
              <a:spcBef>
                <a:spcPts val="1400"/>
              </a:spcBef>
              <a:spcAft>
                <a:spcPts val="0"/>
              </a:spcAft>
              <a:buClr>
                <a:schemeClr val="dk1"/>
              </a:buClr>
              <a:buSzPts val="1100"/>
              <a:buFont typeface="Arial"/>
              <a:buNone/>
            </a:pPr>
            <a:r>
              <a:rPr lang="en-US" sz="1200">
                <a:solidFill>
                  <a:schemeClr val="dk1"/>
                </a:solidFill>
                <a:latin typeface="Arial"/>
                <a:ea typeface="Arial"/>
                <a:cs typeface="Arial"/>
                <a:sym typeface="Arial"/>
              </a:rPr>
              <a:t>• What are the telltale signs of a bot account?</a:t>
            </a:r>
            <a:br>
              <a:rPr lang="en-US" sz="1200">
                <a:solidFill>
                  <a:schemeClr val="dk1"/>
                </a:solidFill>
                <a:latin typeface="Arial"/>
                <a:ea typeface="Arial"/>
                <a:cs typeface="Arial"/>
                <a:sym typeface="Arial"/>
              </a:rPr>
            </a:br>
            <a:r>
              <a:rPr lang="en-US" sz="1200">
                <a:solidFill>
                  <a:schemeClr val="dk1"/>
                </a:solidFill>
                <a:latin typeface="Arial"/>
                <a:ea typeface="Arial"/>
                <a:cs typeface="Arial"/>
                <a:sym typeface="Arial"/>
              </a:rPr>
              <a:t>• How do bots emotionally manipulate or mislead?</a:t>
            </a:r>
            <a:br>
              <a:rPr lang="en-US" sz="1200">
                <a:solidFill>
                  <a:schemeClr val="dk1"/>
                </a:solidFill>
                <a:latin typeface="Arial"/>
                <a:ea typeface="Arial"/>
                <a:cs typeface="Arial"/>
                <a:sym typeface="Arial"/>
              </a:rPr>
            </a:br>
            <a:r>
              <a:rPr lang="en-US" sz="1200">
                <a:solidFill>
                  <a:schemeClr val="dk1"/>
                </a:solidFill>
                <a:latin typeface="Arial"/>
                <a:ea typeface="Arial"/>
                <a:cs typeface="Arial"/>
                <a:sym typeface="Arial"/>
              </a:rPr>
              <a:t>• What are ethical concerns in detecting and reporting bots?</a:t>
            </a:r>
            <a:br>
              <a:rPr lang="en-US" sz="1200">
                <a:solidFill>
                  <a:schemeClr val="dk1"/>
                </a:solidFill>
                <a:latin typeface="Arial"/>
                <a:ea typeface="Arial"/>
                <a:cs typeface="Arial"/>
                <a:sym typeface="Arial"/>
              </a:rPr>
            </a:br>
            <a:r>
              <a:rPr lang="en-US" sz="1200">
                <a:solidFill>
                  <a:schemeClr val="dk1"/>
                </a:solidFill>
                <a:latin typeface="Arial"/>
                <a:ea typeface="Arial"/>
                <a:cs typeface="Arial"/>
                <a:sym typeface="Arial"/>
              </a:rPr>
              <a:t>• How do we teach students to avoid falling into bot-generated echo chambers?</a:t>
            </a:r>
            <a:endParaRPr b="1" sz="1200">
              <a:solidFill>
                <a:schemeClr val="dk1"/>
              </a:solidFill>
              <a:latin typeface="Arial"/>
              <a:ea typeface="Arial"/>
              <a:cs typeface="Arial"/>
              <a:sym typeface="Arial"/>
            </a:endParaRPr>
          </a:p>
          <a:p>
            <a:pPr indent="0" lvl="0" marL="0" rtl="0" algn="l">
              <a:lnSpc>
                <a:spcPct val="100000"/>
              </a:lnSpc>
              <a:spcBef>
                <a:spcPts val="1400"/>
              </a:spcBef>
              <a:spcAft>
                <a:spcPts val="0"/>
              </a:spcAft>
              <a:buClr>
                <a:schemeClr val="dk1"/>
              </a:buClr>
              <a:buSzPts val="1100"/>
              <a:buFont typeface="Arial"/>
              <a:buNone/>
            </a:pPr>
            <a:r>
              <a:rPr b="1" lang="en-US"/>
              <a:t>Assessment rubric: Spot the bot activity</a:t>
            </a:r>
            <a:endParaRPr b="1"/>
          </a:p>
          <a:p>
            <a:pPr indent="0" lvl="0" marL="0" rtl="0" algn="l">
              <a:lnSpc>
                <a:spcPct val="100000"/>
              </a:lnSpc>
              <a:spcBef>
                <a:spcPts val="0"/>
              </a:spcBef>
              <a:spcAft>
                <a:spcPts val="0"/>
              </a:spcAft>
              <a:buSzPts val="1100"/>
              <a:buNone/>
            </a:pPr>
            <a:r>
              <a:rPr b="1" lang="en-US"/>
              <a:t>Criteria		1 – Beginning		3 – Developing		5 – Proficient			</a:t>
            </a:r>
            <a:endParaRPr b="1"/>
          </a:p>
          <a:p>
            <a:pPr indent="0" lvl="0" marL="0" rtl="0" algn="l">
              <a:lnSpc>
                <a:spcPct val="100000"/>
              </a:lnSpc>
              <a:spcBef>
                <a:spcPts val="0"/>
              </a:spcBef>
              <a:spcAft>
                <a:spcPts val="0"/>
              </a:spcAft>
              <a:buClr>
                <a:schemeClr val="dk1"/>
              </a:buClr>
              <a:buSzPts val="1100"/>
              <a:buFont typeface="Arial"/>
              <a:buNone/>
            </a:pPr>
            <a:r>
              <a:rPr b="1" lang="en-US"/>
              <a:t>Bot identification	Guesses without evidence	Identifies basic signs	Uses multiple indicators accurately</a:t>
            </a:r>
            <a:endParaRPr b="1"/>
          </a:p>
          <a:p>
            <a:pPr indent="0" lvl="0" marL="0" rtl="0" algn="l">
              <a:lnSpc>
                <a:spcPct val="100000"/>
              </a:lnSpc>
              <a:spcBef>
                <a:spcPts val="0"/>
              </a:spcBef>
              <a:spcAft>
                <a:spcPts val="0"/>
              </a:spcAft>
              <a:buClr>
                <a:schemeClr val="dk1"/>
              </a:buClr>
              <a:buSzPts val="1100"/>
              <a:buFont typeface="Arial"/>
              <a:buNone/>
            </a:pPr>
            <a:r>
              <a:rPr b="1" lang="en-US"/>
              <a:t> </a:t>
            </a:r>
            <a:endParaRPr b="1"/>
          </a:p>
          <a:p>
            <a:pPr indent="0" lvl="0" marL="0" rtl="0" algn="l">
              <a:lnSpc>
                <a:spcPct val="100000"/>
              </a:lnSpc>
              <a:spcBef>
                <a:spcPts val="0"/>
              </a:spcBef>
              <a:spcAft>
                <a:spcPts val="0"/>
              </a:spcAft>
              <a:buClr>
                <a:schemeClr val="dk1"/>
              </a:buClr>
              <a:buSzPts val="1100"/>
              <a:buFont typeface="Arial"/>
              <a:buNone/>
            </a:pPr>
            <a:r>
              <a:rPr b="1" lang="en-US"/>
              <a:t>Critical thinking	Limited reasoning		Some justification		Clear, logical justification for conclusions</a:t>
            </a:r>
            <a:endParaRPr b="1"/>
          </a:p>
          <a:p>
            <a:pPr indent="0" lvl="0" marL="0" rtl="0" algn="l">
              <a:lnSpc>
                <a:spcPct val="100000"/>
              </a:lnSpc>
              <a:spcBef>
                <a:spcPts val="0"/>
              </a:spcBef>
              <a:spcAft>
                <a:spcPts val="0"/>
              </a:spcAft>
              <a:buClr>
                <a:schemeClr val="dk1"/>
              </a:buClr>
              <a:buSzPts val="1100"/>
              <a:buFont typeface="Arial"/>
              <a:buNone/>
            </a:pPr>
            <a:r>
              <a:rPr b="1" lang="en-US"/>
              <a:t> </a:t>
            </a:r>
            <a:endParaRPr b="1"/>
          </a:p>
          <a:p>
            <a:pPr indent="0" lvl="0" marL="0" rtl="0" algn="l">
              <a:lnSpc>
                <a:spcPct val="100000"/>
              </a:lnSpc>
              <a:spcBef>
                <a:spcPts val="0"/>
              </a:spcBef>
              <a:spcAft>
                <a:spcPts val="0"/>
              </a:spcAft>
              <a:buClr>
                <a:schemeClr val="dk1"/>
              </a:buClr>
              <a:buSzPts val="1100"/>
              <a:buFont typeface="Arial"/>
              <a:buNone/>
            </a:pPr>
            <a:r>
              <a:rPr b="1" lang="en-US"/>
              <a:t>Collaboration		Little participation		Some group interaction	Active discussion and teamwork</a:t>
            </a:r>
            <a:endParaRPr b="1"/>
          </a:p>
          <a:p>
            <a:pPr indent="0" lvl="0" marL="0" rtl="0" algn="l">
              <a:lnSpc>
                <a:spcPct val="100000"/>
              </a:lnSpc>
              <a:spcBef>
                <a:spcPts val="0"/>
              </a:spcBef>
              <a:spcAft>
                <a:spcPts val="0"/>
              </a:spcAft>
              <a:buClr>
                <a:schemeClr val="dk1"/>
              </a:buClr>
              <a:buSzPts val="1100"/>
              <a:buFont typeface="Arial"/>
              <a:buNone/>
            </a:pPr>
            <a:r>
              <a:rPr b="1" lang="en-US"/>
              <a:t> </a:t>
            </a:r>
            <a:endParaRPr b="1"/>
          </a:p>
          <a:p>
            <a:pPr indent="0" lvl="0" marL="0" rtl="0" algn="l">
              <a:lnSpc>
                <a:spcPct val="100000"/>
              </a:lnSpc>
              <a:spcBef>
                <a:spcPts val="0"/>
              </a:spcBef>
              <a:spcAft>
                <a:spcPts val="0"/>
              </a:spcAft>
              <a:buClr>
                <a:schemeClr val="dk1"/>
              </a:buClr>
              <a:buSzPts val="1100"/>
              <a:buFont typeface="Arial"/>
              <a:buNone/>
            </a:pPr>
            <a:r>
              <a:rPr b="1" lang="en-US"/>
              <a:t>Communication	Unclear explanations	Some clarity			Clear, structured reasoning shared</a:t>
            </a:r>
            <a:endParaRPr b="1"/>
          </a:p>
          <a:p>
            <a:pPr indent="0" lvl="0" marL="0" rtl="0" algn="l">
              <a:lnSpc>
                <a:spcPct val="100000"/>
              </a:lnSpc>
              <a:spcBef>
                <a:spcPts val="0"/>
              </a:spcBef>
              <a:spcAft>
                <a:spcPts val="0"/>
              </a:spcAft>
              <a:buClr>
                <a:schemeClr val="dk1"/>
              </a:buClr>
              <a:buSzPts val="1100"/>
              <a:buFont typeface="Arial"/>
              <a:buNone/>
            </a:pPr>
            <a:r>
              <a:rPr b="1" lang="en-US"/>
              <a:t> </a:t>
            </a:r>
            <a:endParaRPr b="1"/>
          </a:p>
          <a:p>
            <a:pPr indent="0" lvl="0" marL="0" rtl="0" algn="l">
              <a:lnSpc>
                <a:spcPct val="100000"/>
              </a:lnSpc>
              <a:spcBef>
                <a:spcPts val="0"/>
              </a:spcBef>
              <a:spcAft>
                <a:spcPts val="0"/>
              </a:spcAft>
              <a:buClr>
                <a:schemeClr val="dk1"/>
              </a:buClr>
              <a:buSzPts val="1100"/>
              <a:buFont typeface="Arial"/>
              <a:buNone/>
            </a:pPr>
            <a:r>
              <a:rPr b="1" lang="en-US"/>
              <a:t>Reflection		No insight			One surface insight		Deep understanding of influence &amp; detection</a:t>
            </a:r>
            <a:endParaRPr b="1"/>
          </a:p>
          <a:p>
            <a:pPr indent="0" lvl="0" marL="0" rtl="0" algn="l">
              <a:lnSpc>
                <a:spcPct val="100000"/>
              </a:lnSpc>
              <a:spcBef>
                <a:spcPts val="0"/>
              </a:spcBef>
              <a:spcAft>
                <a:spcPts val="0"/>
              </a:spcAft>
              <a:buClr>
                <a:schemeClr val="dk1"/>
              </a:buClr>
              <a:buSzPts val="1100"/>
              <a:buFont typeface="Arial"/>
              <a:buNone/>
            </a:pPr>
            <a:r>
              <a:rPr b="1" lang="en-US"/>
              <a:t> </a:t>
            </a:r>
            <a:endParaRPr b="1"/>
          </a:p>
          <a:p>
            <a:pPr indent="0" lvl="0" marL="0" rtl="0" algn="l">
              <a:lnSpc>
                <a:spcPct val="100000"/>
              </a:lnSpc>
              <a:spcBef>
                <a:spcPts val="0"/>
              </a:spcBef>
              <a:spcAft>
                <a:spcPts val="0"/>
              </a:spcAft>
              <a:buSzPts val="1100"/>
              <a:buNone/>
            </a:pPr>
            <a:r>
              <a:t/>
            </a:r>
            <a:endParaRPr b="1"/>
          </a:p>
          <a:p>
            <a:pPr indent="0" lvl="0" marL="0" rtl="0" algn="l">
              <a:lnSpc>
                <a:spcPct val="100000"/>
              </a:lnSpc>
              <a:spcBef>
                <a:spcPts val="0"/>
              </a:spcBef>
              <a:spcAft>
                <a:spcPts val="0"/>
              </a:spcAft>
              <a:buSzPts val="1100"/>
              <a:buNone/>
            </a:pPr>
            <a:r>
              <a:rPr b="1" lang="en-US" sz="1200">
                <a:solidFill>
                  <a:schemeClr val="dk1"/>
                </a:solidFill>
                <a:latin typeface="Arial"/>
                <a:ea typeface="Arial"/>
                <a:cs typeface="Arial"/>
                <a:sym typeface="Arial"/>
              </a:rPr>
              <a:t>Wrap-up &amp; takeaways:</a:t>
            </a:r>
            <a:endParaRPr b="1" sz="1200">
              <a:solidFill>
                <a:schemeClr val="dk1"/>
              </a:solidFill>
              <a:latin typeface="Arial"/>
              <a:ea typeface="Arial"/>
              <a:cs typeface="Arial"/>
              <a:sym typeface="Arial"/>
            </a:endParaRPr>
          </a:p>
          <a:p>
            <a:pPr indent="0" lvl="0" marL="0" rtl="0" algn="l">
              <a:lnSpc>
                <a:spcPct val="100000"/>
              </a:lnSpc>
              <a:spcBef>
                <a:spcPts val="0"/>
              </a:spcBef>
              <a:spcAft>
                <a:spcPts val="0"/>
              </a:spcAft>
              <a:buSzPts val="1100"/>
              <a:buNone/>
            </a:pPr>
            <a:r>
              <a:rPr lang="en-US" sz="1200">
                <a:solidFill>
                  <a:schemeClr val="dk1"/>
                </a:solidFill>
                <a:latin typeface="Arial"/>
                <a:ea typeface="Arial"/>
                <a:cs typeface="Arial"/>
                <a:sym typeface="Arial"/>
              </a:rPr>
              <a:t>• Share one classroom strategy you’re excited to try.</a:t>
            </a:r>
            <a:endParaRPr sz="1200">
              <a:solidFill>
                <a:schemeClr val="dk1"/>
              </a:solidFill>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rPr lang="en-US" sz="1200">
                <a:solidFill>
                  <a:schemeClr val="dk1"/>
                </a:solidFill>
                <a:latin typeface="Arial"/>
                <a:ea typeface="Arial"/>
                <a:cs typeface="Arial"/>
                <a:sym typeface="Arial"/>
              </a:rPr>
              <a:t>• Reflect: What’s one myth you had about bots that changed today?</a:t>
            </a:r>
            <a:endParaRPr b="1"/>
          </a:p>
          <a:p>
            <a:pPr indent="0" lvl="0" marL="0" rtl="0" algn="l">
              <a:lnSpc>
                <a:spcPct val="100000"/>
              </a:lnSpc>
              <a:spcBef>
                <a:spcPts val="0"/>
              </a:spcBef>
              <a:spcAft>
                <a:spcPts val="0"/>
              </a:spcAft>
              <a:buSzPts val="1100"/>
              <a:buNone/>
            </a:pPr>
            <a:r>
              <a:t/>
            </a:r>
            <a:endParaRPr b="1"/>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53" name="Shape 653"/>
        <p:cNvGrpSpPr/>
        <p:nvPr/>
      </p:nvGrpSpPr>
      <p:grpSpPr>
        <a:xfrm>
          <a:off x="0" y="0"/>
          <a:ext cx="0" cy="0"/>
          <a:chOff x="0" y="0"/>
          <a:chExt cx="0" cy="0"/>
        </a:xfrm>
      </p:grpSpPr>
      <p:sp>
        <p:nvSpPr>
          <p:cNvPr id="654" name="Google Shape;654;p5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1200"/>
              </a:spcBef>
              <a:spcAft>
                <a:spcPts val="0"/>
              </a:spcAft>
              <a:buClr>
                <a:schemeClr val="dk1"/>
              </a:buClr>
              <a:buSzPts val="1100"/>
              <a:buFont typeface="Arial"/>
              <a:buNone/>
            </a:pPr>
            <a:r>
              <a:rPr b="1" lang="en-US" sz="1400">
                <a:solidFill>
                  <a:schemeClr val="dk1"/>
                </a:solidFill>
                <a:latin typeface="Arial"/>
                <a:ea typeface="Arial"/>
                <a:cs typeface="Arial"/>
                <a:sym typeface="Arial"/>
              </a:rPr>
              <a:t>Proposed activity: </a:t>
            </a:r>
            <a:r>
              <a:rPr lang="en-US" sz="1400">
                <a:solidFill>
                  <a:schemeClr val="dk1"/>
                </a:solidFill>
                <a:latin typeface="Arial"/>
                <a:ea typeface="Arial"/>
                <a:cs typeface="Arial"/>
                <a:sym typeface="Arial"/>
              </a:rPr>
              <a:t>Divide class into six parts and let each part explore one proposed activity for 10-15 minutes, then they should reflect on it for the others to understand the main objectives and aims, raising the attention of other participants.</a:t>
            </a:r>
            <a:endParaRPr sz="1400">
              <a:solidFill>
                <a:schemeClr val="dk1"/>
              </a:solidFill>
              <a:latin typeface="Arial"/>
              <a:ea typeface="Arial"/>
              <a:cs typeface="Arial"/>
              <a:sym typeface="Arial"/>
            </a:endParaRPr>
          </a:p>
          <a:p>
            <a:pPr indent="0" lvl="0" marL="0" rtl="0" algn="l">
              <a:lnSpc>
                <a:spcPct val="100000"/>
              </a:lnSpc>
              <a:spcBef>
                <a:spcPts val="1200"/>
              </a:spcBef>
              <a:spcAft>
                <a:spcPts val="0"/>
              </a:spcAft>
              <a:buClr>
                <a:schemeClr val="dk1"/>
              </a:buClr>
              <a:buSzPts val="1100"/>
              <a:buFont typeface="Arial"/>
              <a:buNone/>
            </a:pPr>
            <a:r>
              <a:rPr b="1" lang="en-US" sz="2000">
                <a:solidFill>
                  <a:schemeClr val="accent3"/>
                </a:solidFill>
              </a:rPr>
              <a:t>In case of asynchronous course 5 points can be obtained upon active participation.</a:t>
            </a:r>
            <a:endParaRPr b="1" sz="2000">
              <a:solidFill>
                <a:schemeClr val="accent3"/>
              </a:solidFill>
            </a:endParaRPr>
          </a:p>
          <a:p>
            <a:pPr indent="0" lvl="0" marL="0" rtl="0" algn="l">
              <a:lnSpc>
                <a:spcPct val="100000"/>
              </a:lnSpc>
              <a:spcBef>
                <a:spcPts val="0"/>
              </a:spcBef>
              <a:spcAft>
                <a:spcPts val="0"/>
              </a:spcAft>
              <a:buClr>
                <a:schemeClr val="dk1"/>
              </a:buClr>
              <a:buSzPts val="1100"/>
              <a:buFont typeface="Arial"/>
              <a:buNone/>
            </a:pPr>
            <a:r>
              <a:rPr b="1" lang="en-US" sz="2000">
                <a:solidFill>
                  <a:schemeClr val="accent3"/>
                </a:solidFill>
              </a:rPr>
              <a:t>DISCUSSION: </a:t>
            </a:r>
            <a:r>
              <a:rPr lang="en-US" sz="2000">
                <a:solidFill>
                  <a:schemeClr val="accent3"/>
                </a:solidFill>
              </a:rPr>
              <a:t>Write a half page reflection on one of the chosen activity.</a:t>
            </a:r>
            <a:endParaRPr sz="1800">
              <a:solidFill>
                <a:schemeClr val="accent3"/>
              </a:solidFill>
              <a:latin typeface="Arial"/>
              <a:ea typeface="Arial"/>
              <a:cs typeface="Arial"/>
              <a:sym typeface="Arial"/>
            </a:endParaRPr>
          </a:p>
        </p:txBody>
      </p:sp>
      <p:sp>
        <p:nvSpPr>
          <p:cNvPr id="655" name="Google Shape;655;p5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71" name="Shape 671"/>
        <p:cNvGrpSpPr/>
        <p:nvPr/>
      </p:nvGrpSpPr>
      <p:grpSpPr>
        <a:xfrm>
          <a:off x="0" y="0"/>
          <a:ext cx="0" cy="0"/>
          <a:chOff x="0" y="0"/>
          <a:chExt cx="0" cy="0"/>
        </a:xfrm>
      </p:grpSpPr>
      <p:sp>
        <p:nvSpPr>
          <p:cNvPr id="672" name="Google Shape;672;p5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673" name="Google Shape;673;p5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800"/>
              </a:spcBef>
              <a:spcAft>
                <a:spcPts val="0"/>
              </a:spcAft>
              <a:buClr>
                <a:schemeClr val="dk1"/>
              </a:buClr>
              <a:buSzPts val="1100"/>
              <a:buFont typeface="Arial"/>
              <a:buNone/>
            </a:pPr>
            <a:r>
              <a:rPr lang="en-US" sz="1600">
                <a:solidFill>
                  <a:srgbClr val="0F4761"/>
                </a:solidFill>
                <a:latin typeface="Play"/>
                <a:ea typeface="Play"/>
                <a:cs typeface="Play"/>
                <a:sym typeface="Play"/>
              </a:rPr>
              <a:t>1. Think before sharing</a:t>
            </a:r>
            <a:endParaRPr b="1" sz="1300">
              <a:solidFill>
                <a:schemeClr val="dk1"/>
              </a:solidFill>
              <a:latin typeface="Play"/>
              <a:ea typeface="Play"/>
              <a:cs typeface="Play"/>
              <a:sym typeface="Play"/>
            </a:endParaRPr>
          </a:p>
          <a:p>
            <a:pPr indent="0" lvl="0" marL="0" rtl="0" algn="l">
              <a:lnSpc>
                <a:spcPct val="100000"/>
              </a:lnSpc>
              <a:spcBef>
                <a:spcPts val="1400"/>
              </a:spcBef>
              <a:spcAft>
                <a:spcPts val="0"/>
              </a:spcAft>
              <a:buClr>
                <a:schemeClr val="dk1"/>
              </a:buClr>
              <a:buSzPts val="1100"/>
              <a:buFont typeface="Arial"/>
              <a:buNone/>
            </a:pPr>
            <a:r>
              <a:rPr b="1" lang="en-US" sz="1300">
                <a:solidFill>
                  <a:schemeClr val="dk1"/>
                </a:solidFill>
                <a:latin typeface="Arial"/>
                <a:ea typeface="Arial"/>
                <a:cs typeface="Arial"/>
                <a:sym typeface="Arial"/>
              </a:rPr>
              <a:t>Objectives:</a:t>
            </a:r>
            <a:endParaRPr b="1" sz="1300">
              <a:solidFill>
                <a:schemeClr val="dk1"/>
              </a:solidFill>
              <a:latin typeface="Arial"/>
              <a:ea typeface="Arial"/>
              <a:cs typeface="Arial"/>
              <a:sym typeface="Arial"/>
            </a:endParaRPr>
          </a:p>
          <a:p>
            <a:pPr indent="-304800" lvl="0" marL="457200" rtl="0" algn="l">
              <a:lnSpc>
                <a:spcPct val="100000"/>
              </a:lnSpc>
              <a:spcBef>
                <a:spcPts val="1200"/>
              </a:spcBef>
              <a:spcAft>
                <a:spcPts val="0"/>
              </a:spcAft>
              <a:buClr>
                <a:schemeClr val="dk1"/>
              </a:buClr>
              <a:buSzPts val="1200"/>
              <a:buFont typeface="Noto Sans Symbols"/>
              <a:buChar char="●"/>
            </a:pPr>
            <a:r>
              <a:rPr lang="en-US" sz="1200">
                <a:solidFill>
                  <a:schemeClr val="dk1"/>
                </a:solidFill>
                <a:latin typeface="Arial"/>
                <a:ea typeface="Arial"/>
                <a:cs typeface="Arial"/>
                <a:sym typeface="Arial"/>
              </a:rPr>
              <a:t>Understand the principles of responsible digital behaviour and information sharing.</a:t>
            </a:r>
            <a:endParaRPr sz="1200">
              <a:solidFill>
                <a:schemeClr val="dk1"/>
              </a:solidFill>
              <a:latin typeface="Arial"/>
              <a:ea typeface="Arial"/>
              <a:cs typeface="Arial"/>
              <a:sym typeface="Arial"/>
            </a:endParaRPr>
          </a:p>
          <a:p>
            <a:pPr indent="-304800" lvl="0" marL="457200" rtl="0" algn="l">
              <a:lnSpc>
                <a:spcPct val="100000"/>
              </a:lnSpc>
              <a:spcBef>
                <a:spcPts val="0"/>
              </a:spcBef>
              <a:spcAft>
                <a:spcPts val="0"/>
              </a:spcAft>
              <a:buClr>
                <a:schemeClr val="dk1"/>
              </a:buClr>
              <a:buSzPts val="1200"/>
              <a:buFont typeface="Noto Sans Symbols"/>
              <a:buChar char="●"/>
            </a:pPr>
            <a:r>
              <a:rPr lang="en-US" sz="1200">
                <a:solidFill>
                  <a:schemeClr val="dk1"/>
                </a:solidFill>
                <a:latin typeface="Arial"/>
                <a:ea typeface="Arial"/>
                <a:cs typeface="Arial"/>
                <a:sym typeface="Arial"/>
              </a:rPr>
              <a:t>Build and critique a “Think Before Sharing” model to guide students.</a:t>
            </a:r>
            <a:endParaRPr sz="1200">
              <a:solidFill>
                <a:schemeClr val="dk1"/>
              </a:solidFill>
              <a:latin typeface="Arial"/>
              <a:ea typeface="Arial"/>
              <a:cs typeface="Arial"/>
              <a:sym typeface="Arial"/>
            </a:endParaRPr>
          </a:p>
          <a:p>
            <a:pPr indent="-304800" lvl="0" marL="457200" rtl="0" algn="l">
              <a:lnSpc>
                <a:spcPct val="100000"/>
              </a:lnSpc>
              <a:spcBef>
                <a:spcPts val="0"/>
              </a:spcBef>
              <a:spcAft>
                <a:spcPts val="0"/>
              </a:spcAft>
              <a:buClr>
                <a:schemeClr val="dk1"/>
              </a:buClr>
              <a:buSzPts val="1200"/>
              <a:buFont typeface="Noto Sans Symbols"/>
              <a:buChar char="●"/>
            </a:pPr>
            <a:r>
              <a:rPr lang="en-US" sz="1200">
                <a:solidFill>
                  <a:schemeClr val="dk1"/>
                </a:solidFill>
                <a:latin typeface="Arial"/>
                <a:ea typeface="Arial"/>
                <a:cs typeface="Arial"/>
                <a:sym typeface="Arial"/>
              </a:rPr>
              <a:t>Practice techniques of “social correction” — constructive ways to respond to misinformation shared by peers.</a:t>
            </a:r>
            <a:endParaRPr sz="1200">
              <a:solidFill>
                <a:schemeClr val="dk1"/>
              </a:solidFill>
              <a:latin typeface="Arial"/>
              <a:ea typeface="Arial"/>
              <a:cs typeface="Arial"/>
              <a:sym typeface="Arial"/>
            </a:endParaRPr>
          </a:p>
          <a:p>
            <a:pPr indent="-304800" lvl="0" marL="457200" rtl="0" algn="l">
              <a:lnSpc>
                <a:spcPct val="100000"/>
              </a:lnSpc>
              <a:spcBef>
                <a:spcPts val="0"/>
              </a:spcBef>
              <a:spcAft>
                <a:spcPts val="0"/>
              </a:spcAft>
              <a:buClr>
                <a:schemeClr val="dk1"/>
              </a:buClr>
              <a:buSzPts val="1200"/>
              <a:buFont typeface="Noto Sans Symbols"/>
              <a:buChar char="●"/>
            </a:pPr>
            <a:r>
              <a:rPr lang="en-US" sz="1200">
                <a:solidFill>
                  <a:schemeClr val="dk1"/>
                </a:solidFill>
                <a:latin typeface="Arial"/>
                <a:ea typeface="Arial"/>
                <a:cs typeface="Arial"/>
                <a:sym typeface="Arial"/>
              </a:rPr>
              <a:t>Prepare to embed these strategies into student-facing lessons.</a:t>
            </a:r>
            <a:br>
              <a:rPr lang="en-US" sz="1200">
                <a:solidFill>
                  <a:schemeClr val="dk1"/>
                </a:solidFill>
                <a:latin typeface="Arial"/>
                <a:ea typeface="Arial"/>
                <a:cs typeface="Arial"/>
                <a:sym typeface="Arial"/>
              </a:rPr>
            </a:br>
            <a:endParaRPr sz="1200">
              <a:solidFill>
                <a:schemeClr val="dk1"/>
              </a:solidFill>
              <a:latin typeface="Arial"/>
              <a:ea typeface="Arial"/>
              <a:cs typeface="Arial"/>
              <a:sym typeface="Arial"/>
            </a:endParaRPr>
          </a:p>
          <a:p>
            <a:pPr indent="0" lvl="0" marL="0" rtl="0" algn="l">
              <a:lnSpc>
                <a:spcPct val="100000"/>
              </a:lnSpc>
              <a:spcBef>
                <a:spcPts val="1400"/>
              </a:spcBef>
              <a:spcAft>
                <a:spcPts val="0"/>
              </a:spcAft>
              <a:buClr>
                <a:schemeClr val="dk1"/>
              </a:buClr>
              <a:buSzPts val="1100"/>
              <a:buFont typeface="Arial"/>
              <a:buNone/>
            </a:pPr>
            <a:r>
              <a:rPr b="1" lang="en-US" sz="1300">
                <a:solidFill>
                  <a:schemeClr val="dk1"/>
                </a:solidFill>
                <a:latin typeface="Arial"/>
                <a:ea typeface="Arial"/>
                <a:cs typeface="Arial"/>
                <a:sym typeface="Arial"/>
              </a:rPr>
              <a:t>Duration: 45 minutes</a:t>
            </a:r>
            <a:endParaRPr b="1" sz="1300">
              <a:solidFill>
                <a:schemeClr val="dk1"/>
              </a:solidFill>
              <a:latin typeface="Arial"/>
              <a:ea typeface="Arial"/>
              <a:cs typeface="Arial"/>
              <a:sym typeface="Arial"/>
            </a:endParaRPr>
          </a:p>
          <a:p>
            <a:pPr indent="0" lvl="0" marL="0" rtl="0" algn="l">
              <a:lnSpc>
                <a:spcPct val="100000"/>
              </a:lnSpc>
              <a:spcBef>
                <a:spcPts val="1400"/>
              </a:spcBef>
              <a:spcAft>
                <a:spcPts val="0"/>
              </a:spcAft>
              <a:buClr>
                <a:schemeClr val="dk1"/>
              </a:buClr>
              <a:buSzPts val="1100"/>
              <a:buFont typeface="Arial"/>
              <a:buNone/>
            </a:pPr>
            <a:r>
              <a:rPr b="1" lang="en-US" sz="1300">
                <a:solidFill>
                  <a:schemeClr val="dk1"/>
                </a:solidFill>
                <a:latin typeface="Arial"/>
                <a:ea typeface="Arial"/>
                <a:cs typeface="Arial"/>
                <a:sym typeface="Arial"/>
              </a:rPr>
              <a:t>Group format: Teachers work in groups of 3–5</a:t>
            </a:r>
            <a:endParaRPr b="1" sz="1300">
              <a:solidFill>
                <a:schemeClr val="dk1"/>
              </a:solidFill>
              <a:latin typeface="Arial"/>
              <a:ea typeface="Arial"/>
              <a:cs typeface="Arial"/>
              <a:sym typeface="Arial"/>
            </a:endParaRPr>
          </a:p>
          <a:p>
            <a:pPr indent="0" lvl="0" marL="0" rtl="0" algn="l">
              <a:lnSpc>
                <a:spcPct val="100000"/>
              </a:lnSpc>
              <a:spcBef>
                <a:spcPts val="1400"/>
              </a:spcBef>
              <a:spcAft>
                <a:spcPts val="0"/>
              </a:spcAft>
              <a:buClr>
                <a:schemeClr val="dk1"/>
              </a:buClr>
              <a:buSzPts val="1100"/>
              <a:buFont typeface="Arial"/>
              <a:buNone/>
            </a:pPr>
            <a:r>
              <a:rPr b="1" lang="en-US" sz="1300">
                <a:solidFill>
                  <a:schemeClr val="dk1"/>
                </a:solidFill>
                <a:latin typeface="Arial"/>
                <a:ea typeface="Arial"/>
                <a:cs typeface="Arial"/>
                <a:sym typeface="Arial"/>
              </a:rPr>
              <a:t>Materials needed:</a:t>
            </a:r>
            <a:endParaRPr b="1" sz="1300">
              <a:solidFill>
                <a:schemeClr val="dk1"/>
              </a:solidFill>
              <a:latin typeface="Arial"/>
              <a:ea typeface="Arial"/>
              <a:cs typeface="Arial"/>
              <a:sym typeface="Arial"/>
            </a:endParaRPr>
          </a:p>
          <a:p>
            <a:pPr indent="-304800" lvl="0" marL="457200" rtl="0" algn="l">
              <a:lnSpc>
                <a:spcPct val="100000"/>
              </a:lnSpc>
              <a:spcBef>
                <a:spcPts val="1200"/>
              </a:spcBef>
              <a:spcAft>
                <a:spcPts val="0"/>
              </a:spcAft>
              <a:buClr>
                <a:schemeClr val="dk1"/>
              </a:buClr>
              <a:buSzPts val="1200"/>
              <a:buFont typeface="Noto Sans Symbols"/>
              <a:buChar char="●"/>
            </a:pPr>
            <a:r>
              <a:rPr lang="en-US" sz="1200">
                <a:solidFill>
                  <a:schemeClr val="dk1"/>
                </a:solidFill>
                <a:latin typeface="Arial"/>
                <a:ea typeface="Arial"/>
                <a:cs typeface="Arial"/>
                <a:sym typeface="Arial"/>
              </a:rPr>
              <a:t>Flipchart paper or whiteboards, markers and sticky notes/Miro or Padlet</a:t>
            </a:r>
            <a:endParaRPr sz="1200">
              <a:solidFill>
                <a:schemeClr val="dk1"/>
              </a:solidFill>
              <a:latin typeface="Arial"/>
              <a:ea typeface="Arial"/>
              <a:cs typeface="Arial"/>
              <a:sym typeface="Arial"/>
            </a:endParaRPr>
          </a:p>
          <a:p>
            <a:pPr indent="-302895" lvl="0" marL="453390" rtl="0" algn="l">
              <a:lnSpc>
                <a:spcPct val="100000"/>
              </a:lnSpc>
              <a:spcBef>
                <a:spcPts val="0"/>
              </a:spcBef>
              <a:spcAft>
                <a:spcPts val="0"/>
              </a:spcAft>
              <a:buClr>
                <a:schemeClr val="dk1"/>
              </a:buClr>
              <a:buSzPts val="1200"/>
              <a:buFont typeface="Noto Sans Symbols"/>
              <a:buChar char="●"/>
            </a:pPr>
            <a:r>
              <a:rPr b="1" lang="en-US" sz="1200" u="sng">
                <a:solidFill>
                  <a:srgbClr val="1155CC"/>
                </a:solidFill>
                <a:latin typeface="Arial"/>
                <a:ea typeface="Arial"/>
                <a:cs typeface="Arial"/>
                <a:sym typeface="Arial"/>
                <a:hlinkClick r:id="rId2">
                  <a:extLst>
                    <a:ext uri="{A12FA001-AC4F-418D-AE19-62706E023703}">
                      <ahyp:hlinkClr val="tx"/>
                    </a:ext>
                  </a:extLst>
                </a:hlinkClick>
              </a:rPr>
              <a:t>IV.1.Think_Before_Sharing_Handout.docx</a:t>
            </a:r>
            <a:endParaRPr b="1" sz="1200">
              <a:solidFill>
                <a:schemeClr val="dk1"/>
              </a:solidFill>
              <a:latin typeface="Arial"/>
              <a:ea typeface="Arial"/>
              <a:cs typeface="Arial"/>
              <a:sym typeface="Arial"/>
            </a:endParaRPr>
          </a:p>
          <a:p>
            <a:pPr indent="-302895" lvl="0" marL="453390" rtl="0" algn="l">
              <a:lnSpc>
                <a:spcPct val="100000"/>
              </a:lnSpc>
              <a:spcBef>
                <a:spcPts val="0"/>
              </a:spcBef>
              <a:spcAft>
                <a:spcPts val="0"/>
              </a:spcAft>
              <a:buClr>
                <a:schemeClr val="dk1"/>
              </a:buClr>
              <a:buSzPts val="1200"/>
              <a:buFont typeface="Noto Sans Symbols"/>
              <a:buChar char="●"/>
            </a:pPr>
            <a:r>
              <a:rPr b="1" lang="en-US" sz="1200" u="sng">
                <a:solidFill>
                  <a:srgbClr val="1155CC"/>
                </a:solidFill>
                <a:latin typeface="Arial"/>
                <a:ea typeface="Arial"/>
                <a:cs typeface="Arial"/>
                <a:sym typeface="Arial"/>
                <a:hlinkClick r:id="rId3">
                  <a:extLst>
                    <a:ext uri="{A12FA001-AC4F-418D-AE19-62706E023703}">
                      <ahyp:hlinkClr val="tx"/>
                    </a:ext>
                  </a:extLst>
                </a:hlinkClick>
              </a:rPr>
              <a:t>IV.1.Social_Correction_Role_Play_Handout.docx</a:t>
            </a:r>
            <a:endParaRPr b="1" sz="1200">
              <a:solidFill>
                <a:schemeClr val="dk1"/>
              </a:solidFill>
              <a:latin typeface="Arial"/>
              <a:ea typeface="Arial"/>
              <a:cs typeface="Arial"/>
              <a:sym typeface="Arial"/>
            </a:endParaRPr>
          </a:p>
          <a:p>
            <a:pPr indent="-304800" lvl="0" marL="457200" rtl="0" algn="l">
              <a:lnSpc>
                <a:spcPct val="100000"/>
              </a:lnSpc>
              <a:spcBef>
                <a:spcPts val="0"/>
              </a:spcBef>
              <a:spcAft>
                <a:spcPts val="0"/>
              </a:spcAft>
              <a:buClr>
                <a:schemeClr val="dk1"/>
              </a:buClr>
              <a:buSzPts val="1200"/>
              <a:buFont typeface="Noto Sans Symbols"/>
              <a:buChar char="●"/>
            </a:pPr>
            <a:r>
              <a:rPr lang="en-US" sz="1200">
                <a:solidFill>
                  <a:schemeClr val="dk1"/>
                </a:solidFill>
                <a:latin typeface="Arial"/>
                <a:ea typeface="Arial"/>
                <a:cs typeface="Arial"/>
                <a:sym typeface="Arial"/>
              </a:rPr>
              <a:t>Handout with real or simulated social media posts (some misleading, some neutral)</a:t>
            </a:r>
            <a:br>
              <a:rPr lang="en-US" sz="1200">
                <a:solidFill>
                  <a:schemeClr val="dk1"/>
                </a:solidFill>
                <a:latin typeface="Arial"/>
                <a:ea typeface="Arial"/>
                <a:cs typeface="Arial"/>
                <a:sym typeface="Arial"/>
              </a:rPr>
            </a:br>
            <a:endParaRPr sz="1200">
              <a:solidFill>
                <a:schemeClr val="dk1"/>
              </a:solidFill>
              <a:latin typeface="Arial"/>
              <a:ea typeface="Arial"/>
              <a:cs typeface="Arial"/>
              <a:sym typeface="Arial"/>
            </a:endParaRPr>
          </a:p>
          <a:p>
            <a:pPr indent="0" lvl="0" marL="0" rtl="0" algn="l">
              <a:lnSpc>
                <a:spcPct val="100000"/>
              </a:lnSpc>
              <a:spcBef>
                <a:spcPts val="1400"/>
              </a:spcBef>
              <a:spcAft>
                <a:spcPts val="0"/>
              </a:spcAft>
              <a:buClr>
                <a:schemeClr val="dk1"/>
              </a:buClr>
              <a:buSzPts val="1100"/>
              <a:buFont typeface="Arial"/>
              <a:buNone/>
            </a:pPr>
            <a:r>
              <a:rPr b="1" lang="en-US" sz="1300">
                <a:solidFill>
                  <a:schemeClr val="dk1"/>
                </a:solidFill>
                <a:latin typeface="Arial"/>
                <a:ea typeface="Arial"/>
                <a:cs typeface="Arial"/>
                <a:sym typeface="Arial"/>
              </a:rPr>
              <a:t>Lesson flow:</a:t>
            </a:r>
            <a:endParaRPr b="1" sz="1300">
              <a:solidFill>
                <a:schemeClr val="dk1"/>
              </a:solidFill>
              <a:latin typeface="Arial"/>
              <a:ea typeface="Arial"/>
              <a:cs typeface="Arial"/>
              <a:sym typeface="Arial"/>
            </a:endParaRPr>
          </a:p>
          <a:p>
            <a:pPr indent="0" lvl="0" marL="0" rtl="0" algn="l">
              <a:lnSpc>
                <a:spcPct val="100000"/>
              </a:lnSpc>
              <a:spcBef>
                <a:spcPts val="1200"/>
              </a:spcBef>
              <a:spcAft>
                <a:spcPts val="0"/>
              </a:spcAft>
              <a:buClr>
                <a:schemeClr val="dk1"/>
              </a:buClr>
              <a:buSzPts val="1100"/>
              <a:buFont typeface="Arial"/>
              <a:buNone/>
            </a:pPr>
            <a:r>
              <a:rPr b="1" lang="en-US">
                <a:solidFill>
                  <a:schemeClr val="dk1"/>
                </a:solidFill>
                <a:latin typeface="Arial"/>
                <a:ea typeface="Arial"/>
                <a:cs typeface="Arial"/>
                <a:sym typeface="Arial"/>
              </a:rPr>
              <a:t>1. Welcome &amp; warm-up (10 min)</a:t>
            </a:r>
            <a:endParaRPr b="1">
              <a:solidFill>
                <a:schemeClr val="dk1"/>
              </a:solidFill>
              <a:latin typeface="Arial"/>
              <a:ea typeface="Arial"/>
              <a:cs typeface="Arial"/>
              <a:sym typeface="Arial"/>
            </a:endParaRPr>
          </a:p>
          <a:p>
            <a:pPr indent="-304800" lvl="0" marL="457200" rtl="0" algn="l">
              <a:lnSpc>
                <a:spcPct val="100000"/>
              </a:lnSpc>
              <a:spcBef>
                <a:spcPts val="1200"/>
              </a:spcBef>
              <a:spcAft>
                <a:spcPts val="0"/>
              </a:spcAft>
              <a:buClr>
                <a:schemeClr val="dk1"/>
              </a:buClr>
              <a:buSzPts val="1200"/>
              <a:buFont typeface="Noto Sans Symbols"/>
              <a:buChar char="●"/>
            </a:pPr>
            <a:r>
              <a:rPr lang="en-US" sz="1200">
                <a:solidFill>
                  <a:schemeClr val="dk1"/>
                </a:solidFill>
                <a:latin typeface="Arial"/>
                <a:ea typeface="Arial"/>
                <a:cs typeface="Arial"/>
                <a:sym typeface="Arial"/>
              </a:rPr>
              <a:t>Ask teachers:</a:t>
            </a:r>
            <a:br>
              <a:rPr lang="en-US" sz="1200">
                <a:solidFill>
                  <a:schemeClr val="dk1"/>
                </a:solidFill>
                <a:latin typeface="Arial"/>
                <a:ea typeface="Arial"/>
                <a:cs typeface="Arial"/>
                <a:sym typeface="Arial"/>
              </a:rPr>
            </a:br>
            <a:r>
              <a:rPr lang="en-US" sz="1200">
                <a:solidFill>
                  <a:schemeClr val="dk1"/>
                </a:solidFill>
                <a:latin typeface="Arial"/>
                <a:ea typeface="Arial"/>
                <a:cs typeface="Arial"/>
                <a:sym typeface="Arial"/>
              </a:rPr>
              <a:t> </a:t>
            </a:r>
            <a:r>
              <a:rPr i="1" lang="en-US" sz="1200">
                <a:solidFill>
                  <a:schemeClr val="dk1"/>
                </a:solidFill>
                <a:latin typeface="Arial"/>
                <a:ea typeface="Arial"/>
                <a:cs typeface="Arial"/>
                <a:sym typeface="Arial"/>
              </a:rPr>
              <a:t>“Have you ever seen something online and shared it before verifying it?”</a:t>
            </a:r>
            <a:endParaRPr sz="1200">
              <a:solidFill>
                <a:schemeClr val="dk1"/>
              </a:solidFill>
              <a:latin typeface="Arial"/>
              <a:ea typeface="Arial"/>
              <a:cs typeface="Arial"/>
              <a:sym typeface="Arial"/>
            </a:endParaRPr>
          </a:p>
          <a:p>
            <a:pPr indent="-304800" lvl="0" marL="457200" rtl="0" algn="l">
              <a:lnSpc>
                <a:spcPct val="100000"/>
              </a:lnSpc>
              <a:spcBef>
                <a:spcPts val="0"/>
              </a:spcBef>
              <a:spcAft>
                <a:spcPts val="0"/>
              </a:spcAft>
              <a:buClr>
                <a:schemeClr val="dk1"/>
              </a:buClr>
              <a:buSzPts val="1200"/>
              <a:buFont typeface="Noto Sans Symbols"/>
              <a:buChar char="●"/>
            </a:pPr>
            <a:r>
              <a:rPr lang="en-US" sz="1200">
                <a:solidFill>
                  <a:schemeClr val="dk1"/>
                </a:solidFill>
                <a:latin typeface="Arial"/>
                <a:ea typeface="Arial"/>
                <a:cs typeface="Arial"/>
                <a:sym typeface="Arial"/>
              </a:rPr>
              <a:t>Show quick examples (e.g., viral image with misleading caption, fake quote).</a:t>
            </a:r>
            <a:endParaRPr sz="1200">
              <a:solidFill>
                <a:schemeClr val="dk1"/>
              </a:solidFill>
              <a:latin typeface="Arial"/>
              <a:ea typeface="Arial"/>
              <a:cs typeface="Arial"/>
              <a:sym typeface="Arial"/>
            </a:endParaRPr>
          </a:p>
          <a:p>
            <a:pPr indent="-304800" lvl="0" marL="457200" rtl="0" algn="l">
              <a:lnSpc>
                <a:spcPct val="100000"/>
              </a:lnSpc>
              <a:spcBef>
                <a:spcPts val="0"/>
              </a:spcBef>
              <a:spcAft>
                <a:spcPts val="0"/>
              </a:spcAft>
              <a:buClr>
                <a:schemeClr val="dk1"/>
              </a:buClr>
              <a:buSzPts val="1200"/>
              <a:buFont typeface="Noto Sans Symbols"/>
              <a:buChar char="●"/>
            </a:pPr>
            <a:r>
              <a:rPr lang="en-US" sz="1200">
                <a:solidFill>
                  <a:schemeClr val="dk1"/>
                </a:solidFill>
                <a:latin typeface="Arial"/>
                <a:ea typeface="Arial"/>
                <a:cs typeface="Arial"/>
                <a:sym typeface="Arial"/>
              </a:rPr>
              <a:t>Short reflection on personal sharing habits.</a:t>
            </a:r>
            <a:br>
              <a:rPr lang="en-US" sz="1200">
                <a:solidFill>
                  <a:schemeClr val="dk1"/>
                </a:solidFill>
                <a:latin typeface="Arial"/>
                <a:ea typeface="Arial"/>
                <a:cs typeface="Arial"/>
                <a:sym typeface="Arial"/>
              </a:rPr>
            </a:br>
            <a:endParaRPr sz="1200">
              <a:solidFill>
                <a:schemeClr val="dk1"/>
              </a:solidFill>
              <a:latin typeface="Arial"/>
              <a:ea typeface="Arial"/>
              <a:cs typeface="Arial"/>
              <a:sym typeface="Arial"/>
            </a:endParaRPr>
          </a:p>
          <a:p>
            <a:pPr indent="0" lvl="0" marL="0" rtl="0" algn="l">
              <a:lnSpc>
                <a:spcPct val="100000"/>
              </a:lnSpc>
              <a:spcBef>
                <a:spcPts val="1200"/>
              </a:spcBef>
              <a:spcAft>
                <a:spcPts val="0"/>
              </a:spcAft>
              <a:buClr>
                <a:schemeClr val="dk1"/>
              </a:buClr>
              <a:buSzPts val="1100"/>
              <a:buFont typeface="Arial"/>
              <a:buNone/>
            </a:pPr>
            <a:r>
              <a:rPr b="1" lang="en-US">
                <a:solidFill>
                  <a:schemeClr val="dk1"/>
                </a:solidFill>
                <a:latin typeface="Arial"/>
                <a:ea typeface="Arial"/>
                <a:cs typeface="Arial"/>
                <a:sym typeface="Arial"/>
              </a:rPr>
              <a:t>2. Mini-input: What Is responsible Digital citizenship? (10 min)</a:t>
            </a:r>
            <a:endParaRPr b="1">
              <a:solidFill>
                <a:schemeClr val="dk1"/>
              </a:solidFill>
              <a:latin typeface="Arial"/>
              <a:ea typeface="Arial"/>
              <a:cs typeface="Arial"/>
              <a:sym typeface="Arial"/>
            </a:endParaRPr>
          </a:p>
          <a:p>
            <a:pPr indent="-304800" lvl="0" marL="457200" rtl="0" algn="l">
              <a:lnSpc>
                <a:spcPct val="100000"/>
              </a:lnSpc>
              <a:spcBef>
                <a:spcPts val="1200"/>
              </a:spcBef>
              <a:spcAft>
                <a:spcPts val="0"/>
              </a:spcAft>
              <a:buClr>
                <a:schemeClr val="dk1"/>
              </a:buClr>
              <a:buSzPts val="1200"/>
              <a:buFont typeface="Noto Sans Symbols"/>
              <a:buChar char="●"/>
            </a:pPr>
            <a:r>
              <a:rPr lang="en-US" sz="1200">
                <a:solidFill>
                  <a:schemeClr val="dk1"/>
                </a:solidFill>
                <a:latin typeface="Arial"/>
                <a:ea typeface="Arial"/>
                <a:cs typeface="Arial"/>
                <a:sym typeface="Arial"/>
              </a:rPr>
              <a:t>Facilitator presents key traits: respect, accuracy, empathy, privacy, and accountability.</a:t>
            </a:r>
            <a:endParaRPr sz="1200">
              <a:solidFill>
                <a:schemeClr val="dk1"/>
              </a:solidFill>
              <a:latin typeface="Arial"/>
              <a:ea typeface="Arial"/>
              <a:cs typeface="Arial"/>
              <a:sym typeface="Arial"/>
            </a:endParaRPr>
          </a:p>
          <a:p>
            <a:pPr indent="-304800" lvl="0" marL="457200" rtl="0" algn="l">
              <a:lnSpc>
                <a:spcPct val="100000"/>
              </a:lnSpc>
              <a:spcBef>
                <a:spcPts val="0"/>
              </a:spcBef>
              <a:spcAft>
                <a:spcPts val="0"/>
              </a:spcAft>
              <a:buClr>
                <a:schemeClr val="dk1"/>
              </a:buClr>
              <a:buSzPts val="1200"/>
              <a:buFont typeface="Noto Sans Symbols"/>
              <a:buChar char="●"/>
            </a:pPr>
            <a:r>
              <a:rPr lang="en-US" sz="1200">
                <a:solidFill>
                  <a:schemeClr val="dk1"/>
                </a:solidFill>
                <a:latin typeface="Arial"/>
                <a:ea typeface="Arial"/>
                <a:cs typeface="Arial"/>
                <a:sym typeface="Arial"/>
              </a:rPr>
              <a:t>Highlight research showing that social media users often shape peer behaviour.</a:t>
            </a:r>
            <a:br>
              <a:rPr lang="en-US" sz="1200">
                <a:solidFill>
                  <a:schemeClr val="dk1"/>
                </a:solidFill>
                <a:latin typeface="Arial"/>
                <a:ea typeface="Arial"/>
                <a:cs typeface="Arial"/>
                <a:sym typeface="Arial"/>
              </a:rPr>
            </a:br>
            <a:endParaRPr sz="1200">
              <a:solidFill>
                <a:schemeClr val="dk1"/>
              </a:solidFill>
              <a:latin typeface="Arial"/>
              <a:ea typeface="Arial"/>
              <a:cs typeface="Arial"/>
              <a:sym typeface="Arial"/>
            </a:endParaRPr>
          </a:p>
          <a:p>
            <a:pPr indent="0" lvl="0" marL="0" rtl="0" algn="l">
              <a:lnSpc>
                <a:spcPct val="100000"/>
              </a:lnSpc>
              <a:spcBef>
                <a:spcPts val="1200"/>
              </a:spcBef>
              <a:spcAft>
                <a:spcPts val="0"/>
              </a:spcAft>
              <a:buClr>
                <a:schemeClr val="dk1"/>
              </a:buClr>
              <a:buSzPts val="1100"/>
              <a:buFont typeface="Arial"/>
              <a:buNone/>
            </a:pPr>
            <a:r>
              <a:rPr b="1" lang="en-US">
                <a:solidFill>
                  <a:schemeClr val="dk1"/>
                </a:solidFill>
                <a:latin typeface="Arial"/>
                <a:ea typeface="Arial"/>
                <a:cs typeface="Arial"/>
                <a:sym typeface="Arial"/>
              </a:rPr>
              <a:t>3. Activity: Think before sharing model (15 min)</a:t>
            </a:r>
            <a:endParaRPr b="1">
              <a:solidFill>
                <a:schemeClr val="dk1"/>
              </a:solidFill>
              <a:latin typeface="Arial"/>
              <a:ea typeface="Arial"/>
              <a:cs typeface="Arial"/>
              <a:sym typeface="Arial"/>
            </a:endParaRPr>
          </a:p>
          <a:p>
            <a:pPr indent="-304800" lvl="0" marL="457200" rtl="0" algn="l">
              <a:lnSpc>
                <a:spcPct val="100000"/>
              </a:lnSpc>
              <a:spcBef>
                <a:spcPts val="1200"/>
              </a:spcBef>
              <a:spcAft>
                <a:spcPts val="0"/>
              </a:spcAft>
              <a:buClr>
                <a:schemeClr val="dk1"/>
              </a:buClr>
              <a:buSzPts val="1200"/>
              <a:buFont typeface="Noto Sans Symbols"/>
              <a:buChar char="●"/>
            </a:pPr>
            <a:r>
              <a:rPr lang="en-US" sz="1200">
                <a:solidFill>
                  <a:schemeClr val="dk1"/>
                </a:solidFill>
                <a:latin typeface="Arial"/>
                <a:ea typeface="Arial"/>
                <a:cs typeface="Arial"/>
                <a:sym typeface="Arial"/>
              </a:rPr>
              <a:t>In groups, teachers develop a classroom-friendly “Think Before Sharing” strategy using a simple mnemonic (e.g., </a:t>
            </a:r>
            <a:r>
              <a:rPr b="1" lang="en-US" sz="1200">
                <a:solidFill>
                  <a:schemeClr val="dk1"/>
                </a:solidFill>
                <a:latin typeface="Arial"/>
                <a:ea typeface="Arial"/>
                <a:cs typeface="Arial"/>
                <a:sym typeface="Arial"/>
              </a:rPr>
              <a:t>T.R.U.T.H.</a:t>
            </a:r>
            <a:r>
              <a:rPr lang="en-US" sz="1200">
                <a:solidFill>
                  <a:schemeClr val="dk1"/>
                </a:solidFill>
                <a:latin typeface="Arial"/>
                <a:ea typeface="Arial"/>
                <a:cs typeface="Arial"/>
                <a:sym typeface="Arial"/>
              </a:rPr>
              <a:t> = True, Reliable, Understandable, Timely, Helpful).</a:t>
            </a:r>
            <a:endParaRPr sz="1200">
              <a:solidFill>
                <a:schemeClr val="dk1"/>
              </a:solidFill>
              <a:latin typeface="Arial"/>
              <a:ea typeface="Arial"/>
              <a:cs typeface="Arial"/>
              <a:sym typeface="Arial"/>
            </a:endParaRPr>
          </a:p>
          <a:p>
            <a:pPr indent="-304800" lvl="0" marL="457200" rtl="0" algn="l">
              <a:lnSpc>
                <a:spcPct val="100000"/>
              </a:lnSpc>
              <a:spcBef>
                <a:spcPts val="0"/>
              </a:spcBef>
              <a:spcAft>
                <a:spcPts val="0"/>
              </a:spcAft>
              <a:buClr>
                <a:schemeClr val="dk1"/>
              </a:buClr>
              <a:buSzPts val="1200"/>
              <a:buFont typeface="Noto Sans Symbols"/>
              <a:buChar char="●"/>
            </a:pPr>
            <a:r>
              <a:rPr lang="en-US" sz="1200">
                <a:solidFill>
                  <a:schemeClr val="dk1"/>
                </a:solidFill>
                <a:latin typeface="Arial"/>
                <a:ea typeface="Arial"/>
                <a:cs typeface="Arial"/>
                <a:sym typeface="Arial"/>
              </a:rPr>
              <a:t>They must include:</a:t>
            </a:r>
            <a:endParaRPr sz="1200">
              <a:solidFill>
                <a:schemeClr val="dk1"/>
              </a:solidFill>
              <a:latin typeface="Arial"/>
              <a:ea typeface="Arial"/>
              <a:cs typeface="Arial"/>
              <a:sym typeface="Arial"/>
            </a:endParaRPr>
          </a:p>
          <a:p>
            <a:pPr indent="-304800" lvl="1" marL="914400" rtl="0" algn="l">
              <a:lnSpc>
                <a:spcPct val="100000"/>
              </a:lnSpc>
              <a:spcBef>
                <a:spcPts val="0"/>
              </a:spcBef>
              <a:spcAft>
                <a:spcPts val="0"/>
              </a:spcAft>
              <a:buClr>
                <a:schemeClr val="dk1"/>
              </a:buClr>
              <a:buSzPts val="1200"/>
              <a:buFont typeface="Arial"/>
              <a:buChar char="○"/>
            </a:pPr>
            <a:r>
              <a:rPr lang="en-US" sz="1200">
                <a:solidFill>
                  <a:schemeClr val="dk1"/>
                </a:solidFill>
                <a:latin typeface="Arial"/>
                <a:ea typeface="Arial"/>
                <a:cs typeface="Arial"/>
                <a:sym typeface="Arial"/>
              </a:rPr>
              <a:t>5 steps/questions students ask before sharing</a:t>
            </a:r>
            <a:endParaRPr sz="1200">
              <a:solidFill>
                <a:schemeClr val="dk1"/>
              </a:solidFill>
              <a:latin typeface="Arial"/>
              <a:ea typeface="Arial"/>
              <a:cs typeface="Arial"/>
              <a:sym typeface="Arial"/>
            </a:endParaRPr>
          </a:p>
          <a:p>
            <a:pPr indent="-304800" lvl="1" marL="914400" rtl="0" algn="l">
              <a:lnSpc>
                <a:spcPct val="100000"/>
              </a:lnSpc>
              <a:spcBef>
                <a:spcPts val="0"/>
              </a:spcBef>
              <a:spcAft>
                <a:spcPts val="0"/>
              </a:spcAft>
              <a:buClr>
                <a:schemeClr val="dk1"/>
              </a:buClr>
              <a:buSzPts val="1200"/>
              <a:buFont typeface="Arial"/>
              <a:buChar char="○"/>
            </a:pPr>
            <a:r>
              <a:rPr lang="en-US" sz="1200">
                <a:solidFill>
                  <a:schemeClr val="dk1"/>
                </a:solidFill>
                <a:latin typeface="Arial"/>
                <a:ea typeface="Arial"/>
                <a:cs typeface="Arial"/>
                <a:sym typeface="Arial"/>
              </a:rPr>
              <a:t>Age-appropriate language</a:t>
            </a:r>
            <a:endParaRPr sz="1200">
              <a:solidFill>
                <a:schemeClr val="dk1"/>
              </a:solidFill>
              <a:latin typeface="Arial"/>
              <a:ea typeface="Arial"/>
              <a:cs typeface="Arial"/>
              <a:sym typeface="Arial"/>
            </a:endParaRPr>
          </a:p>
          <a:p>
            <a:pPr indent="-304800" lvl="1" marL="914400" rtl="0" algn="l">
              <a:lnSpc>
                <a:spcPct val="100000"/>
              </a:lnSpc>
              <a:spcBef>
                <a:spcPts val="0"/>
              </a:spcBef>
              <a:spcAft>
                <a:spcPts val="0"/>
              </a:spcAft>
              <a:buClr>
                <a:schemeClr val="dk1"/>
              </a:buClr>
              <a:buSzPts val="1200"/>
              <a:buFont typeface="Arial"/>
              <a:buChar char="○"/>
            </a:pPr>
            <a:r>
              <a:rPr lang="en-US" sz="1200">
                <a:solidFill>
                  <a:schemeClr val="dk1"/>
                </a:solidFill>
                <a:latin typeface="Arial"/>
                <a:ea typeface="Arial"/>
                <a:cs typeface="Arial"/>
                <a:sym typeface="Arial"/>
              </a:rPr>
              <a:t>1 example post that would pass, and 1 that would fail the check</a:t>
            </a:r>
            <a:br>
              <a:rPr lang="en-US" sz="1200">
                <a:solidFill>
                  <a:schemeClr val="dk1"/>
                </a:solidFill>
                <a:latin typeface="Arial"/>
                <a:ea typeface="Arial"/>
                <a:cs typeface="Arial"/>
                <a:sym typeface="Arial"/>
              </a:rPr>
            </a:br>
            <a:endParaRPr sz="1200">
              <a:solidFill>
                <a:schemeClr val="dk1"/>
              </a:solidFill>
              <a:latin typeface="Arial"/>
              <a:ea typeface="Arial"/>
              <a:cs typeface="Arial"/>
              <a:sym typeface="Arial"/>
            </a:endParaRPr>
          </a:p>
          <a:p>
            <a:pPr indent="0" lvl="0" marL="0" rtl="0" algn="l">
              <a:lnSpc>
                <a:spcPct val="100000"/>
              </a:lnSpc>
              <a:spcBef>
                <a:spcPts val="1200"/>
              </a:spcBef>
              <a:spcAft>
                <a:spcPts val="0"/>
              </a:spcAft>
              <a:buClr>
                <a:schemeClr val="dk1"/>
              </a:buClr>
              <a:buSzPts val="1100"/>
              <a:buFont typeface="Arial"/>
              <a:buNone/>
            </a:pPr>
            <a:r>
              <a:rPr b="1" lang="en-US">
                <a:solidFill>
                  <a:schemeClr val="dk1"/>
                </a:solidFill>
                <a:latin typeface="Arial"/>
                <a:ea typeface="Arial"/>
                <a:cs typeface="Arial"/>
                <a:sym typeface="Arial"/>
              </a:rPr>
              <a:t>4. Role-play: Practicing social correction (15 min)</a:t>
            </a:r>
            <a:endParaRPr b="1">
              <a:solidFill>
                <a:schemeClr val="dk1"/>
              </a:solidFill>
              <a:latin typeface="Arial"/>
              <a:ea typeface="Arial"/>
              <a:cs typeface="Arial"/>
              <a:sym typeface="Arial"/>
            </a:endParaRPr>
          </a:p>
          <a:p>
            <a:pPr indent="-304800" lvl="0" marL="457200" rtl="0" algn="l">
              <a:lnSpc>
                <a:spcPct val="100000"/>
              </a:lnSpc>
              <a:spcBef>
                <a:spcPts val="1200"/>
              </a:spcBef>
              <a:spcAft>
                <a:spcPts val="0"/>
              </a:spcAft>
              <a:buClr>
                <a:schemeClr val="dk1"/>
              </a:buClr>
              <a:buSzPts val="1200"/>
              <a:buFont typeface="Noto Sans Symbols"/>
              <a:buChar char="●"/>
            </a:pPr>
            <a:r>
              <a:rPr lang="en-US" sz="1200">
                <a:solidFill>
                  <a:schemeClr val="dk1"/>
                </a:solidFill>
                <a:latin typeface="Arial"/>
                <a:ea typeface="Arial"/>
                <a:cs typeface="Arial"/>
                <a:sym typeface="Arial"/>
              </a:rPr>
              <a:t>Each group selects a misleading post from the handout.</a:t>
            </a:r>
            <a:endParaRPr sz="1200">
              <a:solidFill>
                <a:schemeClr val="dk1"/>
              </a:solidFill>
              <a:latin typeface="Arial"/>
              <a:ea typeface="Arial"/>
              <a:cs typeface="Arial"/>
              <a:sym typeface="Arial"/>
            </a:endParaRPr>
          </a:p>
          <a:p>
            <a:pPr indent="-304800" lvl="0" marL="457200" rtl="0" algn="l">
              <a:lnSpc>
                <a:spcPct val="100000"/>
              </a:lnSpc>
              <a:spcBef>
                <a:spcPts val="0"/>
              </a:spcBef>
              <a:spcAft>
                <a:spcPts val="0"/>
              </a:spcAft>
              <a:buClr>
                <a:schemeClr val="dk1"/>
              </a:buClr>
              <a:buSzPts val="1200"/>
              <a:buFont typeface="Noto Sans Symbols"/>
              <a:buChar char="●"/>
            </a:pPr>
            <a:r>
              <a:rPr lang="en-US" sz="1200">
                <a:solidFill>
                  <a:schemeClr val="dk1"/>
                </a:solidFill>
                <a:latin typeface="Arial"/>
                <a:ea typeface="Arial"/>
                <a:cs typeface="Arial"/>
                <a:sym typeface="Arial"/>
              </a:rPr>
              <a:t>Scenario: </a:t>
            </a:r>
            <a:r>
              <a:rPr i="1" lang="en-US" sz="1200">
                <a:solidFill>
                  <a:schemeClr val="dk1"/>
                </a:solidFill>
                <a:latin typeface="Arial"/>
                <a:ea typeface="Arial"/>
                <a:cs typeface="Arial"/>
                <a:sym typeface="Arial"/>
              </a:rPr>
              <a:t>“Your student/friend shares this in class/group chat—how do you respond respectfully, but firmly?”</a:t>
            </a:r>
            <a:endParaRPr sz="1200">
              <a:solidFill>
                <a:schemeClr val="dk1"/>
              </a:solidFill>
              <a:latin typeface="Arial"/>
              <a:ea typeface="Arial"/>
              <a:cs typeface="Arial"/>
              <a:sym typeface="Arial"/>
            </a:endParaRPr>
          </a:p>
          <a:p>
            <a:pPr indent="-304800" lvl="0" marL="457200" rtl="0" algn="l">
              <a:lnSpc>
                <a:spcPct val="100000"/>
              </a:lnSpc>
              <a:spcBef>
                <a:spcPts val="0"/>
              </a:spcBef>
              <a:spcAft>
                <a:spcPts val="0"/>
              </a:spcAft>
              <a:buClr>
                <a:schemeClr val="dk1"/>
              </a:buClr>
              <a:buSzPts val="1200"/>
              <a:buFont typeface="Noto Sans Symbols"/>
              <a:buChar char="●"/>
            </a:pPr>
            <a:r>
              <a:rPr lang="en-US" sz="1200">
                <a:solidFill>
                  <a:schemeClr val="dk1"/>
                </a:solidFill>
                <a:latin typeface="Arial"/>
                <a:ea typeface="Arial"/>
                <a:cs typeface="Arial"/>
                <a:sym typeface="Arial"/>
              </a:rPr>
              <a:t>Groups create and act out short dialogues, demonstrating “social correction” using non-confrontational phrases like:</a:t>
            </a:r>
            <a:endParaRPr sz="1200">
              <a:solidFill>
                <a:schemeClr val="dk1"/>
              </a:solidFill>
              <a:latin typeface="Arial"/>
              <a:ea typeface="Arial"/>
              <a:cs typeface="Arial"/>
              <a:sym typeface="Arial"/>
            </a:endParaRPr>
          </a:p>
          <a:p>
            <a:pPr indent="-304800" lvl="1" marL="914400" rtl="0" algn="l">
              <a:lnSpc>
                <a:spcPct val="100000"/>
              </a:lnSpc>
              <a:spcBef>
                <a:spcPts val="0"/>
              </a:spcBef>
              <a:spcAft>
                <a:spcPts val="0"/>
              </a:spcAft>
              <a:buClr>
                <a:schemeClr val="dk1"/>
              </a:buClr>
              <a:buSzPts val="1200"/>
              <a:buFont typeface="Arial"/>
              <a:buChar char="○"/>
            </a:pPr>
            <a:r>
              <a:rPr lang="en-US" sz="1200">
                <a:solidFill>
                  <a:schemeClr val="dk1"/>
                </a:solidFill>
                <a:latin typeface="Arial"/>
                <a:ea typeface="Arial"/>
                <a:cs typeface="Arial"/>
                <a:sym typeface="Arial"/>
              </a:rPr>
              <a:t>“Hey, I used to think that too—then I looked it up…”</a:t>
            </a:r>
            <a:endParaRPr sz="1200">
              <a:solidFill>
                <a:schemeClr val="dk1"/>
              </a:solidFill>
              <a:latin typeface="Arial"/>
              <a:ea typeface="Arial"/>
              <a:cs typeface="Arial"/>
              <a:sym typeface="Arial"/>
            </a:endParaRPr>
          </a:p>
          <a:p>
            <a:pPr indent="-304800" lvl="1" marL="914400" rtl="0" algn="l">
              <a:lnSpc>
                <a:spcPct val="100000"/>
              </a:lnSpc>
              <a:spcBef>
                <a:spcPts val="0"/>
              </a:spcBef>
              <a:spcAft>
                <a:spcPts val="0"/>
              </a:spcAft>
              <a:buClr>
                <a:schemeClr val="dk1"/>
              </a:buClr>
              <a:buSzPts val="1200"/>
              <a:buFont typeface="Arial"/>
              <a:buChar char="○"/>
            </a:pPr>
            <a:r>
              <a:rPr lang="en-US" sz="1200">
                <a:solidFill>
                  <a:schemeClr val="dk1"/>
                </a:solidFill>
                <a:latin typeface="Arial"/>
                <a:ea typeface="Arial"/>
                <a:cs typeface="Arial"/>
                <a:sym typeface="Arial"/>
              </a:rPr>
              <a:t>“Mind if I share a different take on that?”</a:t>
            </a:r>
            <a:br>
              <a:rPr lang="en-US" sz="1200">
                <a:solidFill>
                  <a:schemeClr val="dk1"/>
                </a:solidFill>
                <a:latin typeface="Arial"/>
                <a:ea typeface="Arial"/>
                <a:cs typeface="Arial"/>
                <a:sym typeface="Arial"/>
              </a:rPr>
            </a:br>
            <a:endParaRPr sz="1200">
              <a:solidFill>
                <a:schemeClr val="dk1"/>
              </a:solidFill>
              <a:latin typeface="Arial"/>
              <a:ea typeface="Arial"/>
              <a:cs typeface="Arial"/>
              <a:sym typeface="Arial"/>
            </a:endParaRPr>
          </a:p>
          <a:p>
            <a:pPr indent="0" lvl="0" marL="0" rtl="0" algn="l">
              <a:lnSpc>
                <a:spcPct val="100000"/>
              </a:lnSpc>
              <a:spcBef>
                <a:spcPts val="1200"/>
              </a:spcBef>
              <a:spcAft>
                <a:spcPts val="0"/>
              </a:spcAft>
              <a:buClr>
                <a:schemeClr val="dk1"/>
              </a:buClr>
              <a:buSzPts val="1100"/>
              <a:buFont typeface="Arial"/>
              <a:buNone/>
            </a:pPr>
            <a:r>
              <a:rPr b="1" lang="en-US">
                <a:solidFill>
                  <a:schemeClr val="dk1"/>
                </a:solidFill>
                <a:latin typeface="Arial"/>
                <a:ea typeface="Arial"/>
                <a:cs typeface="Arial"/>
                <a:sym typeface="Arial"/>
              </a:rPr>
              <a:t>5. Share &amp; reflect (10 min)</a:t>
            </a:r>
            <a:endParaRPr b="1">
              <a:solidFill>
                <a:schemeClr val="dk1"/>
              </a:solidFill>
              <a:latin typeface="Arial"/>
              <a:ea typeface="Arial"/>
              <a:cs typeface="Arial"/>
              <a:sym typeface="Arial"/>
            </a:endParaRPr>
          </a:p>
          <a:p>
            <a:pPr indent="-304800" lvl="0" marL="457200" rtl="0" algn="l">
              <a:lnSpc>
                <a:spcPct val="100000"/>
              </a:lnSpc>
              <a:spcBef>
                <a:spcPts val="1200"/>
              </a:spcBef>
              <a:spcAft>
                <a:spcPts val="0"/>
              </a:spcAft>
              <a:buClr>
                <a:schemeClr val="dk1"/>
              </a:buClr>
              <a:buSzPts val="1200"/>
              <a:buFont typeface="Noto Sans Symbols"/>
              <a:buChar char="●"/>
            </a:pPr>
            <a:r>
              <a:rPr lang="en-US" sz="1200">
                <a:solidFill>
                  <a:schemeClr val="dk1"/>
                </a:solidFill>
                <a:latin typeface="Arial"/>
                <a:ea typeface="Arial"/>
                <a:cs typeface="Arial"/>
                <a:sym typeface="Arial"/>
              </a:rPr>
              <a:t>Each group briefly presents their model.</a:t>
            </a:r>
            <a:endParaRPr sz="1200">
              <a:solidFill>
                <a:schemeClr val="dk1"/>
              </a:solidFill>
              <a:latin typeface="Arial"/>
              <a:ea typeface="Arial"/>
              <a:cs typeface="Arial"/>
              <a:sym typeface="Arial"/>
            </a:endParaRPr>
          </a:p>
          <a:p>
            <a:pPr indent="-304800" lvl="0" marL="457200" rtl="0" algn="l">
              <a:lnSpc>
                <a:spcPct val="100000"/>
              </a:lnSpc>
              <a:spcBef>
                <a:spcPts val="0"/>
              </a:spcBef>
              <a:spcAft>
                <a:spcPts val="0"/>
              </a:spcAft>
              <a:buClr>
                <a:schemeClr val="dk1"/>
              </a:buClr>
              <a:buSzPts val="1200"/>
              <a:buFont typeface="Noto Sans Symbols"/>
              <a:buChar char="●"/>
            </a:pPr>
            <a:r>
              <a:rPr lang="en-US" sz="1200">
                <a:solidFill>
                  <a:schemeClr val="dk1"/>
                </a:solidFill>
                <a:latin typeface="Arial"/>
                <a:ea typeface="Arial"/>
                <a:cs typeface="Arial"/>
                <a:sym typeface="Arial"/>
              </a:rPr>
              <a:t>Whole-group reflection:</a:t>
            </a:r>
            <a:br>
              <a:rPr lang="en-US" sz="1200">
                <a:solidFill>
                  <a:schemeClr val="dk1"/>
                </a:solidFill>
                <a:latin typeface="Arial"/>
                <a:ea typeface="Arial"/>
                <a:cs typeface="Arial"/>
                <a:sym typeface="Arial"/>
              </a:rPr>
            </a:br>
            <a:r>
              <a:rPr lang="en-US" sz="1200">
                <a:solidFill>
                  <a:schemeClr val="dk1"/>
                </a:solidFill>
                <a:latin typeface="Arial"/>
                <a:ea typeface="Arial"/>
                <a:cs typeface="Arial"/>
                <a:sym typeface="Arial"/>
              </a:rPr>
              <a:t> </a:t>
            </a:r>
            <a:r>
              <a:rPr i="1" lang="en-US" sz="1200">
                <a:solidFill>
                  <a:schemeClr val="dk1"/>
                </a:solidFill>
                <a:latin typeface="Arial"/>
                <a:ea typeface="Arial"/>
                <a:cs typeface="Arial"/>
                <a:sym typeface="Arial"/>
              </a:rPr>
              <a:t>“How can we help students see themselves as responsible online citizens—not just consumers?”</a:t>
            </a:r>
            <a:br>
              <a:rPr i="1" lang="en-US" sz="1200">
                <a:solidFill>
                  <a:schemeClr val="dk1"/>
                </a:solidFill>
                <a:latin typeface="Arial"/>
                <a:ea typeface="Arial"/>
                <a:cs typeface="Arial"/>
                <a:sym typeface="Arial"/>
              </a:rPr>
            </a:br>
            <a:r>
              <a:rPr lang="en-US" sz="1200">
                <a:solidFill>
                  <a:schemeClr val="dk1"/>
                </a:solidFill>
                <a:latin typeface="Arial"/>
                <a:ea typeface="Arial"/>
                <a:cs typeface="Arial"/>
                <a:sym typeface="Arial"/>
              </a:rPr>
              <a:t> </a:t>
            </a:r>
            <a:r>
              <a:rPr i="1" lang="en-US" sz="1200">
                <a:solidFill>
                  <a:schemeClr val="dk1"/>
                </a:solidFill>
                <a:latin typeface="Arial"/>
                <a:ea typeface="Arial"/>
                <a:cs typeface="Arial"/>
                <a:sym typeface="Arial"/>
              </a:rPr>
              <a:t>“What language empowers young people to self-regulate and help others?”</a:t>
            </a:r>
            <a:endParaRPr i="1" sz="1200">
              <a:solidFill>
                <a:schemeClr val="dk1"/>
              </a:solidFill>
              <a:latin typeface="Arial"/>
              <a:ea typeface="Arial"/>
              <a:cs typeface="Arial"/>
              <a:sym typeface="Arial"/>
            </a:endParaRPr>
          </a:p>
          <a:p>
            <a:pPr indent="0" lvl="0" marL="0" rtl="0" algn="l">
              <a:lnSpc>
                <a:spcPct val="100000"/>
              </a:lnSpc>
              <a:spcBef>
                <a:spcPts val="1400"/>
              </a:spcBef>
              <a:spcAft>
                <a:spcPts val="0"/>
              </a:spcAft>
              <a:buSzPts val="1100"/>
              <a:buNone/>
            </a:pPr>
            <a:r>
              <a:rPr b="1" lang="en-US" sz="1300">
                <a:solidFill>
                  <a:schemeClr val="dk1"/>
                </a:solidFill>
                <a:latin typeface="Arial"/>
                <a:ea typeface="Arial"/>
                <a:cs typeface="Arial"/>
                <a:sym typeface="Arial"/>
              </a:rPr>
              <a:t>Discussion prompts:</a:t>
            </a:r>
            <a:endParaRPr b="1" sz="1300">
              <a:solidFill>
                <a:schemeClr val="dk1"/>
              </a:solidFill>
              <a:latin typeface="Arial"/>
              <a:ea typeface="Arial"/>
              <a:cs typeface="Arial"/>
              <a:sym typeface="Arial"/>
            </a:endParaRPr>
          </a:p>
          <a:p>
            <a:pPr indent="-304800" lvl="0" marL="457200" rtl="0" algn="l">
              <a:lnSpc>
                <a:spcPct val="100000"/>
              </a:lnSpc>
              <a:spcBef>
                <a:spcPts val="1200"/>
              </a:spcBef>
              <a:spcAft>
                <a:spcPts val="0"/>
              </a:spcAft>
              <a:buClr>
                <a:schemeClr val="dk1"/>
              </a:buClr>
              <a:buSzPts val="1200"/>
              <a:buFont typeface="Noto Sans Symbols"/>
              <a:buChar char="●"/>
            </a:pPr>
            <a:r>
              <a:rPr lang="en-US" sz="1200">
                <a:solidFill>
                  <a:schemeClr val="dk1"/>
                </a:solidFill>
                <a:latin typeface="Arial"/>
                <a:ea typeface="Arial"/>
                <a:cs typeface="Arial"/>
                <a:sym typeface="Arial"/>
              </a:rPr>
              <a:t>What are the real-world consequences of irresponsible sharing?</a:t>
            </a:r>
            <a:endParaRPr sz="1200">
              <a:solidFill>
                <a:schemeClr val="dk1"/>
              </a:solidFill>
              <a:latin typeface="Arial"/>
              <a:ea typeface="Arial"/>
              <a:cs typeface="Arial"/>
              <a:sym typeface="Arial"/>
            </a:endParaRPr>
          </a:p>
          <a:p>
            <a:pPr indent="-304800" lvl="0" marL="457200" rtl="0" algn="l">
              <a:lnSpc>
                <a:spcPct val="100000"/>
              </a:lnSpc>
              <a:spcBef>
                <a:spcPts val="0"/>
              </a:spcBef>
              <a:spcAft>
                <a:spcPts val="0"/>
              </a:spcAft>
              <a:buClr>
                <a:schemeClr val="dk1"/>
              </a:buClr>
              <a:buSzPts val="1200"/>
              <a:buFont typeface="Noto Sans Symbols"/>
              <a:buChar char="●"/>
            </a:pPr>
            <a:r>
              <a:rPr lang="en-US" sz="1200">
                <a:solidFill>
                  <a:schemeClr val="dk1"/>
                </a:solidFill>
                <a:latin typeface="Arial"/>
                <a:ea typeface="Arial"/>
                <a:cs typeface="Arial"/>
                <a:sym typeface="Arial"/>
              </a:rPr>
              <a:t>How do power, peer pressure, and social status affect what students post or correct?</a:t>
            </a:r>
            <a:endParaRPr sz="1200">
              <a:solidFill>
                <a:schemeClr val="dk1"/>
              </a:solidFill>
              <a:latin typeface="Arial"/>
              <a:ea typeface="Arial"/>
              <a:cs typeface="Arial"/>
              <a:sym typeface="Arial"/>
            </a:endParaRPr>
          </a:p>
          <a:p>
            <a:pPr indent="-304800" lvl="0" marL="457200" rtl="0" algn="l">
              <a:lnSpc>
                <a:spcPct val="100000"/>
              </a:lnSpc>
              <a:spcBef>
                <a:spcPts val="0"/>
              </a:spcBef>
              <a:spcAft>
                <a:spcPts val="0"/>
              </a:spcAft>
              <a:buClr>
                <a:schemeClr val="dk1"/>
              </a:buClr>
              <a:buSzPts val="1200"/>
              <a:buFont typeface="Noto Sans Symbols"/>
              <a:buChar char="●"/>
            </a:pPr>
            <a:r>
              <a:rPr lang="en-US" sz="1200">
                <a:solidFill>
                  <a:schemeClr val="dk1"/>
                </a:solidFill>
                <a:latin typeface="Arial"/>
                <a:ea typeface="Arial"/>
                <a:cs typeface="Arial"/>
                <a:sym typeface="Arial"/>
              </a:rPr>
              <a:t>How can we make digital citizenship feel </a:t>
            </a:r>
            <a:r>
              <a:rPr i="1" lang="en-US" sz="1200">
                <a:solidFill>
                  <a:schemeClr val="dk1"/>
                </a:solidFill>
                <a:latin typeface="Arial"/>
                <a:ea typeface="Arial"/>
                <a:cs typeface="Arial"/>
                <a:sym typeface="Arial"/>
              </a:rPr>
              <a:t>relevant</a:t>
            </a:r>
            <a:r>
              <a:rPr lang="en-US" sz="1200">
                <a:solidFill>
                  <a:schemeClr val="dk1"/>
                </a:solidFill>
                <a:latin typeface="Arial"/>
                <a:ea typeface="Arial"/>
                <a:cs typeface="Arial"/>
                <a:sym typeface="Arial"/>
              </a:rPr>
              <a:t> to students?</a:t>
            </a:r>
            <a:endParaRPr sz="1200">
              <a:solidFill>
                <a:schemeClr val="dk1"/>
              </a:solidFill>
              <a:latin typeface="Arial"/>
              <a:ea typeface="Arial"/>
              <a:cs typeface="Arial"/>
              <a:sym typeface="Arial"/>
            </a:endParaRPr>
          </a:p>
          <a:p>
            <a:pPr indent="0" lvl="0" marL="0" rtl="0" algn="l">
              <a:lnSpc>
                <a:spcPct val="100000"/>
              </a:lnSpc>
              <a:spcBef>
                <a:spcPts val="1200"/>
              </a:spcBef>
              <a:spcAft>
                <a:spcPts val="0"/>
              </a:spcAft>
              <a:buSzPts val="1100"/>
              <a:buNone/>
            </a:pPr>
            <a:r>
              <a:rPr lang="en-US" sz="1200">
                <a:solidFill>
                  <a:schemeClr val="dk1"/>
                </a:solidFill>
                <a:latin typeface="Arial"/>
                <a:ea typeface="Arial"/>
                <a:cs typeface="Arial"/>
                <a:sym typeface="Arial"/>
              </a:rPr>
              <a:t>Assessment Rubric:</a:t>
            </a:r>
            <a:endParaRPr sz="1200">
              <a:solidFill>
                <a:schemeClr val="dk1"/>
              </a:solidFill>
              <a:latin typeface="Arial"/>
              <a:ea typeface="Arial"/>
              <a:cs typeface="Arial"/>
              <a:sym typeface="Arial"/>
            </a:endParaRPr>
          </a:p>
          <a:p>
            <a:pPr indent="0" lvl="0" marL="0" rtl="0" algn="l">
              <a:lnSpc>
                <a:spcPct val="100000"/>
              </a:lnSpc>
              <a:spcBef>
                <a:spcPts val="1200"/>
              </a:spcBef>
              <a:spcAft>
                <a:spcPts val="0"/>
              </a:spcAft>
              <a:buSzPts val="1100"/>
              <a:buNone/>
            </a:pPr>
            <a:r>
              <a:rPr lang="en-US" sz="1200">
                <a:solidFill>
                  <a:schemeClr val="dk1"/>
                </a:solidFill>
                <a:latin typeface="Arial"/>
                <a:ea typeface="Arial"/>
                <a:cs typeface="Arial"/>
                <a:sym typeface="Arial"/>
              </a:rPr>
              <a:t>Criteria			Emerging				Proficient					Advanced</a:t>
            </a:r>
            <a:endParaRPr sz="1200">
              <a:solidFill>
                <a:schemeClr val="dk1"/>
              </a:solidFill>
              <a:latin typeface="Arial"/>
              <a:ea typeface="Arial"/>
              <a:cs typeface="Arial"/>
              <a:sym typeface="Arial"/>
            </a:endParaRPr>
          </a:p>
          <a:p>
            <a:pPr indent="0" lvl="0" marL="0" rtl="0" algn="l">
              <a:lnSpc>
                <a:spcPct val="100000"/>
              </a:lnSpc>
              <a:spcBef>
                <a:spcPts val="1200"/>
              </a:spcBef>
              <a:spcAft>
                <a:spcPts val="0"/>
              </a:spcAft>
              <a:buSzPts val="1100"/>
              <a:buNone/>
            </a:pPr>
            <a:r>
              <a:rPr lang="en-US" sz="1200">
                <a:solidFill>
                  <a:schemeClr val="dk1"/>
                </a:solidFill>
                <a:latin typeface="Arial"/>
                <a:ea typeface="Arial"/>
                <a:cs typeface="Arial"/>
                <a:sym typeface="Arial"/>
              </a:rPr>
              <a:t>Strategy clarity		Basic slogan or unclear logic	Clear 3–5 step strategy with examples	Memorable, age-adapted strategy with visuals/tools</a:t>
            </a:r>
            <a:endParaRPr sz="1200">
              <a:solidFill>
                <a:schemeClr val="dk1"/>
              </a:solidFill>
              <a:latin typeface="Arial"/>
              <a:ea typeface="Arial"/>
              <a:cs typeface="Arial"/>
              <a:sym typeface="Arial"/>
            </a:endParaRPr>
          </a:p>
          <a:p>
            <a:pPr indent="0" lvl="0" marL="0" rtl="0" algn="l">
              <a:lnSpc>
                <a:spcPct val="100000"/>
              </a:lnSpc>
              <a:spcBef>
                <a:spcPts val="1200"/>
              </a:spcBef>
              <a:spcAft>
                <a:spcPts val="0"/>
              </a:spcAft>
              <a:buSzPts val="1100"/>
              <a:buNone/>
            </a:pPr>
            <a:r>
              <a:rPr lang="en-US" sz="1200">
                <a:solidFill>
                  <a:schemeClr val="dk1"/>
                </a:solidFill>
                <a:latin typeface="Arial"/>
                <a:ea typeface="Arial"/>
                <a:cs typeface="Arial"/>
                <a:sym typeface="Arial"/>
              </a:rPr>
              <a:t>Social correction language	Limited or judgmental phrases	Uses polite, evidence-based responses	Models empathetic and empowering dialogue</a:t>
            </a:r>
            <a:endParaRPr sz="1200">
              <a:solidFill>
                <a:schemeClr val="dk1"/>
              </a:solidFill>
              <a:latin typeface="Arial"/>
              <a:ea typeface="Arial"/>
              <a:cs typeface="Arial"/>
              <a:sym typeface="Arial"/>
            </a:endParaRPr>
          </a:p>
          <a:p>
            <a:pPr indent="0" lvl="0" marL="0" rtl="0" algn="l">
              <a:lnSpc>
                <a:spcPct val="100000"/>
              </a:lnSpc>
              <a:spcBef>
                <a:spcPts val="1200"/>
              </a:spcBef>
              <a:spcAft>
                <a:spcPts val="0"/>
              </a:spcAft>
              <a:buSzPts val="1100"/>
              <a:buNone/>
            </a:pPr>
            <a:r>
              <a:rPr lang="en-US" sz="1200">
                <a:solidFill>
                  <a:schemeClr val="dk1"/>
                </a:solidFill>
                <a:latin typeface="Arial"/>
                <a:ea typeface="Arial"/>
                <a:cs typeface="Arial"/>
                <a:sym typeface="Arial"/>
              </a:rPr>
              <a:t>Application to classroom	Unclear or generic ideas		Some discussion of use with students	Clear integration plan for multiple grade levels</a:t>
            </a:r>
            <a:endParaRPr sz="1200">
              <a:solidFill>
                <a:schemeClr val="dk1"/>
              </a:solidFill>
              <a:latin typeface="Arial"/>
              <a:ea typeface="Arial"/>
              <a:cs typeface="Arial"/>
              <a:sym typeface="Arial"/>
            </a:endParaRPr>
          </a:p>
          <a:p>
            <a:pPr indent="0" lvl="0" marL="0" rtl="0" algn="l">
              <a:lnSpc>
                <a:spcPct val="100000"/>
              </a:lnSpc>
              <a:spcBef>
                <a:spcPts val="1200"/>
              </a:spcBef>
              <a:spcAft>
                <a:spcPts val="0"/>
              </a:spcAft>
              <a:buSzPts val="1100"/>
              <a:buNone/>
            </a:pPr>
            <a:r>
              <a:rPr lang="en-US" sz="1200">
                <a:solidFill>
                  <a:schemeClr val="dk1"/>
                </a:solidFill>
                <a:latin typeface="Arial"/>
                <a:ea typeface="Arial"/>
                <a:cs typeface="Arial"/>
                <a:sym typeface="Arial"/>
              </a:rPr>
              <a:t>Collaboration			Uneven group input			Shared idea development			Strong team synthesis, peer coaching</a:t>
            </a:r>
            <a:endParaRPr sz="1200">
              <a:solidFill>
                <a:schemeClr val="dk1"/>
              </a:solidFill>
              <a:latin typeface="Arial"/>
              <a:ea typeface="Arial"/>
              <a:cs typeface="Arial"/>
              <a:sym typeface="Arial"/>
            </a:endParaRPr>
          </a:p>
          <a:p>
            <a:pPr indent="0" lvl="0" marL="0" rtl="0" algn="l">
              <a:lnSpc>
                <a:spcPct val="100000"/>
              </a:lnSpc>
              <a:spcBef>
                <a:spcPts val="1200"/>
              </a:spcBef>
              <a:spcAft>
                <a:spcPts val="0"/>
              </a:spcAft>
              <a:buSzPts val="1100"/>
              <a:buNone/>
            </a:pPr>
            <a:r>
              <a:t/>
            </a:r>
            <a:endParaRPr sz="1200">
              <a:solidFill>
                <a:schemeClr val="dk1"/>
              </a:solidFill>
              <a:latin typeface="Arial"/>
              <a:ea typeface="Arial"/>
              <a:cs typeface="Arial"/>
              <a:sym typeface="Arial"/>
            </a:endParaRPr>
          </a:p>
          <a:p>
            <a:pPr indent="0" lvl="0" marL="0" rtl="0" algn="l">
              <a:lnSpc>
                <a:spcPct val="100000"/>
              </a:lnSpc>
              <a:spcBef>
                <a:spcPts val="1200"/>
              </a:spcBef>
              <a:spcAft>
                <a:spcPts val="0"/>
              </a:spcAft>
              <a:buClr>
                <a:schemeClr val="dk1"/>
              </a:buClr>
              <a:buSzPts val="1100"/>
              <a:buFont typeface="Arial"/>
              <a:buNone/>
            </a:pPr>
            <a:r>
              <a:rPr b="1" lang="en-US" sz="1400">
                <a:solidFill>
                  <a:schemeClr val="dk1"/>
                </a:solidFill>
                <a:latin typeface="Arial"/>
                <a:ea typeface="Arial"/>
                <a:cs typeface="Arial"/>
                <a:sym typeface="Arial"/>
              </a:rPr>
              <a:t>Final Summary (for all sessions)</a:t>
            </a:r>
            <a:endParaRPr b="1" sz="1400">
              <a:solidFill>
                <a:schemeClr val="dk1"/>
              </a:solidFill>
              <a:latin typeface="Arial"/>
              <a:ea typeface="Arial"/>
              <a:cs typeface="Arial"/>
              <a:sym typeface="Arial"/>
            </a:endParaRPr>
          </a:p>
          <a:p>
            <a:pPr indent="0" lvl="0" marL="0" rtl="0" algn="l">
              <a:lnSpc>
                <a:spcPct val="100000"/>
              </a:lnSpc>
              <a:spcBef>
                <a:spcPts val="1400"/>
              </a:spcBef>
              <a:spcAft>
                <a:spcPts val="0"/>
              </a:spcAft>
              <a:buClr>
                <a:schemeClr val="dk1"/>
              </a:buClr>
              <a:buSzPts val="1100"/>
              <a:buFont typeface="Arial"/>
              <a:buNone/>
            </a:pPr>
            <a:r>
              <a:rPr lang="en-US" sz="1200">
                <a:solidFill>
                  <a:schemeClr val="dk1"/>
                </a:solidFill>
                <a:latin typeface="Arial"/>
                <a:ea typeface="Arial"/>
                <a:cs typeface="Arial"/>
                <a:sym typeface="Arial"/>
              </a:rPr>
              <a:t>At the end of the sequence, teachers will be able to:</a:t>
            </a:r>
            <a:endParaRPr sz="1200">
              <a:solidFill>
                <a:schemeClr val="dk1"/>
              </a:solidFill>
              <a:latin typeface="Arial"/>
              <a:ea typeface="Arial"/>
              <a:cs typeface="Arial"/>
              <a:sym typeface="Arial"/>
            </a:endParaRPr>
          </a:p>
          <a:p>
            <a:pPr indent="-304800" lvl="0" marL="457200" rtl="0" algn="l">
              <a:lnSpc>
                <a:spcPct val="100000"/>
              </a:lnSpc>
              <a:spcBef>
                <a:spcPts val="1400"/>
              </a:spcBef>
              <a:spcAft>
                <a:spcPts val="0"/>
              </a:spcAft>
              <a:buClr>
                <a:schemeClr val="dk1"/>
              </a:buClr>
              <a:buSzPts val="1200"/>
              <a:buFont typeface="Arial"/>
              <a:buAutoNum type="arabicPeriod"/>
            </a:pPr>
            <a:r>
              <a:rPr lang="en-US" sz="1200">
                <a:solidFill>
                  <a:schemeClr val="dk1"/>
                </a:solidFill>
                <a:latin typeface="Arial"/>
                <a:ea typeface="Arial"/>
                <a:cs typeface="Arial"/>
                <a:sym typeface="Arial"/>
              </a:rPr>
              <a:t>Explain </a:t>
            </a:r>
            <a:r>
              <a:rPr b="1" lang="en-US" sz="1200">
                <a:solidFill>
                  <a:schemeClr val="dk1"/>
                </a:solidFill>
                <a:latin typeface="Arial"/>
                <a:ea typeface="Arial"/>
                <a:cs typeface="Arial"/>
                <a:sym typeface="Arial"/>
              </a:rPr>
              <a:t>how AI works</a:t>
            </a:r>
            <a:r>
              <a:rPr lang="en-US" sz="1200">
                <a:solidFill>
                  <a:schemeClr val="dk1"/>
                </a:solidFill>
                <a:latin typeface="Arial"/>
                <a:ea typeface="Arial"/>
                <a:cs typeface="Arial"/>
                <a:sym typeface="Arial"/>
              </a:rPr>
              <a:t> and its limitations.</a:t>
            </a:r>
            <a:endParaRPr sz="1200">
              <a:solidFill>
                <a:schemeClr val="dk1"/>
              </a:solidFill>
              <a:latin typeface="Arial"/>
              <a:ea typeface="Arial"/>
              <a:cs typeface="Arial"/>
              <a:sym typeface="Arial"/>
            </a:endParaRPr>
          </a:p>
          <a:p>
            <a:pPr indent="-304800" lvl="0" marL="457200" rtl="0" algn="l">
              <a:lnSpc>
                <a:spcPct val="100000"/>
              </a:lnSpc>
              <a:spcBef>
                <a:spcPts val="0"/>
              </a:spcBef>
              <a:spcAft>
                <a:spcPts val="0"/>
              </a:spcAft>
              <a:buClr>
                <a:schemeClr val="dk1"/>
              </a:buClr>
              <a:buSzPts val="1200"/>
              <a:buFont typeface="Arial"/>
              <a:buAutoNum type="arabicPeriod"/>
            </a:pPr>
            <a:r>
              <a:rPr b="1" lang="en-US" sz="1200">
                <a:solidFill>
                  <a:schemeClr val="dk1"/>
                </a:solidFill>
                <a:latin typeface="Arial"/>
                <a:ea typeface="Arial"/>
                <a:cs typeface="Arial"/>
                <a:sym typeface="Arial"/>
              </a:rPr>
              <a:t>Critically evaluate</a:t>
            </a:r>
            <a:r>
              <a:rPr lang="en-US" sz="1200">
                <a:solidFill>
                  <a:schemeClr val="dk1"/>
                </a:solidFill>
                <a:latin typeface="Arial"/>
                <a:ea typeface="Arial"/>
                <a:cs typeface="Arial"/>
                <a:sym typeface="Arial"/>
              </a:rPr>
              <a:t> AI-generated content through ethical questioning.</a:t>
            </a:r>
            <a:endParaRPr sz="1200">
              <a:solidFill>
                <a:schemeClr val="dk1"/>
              </a:solidFill>
              <a:latin typeface="Arial"/>
              <a:ea typeface="Arial"/>
              <a:cs typeface="Arial"/>
              <a:sym typeface="Arial"/>
            </a:endParaRPr>
          </a:p>
          <a:p>
            <a:pPr indent="-304800" lvl="0" marL="457200" rtl="0" algn="l">
              <a:lnSpc>
                <a:spcPct val="100000"/>
              </a:lnSpc>
              <a:spcBef>
                <a:spcPts val="0"/>
              </a:spcBef>
              <a:spcAft>
                <a:spcPts val="0"/>
              </a:spcAft>
              <a:buClr>
                <a:schemeClr val="dk1"/>
              </a:buClr>
              <a:buSzPts val="1200"/>
              <a:buFont typeface="Arial"/>
              <a:buAutoNum type="arabicPeriod"/>
            </a:pPr>
            <a:r>
              <a:rPr b="1" lang="en-US" sz="1200">
                <a:solidFill>
                  <a:schemeClr val="dk1"/>
                </a:solidFill>
                <a:latin typeface="Arial"/>
                <a:ea typeface="Arial"/>
                <a:cs typeface="Arial"/>
                <a:sym typeface="Arial"/>
              </a:rPr>
              <a:t>Detect synthetic media</a:t>
            </a:r>
            <a:r>
              <a:rPr lang="en-US" sz="1200">
                <a:solidFill>
                  <a:schemeClr val="dk1"/>
                </a:solidFill>
                <a:latin typeface="Arial"/>
                <a:ea typeface="Arial"/>
                <a:cs typeface="Arial"/>
                <a:sym typeface="Arial"/>
              </a:rPr>
              <a:t> using accessible tools and checklists.</a:t>
            </a:r>
            <a:endParaRPr sz="1200">
              <a:solidFill>
                <a:schemeClr val="dk1"/>
              </a:solidFill>
              <a:latin typeface="Arial"/>
              <a:ea typeface="Arial"/>
              <a:cs typeface="Arial"/>
              <a:sym typeface="Arial"/>
            </a:endParaRPr>
          </a:p>
          <a:p>
            <a:pPr indent="-304800" lvl="0" marL="457200" rtl="0" algn="l">
              <a:lnSpc>
                <a:spcPct val="100000"/>
              </a:lnSpc>
              <a:spcBef>
                <a:spcPts val="0"/>
              </a:spcBef>
              <a:spcAft>
                <a:spcPts val="0"/>
              </a:spcAft>
              <a:buClr>
                <a:schemeClr val="dk1"/>
              </a:buClr>
              <a:buSzPts val="1200"/>
              <a:buFont typeface="Arial"/>
              <a:buAutoNum type="arabicPeriod"/>
            </a:pPr>
            <a:r>
              <a:rPr lang="en-US" sz="1200">
                <a:solidFill>
                  <a:schemeClr val="dk1"/>
                </a:solidFill>
                <a:latin typeface="Arial"/>
                <a:ea typeface="Arial"/>
                <a:cs typeface="Arial"/>
                <a:sym typeface="Arial"/>
              </a:rPr>
              <a:t>Understand and teach emotional manipulation tactics.</a:t>
            </a:r>
            <a:endParaRPr sz="1200">
              <a:solidFill>
                <a:schemeClr val="dk1"/>
              </a:solidFill>
              <a:latin typeface="Arial"/>
              <a:ea typeface="Arial"/>
              <a:cs typeface="Arial"/>
              <a:sym typeface="Arial"/>
            </a:endParaRPr>
          </a:p>
          <a:p>
            <a:pPr indent="-304800" lvl="0" marL="457200" rtl="0" algn="l">
              <a:lnSpc>
                <a:spcPct val="100000"/>
              </a:lnSpc>
              <a:spcBef>
                <a:spcPts val="0"/>
              </a:spcBef>
              <a:spcAft>
                <a:spcPts val="0"/>
              </a:spcAft>
              <a:buClr>
                <a:schemeClr val="dk1"/>
              </a:buClr>
              <a:buSzPts val="1200"/>
              <a:buFont typeface="Arial"/>
              <a:buAutoNum type="arabicPeriod"/>
            </a:pPr>
            <a:r>
              <a:rPr lang="en-US" sz="1200">
                <a:solidFill>
                  <a:schemeClr val="dk1"/>
                </a:solidFill>
                <a:latin typeface="Arial"/>
                <a:ea typeface="Arial"/>
                <a:cs typeface="Arial"/>
                <a:sym typeface="Arial"/>
              </a:rPr>
              <a:t>Implement “Think Before Sharing” routines and model digital citizenship.</a:t>
            </a:r>
            <a:endParaRPr sz="1200">
              <a:solidFill>
                <a:schemeClr val="dk1"/>
              </a:solidFill>
              <a:latin typeface="Arial"/>
              <a:ea typeface="Arial"/>
              <a:cs typeface="Arial"/>
              <a:sym typeface="Arial"/>
            </a:endParaRPr>
          </a:p>
          <a:p>
            <a:pPr indent="0" lvl="0" marL="0" rtl="0" algn="l">
              <a:lnSpc>
                <a:spcPct val="100000"/>
              </a:lnSpc>
              <a:spcBef>
                <a:spcPts val="1400"/>
              </a:spcBef>
              <a:spcAft>
                <a:spcPts val="0"/>
              </a:spcAft>
              <a:buClr>
                <a:schemeClr val="dk1"/>
              </a:buClr>
              <a:buSzPts val="1100"/>
              <a:buFont typeface="Arial"/>
              <a:buNone/>
            </a:pPr>
            <a:r>
              <a:rPr lang="en-US" sz="1200">
                <a:solidFill>
                  <a:schemeClr val="dk1"/>
                </a:solidFill>
                <a:latin typeface="Arial"/>
                <a:ea typeface="Arial"/>
                <a:cs typeface="Arial"/>
                <a:sym typeface="Arial"/>
              </a:rPr>
              <a:t>Each activity is </a:t>
            </a:r>
            <a:r>
              <a:rPr b="1" lang="en-US" sz="1200">
                <a:solidFill>
                  <a:schemeClr val="dk1"/>
                </a:solidFill>
                <a:latin typeface="Arial"/>
                <a:ea typeface="Arial"/>
                <a:cs typeface="Arial"/>
                <a:sym typeface="Arial"/>
              </a:rPr>
              <a:t>highly interactive</a:t>
            </a:r>
            <a:r>
              <a:rPr lang="en-US" sz="1200">
                <a:solidFill>
                  <a:schemeClr val="dk1"/>
                </a:solidFill>
                <a:latin typeface="Arial"/>
                <a:ea typeface="Arial"/>
                <a:cs typeface="Arial"/>
                <a:sym typeface="Arial"/>
              </a:rPr>
              <a:t>, uses </a:t>
            </a:r>
            <a:r>
              <a:rPr b="1" lang="en-US" sz="1200">
                <a:solidFill>
                  <a:schemeClr val="dk1"/>
                </a:solidFill>
                <a:latin typeface="Arial"/>
                <a:ea typeface="Arial"/>
                <a:cs typeface="Arial"/>
                <a:sym typeface="Arial"/>
              </a:rPr>
              <a:t>age-appropriate tools</a:t>
            </a:r>
            <a:r>
              <a:rPr lang="en-US" sz="1200">
                <a:solidFill>
                  <a:schemeClr val="dk1"/>
                </a:solidFill>
                <a:latin typeface="Arial"/>
                <a:ea typeface="Arial"/>
                <a:cs typeface="Arial"/>
                <a:sym typeface="Arial"/>
              </a:rPr>
              <a:t>, and aligns with UNESCO’s AI-CFT principles: human-centeredness, ethics, media literacy, agency, and whole-community approaches. They can be embedded into teacher training programmes or professional learning communities.</a:t>
            </a:r>
            <a:endParaRPr sz="1200">
              <a:solidFill>
                <a:schemeClr val="dk1"/>
              </a:solidFill>
              <a:latin typeface="Arial"/>
              <a:ea typeface="Arial"/>
              <a:cs typeface="Arial"/>
              <a:sym typeface="Arial"/>
            </a:endParaRPr>
          </a:p>
          <a:p>
            <a:pPr indent="0" lvl="0" marL="0" rtl="0" algn="l">
              <a:lnSpc>
                <a:spcPct val="100000"/>
              </a:lnSpc>
              <a:spcBef>
                <a:spcPts val="1400"/>
              </a:spcBef>
              <a:spcAft>
                <a:spcPts val="1200"/>
              </a:spcAft>
              <a:buSzPts val="1100"/>
              <a:buNone/>
            </a:pPr>
            <a:r>
              <a:t/>
            </a:r>
            <a:endParaRPr sz="1200">
              <a:solidFill>
                <a:schemeClr val="dk1"/>
              </a:solidFill>
              <a:latin typeface="Arial"/>
              <a:ea typeface="Arial"/>
              <a:cs typeface="Arial"/>
              <a:sym typeface="Arial"/>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88" name="Shape 688"/>
        <p:cNvGrpSpPr/>
        <p:nvPr/>
      </p:nvGrpSpPr>
      <p:grpSpPr>
        <a:xfrm>
          <a:off x="0" y="0"/>
          <a:ext cx="0" cy="0"/>
          <a:chOff x="0" y="0"/>
          <a:chExt cx="0" cy="0"/>
        </a:xfrm>
      </p:grpSpPr>
      <p:sp>
        <p:nvSpPr>
          <p:cNvPr id="689" name="Google Shape;689;p5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690" name="Google Shape;690;p5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800"/>
              </a:spcBef>
              <a:spcAft>
                <a:spcPts val="0"/>
              </a:spcAft>
              <a:buSzPts val="1100"/>
              <a:buNone/>
            </a:pPr>
            <a:r>
              <a:rPr lang="en-US" sz="1600">
                <a:solidFill>
                  <a:srgbClr val="0F4761"/>
                </a:solidFill>
                <a:latin typeface="Play"/>
                <a:ea typeface="Play"/>
                <a:cs typeface="Play"/>
                <a:sym typeface="Play"/>
              </a:rPr>
              <a:t>2.Netiquette</a:t>
            </a:r>
            <a:endParaRPr b="1" sz="1300">
              <a:solidFill>
                <a:schemeClr val="dk1"/>
              </a:solidFill>
              <a:latin typeface="Arial"/>
              <a:ea typeface="Arial"/>
              <a:cs typeface="Arial"/>
              <a:sym typeface="Arial"/>
            </a:endParaRPr>
          </a:p>
          <a:p>
            <a:pPr indent="0" lvl="0" marL="0" rtl="0" algn="l">
              <a:lnSpc>
                <a:spcPct val="100000"/>
              </a:lnSpc>
              <a:spcBef>
                <a:spcPts val="1400"/>
              </a:spcBef>
              <a:spcAft>
                <a:spcPts val="0"/>
              </a:spcAft>
              <a:buClr>
                <a:schemeClr val="dk1"/>
              </a:buClr>
              <a:buSzPts val="1100"/>
              <a:buFont typeface="Arial"/>
              <a:buNone/>
            </a:pPr>
            <a:r>
              <a:rPr b="1" lang="en-US" sz="1300">
                <a:solidFill>
                  <a:schemeClr val="dk1"/>
                </a:solidFill>
                <a:latin typeface="Arial"/>
                <a:ea typeface="Arial"/>
                <a:cs typeface="Arial"/>
                <a:sym typeface="Arial"/>
              </a:rPr>
              <a:t>Objective:</a:t>
            </a:r>
            <a:endParaRPr b="1" sz="1300">
              <a:solidFill>
                <a:schemeClr val="dk1"/>
              </a:solidFill>
              <a:latin typeface="Arial"/>
              <a:ea typeface="Arial"/>
              <a:cs typeface="Arial"/>
              <a:sym typeface="Arial"/>
            </a:endParaRPr>
          </a:p>
          <a:p>
            <a:pPr indent="0" lvl="0" marL="0" rtl="0" algn="l">
              <a:lnSpc>
                <a:spcPct val="100000"/>
              </a:lnSpc>
              <a:spcBef>
                <a:spcPts val="1200"/>
              </a:spcBef>
              <a:spcAft>
                <a:spcPts val="0"/>
              </a:spcAft>
              <a:buClr>
                <a:schemeClr val="dk1"/>
              </a:buClr>
              <a:buSzPts val="1100"/>
              <a:buFont typeface="Arial"/>
              <a:buNone/>
            </a:pPr>
            <a:r>
              <a:rPr lang="en-US" sz="1200">
                <a:solidFill>
                  <a:schemeClr val="dk1"/>
                </a:solidFill>
                <a:latin typeface="Arial"/>
                <a:ea typeface="Arial"/>
                <a:cs typeface="Arial"/>
                <a:sym typeface="Arial"/>
              </a:rPr>
              <a:t>Teachers will:</a:t>
            </a:r>
            <a:endParaRPr sz="1200">
              <a:solidFill>
                <a:schemeClr val="dk1"/>
              </a:solidFill>
              <a:latin typeface="Arial"/>
              <a:ea typeface="Arial"/>
              <a:cs typeface="Arial"/>
              <a:sym typeface="Arial"/>
            </a:endParaRPr>
          </a:p>
          <a:p>
            <a:pPr indent="-304800" lvl="0" marL="457200" rtl="0" algn="l">
              <a:lnSpc>
                <a:spcPct val="100000"/>
              </a:lnSpc>
              <a:spcBef>
                <a:spcPts val="1200"/>
              </a:spcBef>
              <a:spcAft>
                <a:spcPts val="0"/>
              </a:spcAft>
              <a:buClr>
                <a:schemeClr val="dk1"/>
              </a:buClr>
              <a:buSzPts val="1200"/>
              <a:buFont typeface="Noto Sans Symbols"/>
              <a:buChar char="●"/>
            </a:pPr>
            <a:r>
              <a:rPr lang="en-US" sz="1200">
                <a:solidFill>
                  <a:schemeClr val="dk1"/>
                </a:solidFill>
                <a:latin typeface="Arial"/>
                <a:ea typeface="Arial"/>
                <a:cs typeface="Arial"/>
                <a:sym typeface="Arial"/>
              </a:rPr>
              <a:t>Understand key principles of netiquette (network etiquette).</a:t>
            </a:r>
            <a:endParaRPr sz="1200">
              <a:solidFill>
                <a:schemeClr val="dk1"/>
              </a:solidFill>
              <a:latin typeface="Arial"/>
              <a:ea typeface="Arial"/>
              <a:cs typeface="Arial"/>
              <a:sym typeface="Arial"/>
            </a:endParaRPr>
          </a:p>
          <a:p>
            <a:pPr indent="-304800" lvl="0" marL="457200" rtl="0" algn="l">
              <a:lnSpc>
                <a:spcPct val="100000"/>
              </a:lnSpc>
              <a:spcBef>
                <a:spcPts val="0"/>
              </a:spcBef>
              <a:spcAft>
                <a:spcPts val="0"/>
              </a:spcAft>
              <a:buClr>
                <a:schemeClr val="dk1"/>
              </a:buClr>
              <a:buSzPts val="1200"/>
              <a:buFont typeface="Noto Sans Symbols"/>
              <a:buChar char="●"/>
            </a:pPr>
            <a:r>
              <a:rPr lang="en-US" sz="1200">
                <a:solidFill>
                  <a:schemeClr val="dk1"/>
                </a:solidFill>
                <a:latin typeface="Arial"/>
                <a:ea typeface="Arial"/>
                <a:cs typeface="Arial"/>
                <a:sym typeface="Arial"/>
              </a:rPr>
              <a:t>Practice applying netiquette to real classroom and disinformation scenarios.</a:t>
            </a:r>
            <a:endParaRPr sz="1200">
              <a:solidFill>
                <a:schemeClr val="dk1"/>
              </a:solidFill>
              <a:latin typeface="Arial"/>
              <a:ea typeface="Arial"/>
              <a:cs typeface="Arial"/>
              <a:sym typeface="Arial"/>
            </a:endParaRPr>
          </a:p>
          <a:p>
            <a:pPr indent="-304800" lvl="0" marL="457200" rtl="0" algn="l">
              <a:lnSpc>
                <a:spcPct val="100000"/>
              </a:lnSpc>
              <a:spcBef>
                <a:spcPts val="0"/>
              </a:spcBef>
              <a:spcAft>
                <a:spcPts val="0"/>
              </a:spcAft>
              <a:buClr>
                <a:schemeClr val="dk1"/>
              </a:buClr>
              <a:buSzPts val="1200"/>
              <a:buFont typeface="Noto Sans Symbols"/>
              <a:buChar char="●"/>
            </a:pPr>
            <a:r>
              <a:rPr lang="en-US" sz="1200">
                <a:solidFill>
                  <a:schemeClr val="dk1"/>
                </a:solidFill>
                <a:latin typeface="Arial"/>
                <a:ea typeface="Arial"/>
                <a:cs typeface="Arial"/>
                <a:sym typeface="Arial"/>
              </a:rPr>
              <a:t>Reflect on how to teach students to promote respectful, thoughtful online communication.</a:t>
            </a:r>
            <a:br>
              <a:rPr lang="en-US" sz="1200">
                <a:solidFill>
                  <a:schemeClr val="dk1"/>
                </a:solidFill>
                <a:latin typeface="Arial"/>
                <a:ea typeface="Arial"/>
                <a:cs typeface="Arial"/>
                <a:sym typeface="Arial"/>
              </a:rPr>
            </a:br>
            <a:endParaRPr sz="1200">
              <a:solidFill>
                <a:schemeClr val="dk1"/>
              </a:solidFill>
              <a:latin typeface="Arial"/>
              <a:ea typeface="Arial"/>
              <a:cs typeface="Arial"/>
              <a:sym typeface="Arial"/>
            </a:endParaRPr>
          </a:p>
          <a:p>
            <a:pPr indent="0" lvl="0" marL="0" rtl="0" algn="l">
              <a:lnSpc>
                <a:spcPct val="100000"/>
              </a:lnSpc>
              <a:spcBef>
                <a:spcPts val="1400"/>
              </a:spcBef>
              <a:spcAft>
                <a:spcPts val="0"/>
              </a:spcAft>
              <a:buClr>
                <a:schemeClr val="dk1"/>
              </a:buClr>
              <a:buSzPts val="1100"/>
              <a:buFont typeface="Arial"/>
              <a:buNone/>
            </a:pPr>
            <a:r>
              <a:rPr b="1" lang="en-US" sz="1300">
                <a:solidFill>
                  <a:schemeClr val="dk1"/>
                </a:solidFill>
                <a:latin typeface="Arial"/>
                <a:ea typeface="Arial"/>
                <a:cs typeface="Arial"/>
                <a:sym typeface="Arial"/>
              </a:rPr>
              <a:t>Duration: 45 minutes</a:t>
            </a:r>
            <a:endParaRPr b="1" sz="1300">
              <a:solidFill>
                <a:schemeClr val="dk1"/>
              </a:solidFill>
              <a:latin typeface="Arial"/>
              <a:ea typeface="Arial"/>
              <a:cs typeface="Arial"/>
              <a:sym typeface="Arial"/>
            </a:endParaRPr>
          </a:p>
          <a:p>
            <a:pPr indent="0" lvl="0" marL="0" rtl="0" algn="l">
              <a:lnSpc>
                <a:spcPct val="100000"/>
              </a:lnSpc>
              <a:spcBef>
                <a:spcPts val="1400"/>
              </a:spcBef>
              <a:spcAft>
                <a:spcPts val="0"/>
              </a:spcAft>
              <a:buClr>
                <a:schemeClr val="dk1"/>
              </a:buClr>
              <a:buSzPts val="1100"/>
              <a:buFont typeface="Arial"/>
              <a:buNone/>
            </a:pPr>
            <a:r>
              <a:rPr b="1" lang="en-US" sz="1300">
                <a:solidFill>
                  <a:schemeClr val="dk1"/>
                </a:solidFill>
                <a:latin typeface="Arial"/>
                <a:ea typeface="Arial"/>
                <a:cs typeface="Arial"/>
                <a:sym typeface="Arial"/>
              </a:rPr>
              <a:t>Group format: Small groups of 3–4 participants</a:t>
            </a:r>
            <a:endParaRPr b="1" sz="1300">
              <a:solidFill>
                <a:schemeClr val="dk1"/>
              </a:solidFill>
              <a:latin typeface="Arial"/>
              <a:ea typeface="Arial"/>
              <a:cs typeface="Arial"/>
              <a:sym typeface="Arial"/>
            </a:endParaRPr>
          </a:p>
          <a:p>
            <a:pPr indent="0" lvl="0" marL="0" rtl="0" algn="l">
              <a:lnSpc>
                <a:spcPct val="100000"/>
              </a:lnSpc>
              <a:spcBef>
                <a:spcPts val="1400"/>
              </a:spcBef>
              <a:spcAft>
                <a:spcPts val="0"/>
              </a:spcAft>
              <a:buClr>
                <a:schemeClr val="dk1"/>
              </a:buClr>
              <a:buSzPts val="1100"/>
              <a:buFont typeface="Arial"/>
              <a:buNone/>
            </a:pPr>
            <a:r>
              <a:rPr b="1" lang="en-US" sz="1300">
                <a:solidFill>
                  <a:schemeClr val="dk1"/>
                </a:solidFill>
                <a:latin typeface="Arial"/>
                <a:ea typeface="Arial"/>
                <a:cs typeface="Arial"/>
                <a:sym typeface="Arial"/>
              </a:rPr>
              <a:t>Materials needed:</a:t>
            </a:r>
            <a:endParaRPr b="1" sz="1300">
              <a:solidFill>
                <a:schemeClr val="dk1"/>
              </a:solidFill>
              <a:latin typeface="Arial"/>
              <a:ea typeface="Arial"/>
              <a:cs typeface="Arial"/>
              <a:sym typeface="Arial"/>
            </a:endParaRPr>
          </a:p>
          <a:p>
            <a:pPr indent="-304800" lvl="0" marL="457200" rtl="0" algn="l">
              <a:lnSpc>
                <a:spcPct val="100000"/>
              </a:lnSpc>
              <a:spcBef>
                <a:spcPts val="400"/>
              </a:spcBef>
              <a:spcAft>
                <a:spcPts val="0"/>
              </a:spcAft>
              <a:buClr>
                <a:schemeClr val="dk1"/>
              </a:buClr>
              <a:buSzPts val="1200"/>
              <a:buFont typeface="Noto Sans Symbols"/>
              <a:buChar char="●"/>
            </a:pPr>
            <a:r>
              <a:rPr b="1" lang="en-US" sz="1200" u="sng">
                <a:solidFill>
                  <a:srgbClr val="1155CC"/>
                </a:solidFill>
                <a:latin typeface="Arial"/>
                <a:ea typeface="Arial"/>
                <a:cs typeface="Arial"/>
                <a:sym typeface="Arial"/>
                <a:hlinkClick r:id="rId2">
                  <a:extLst>
                    <a:ext uri="{A12FA001-AC4F-418D-AE19-62706E023703}">
                      <ahyp:hlinkClr val="tx"/>
                    </a:ext>
                  </a:extLst>
                </a:hlinkClick>
              </a:rPr>
              <a:t>IV.2.Netiquette_Principles_Handout.docx </a:t>
            </a:r>
            <a:endParaRPr b="1" sz="1200">
              <a:solidFill>
                <a:schemeClr val="dk1"/>
              </a:solidFill>
              <a:latin typeface="Arial"/>
              <a:ea typeface="Arial"/>
              <a:cs typeface="Arial"/>
              <a:sym typeface="Arial"/>
            </a:endParaRPr>
          </a:p>
          <a:p>
            <a:pPr indent="-304800" lvl="0" marL="457200" rtl="0" algn="l">
              <a:lnSpc>
                <a:spcPct val="100000"/>
              </a:lnSpc>
              <a:spcBef>
                <a:spcPts val="0"/>
              </a:spcBef>
              <a:spcAft>
                <a:spcPts val="0"/>
              </a:spcAft>
              <a:buClr>
                <a:schemeClr val="dk1"/>
              </a:buClr>
              <a:buSzPts val="1200"/>
              <a:buFont typeface="Noto Sans Symbols"/>
              <a:buChar char="●"/>
            </a:pPr>
            <a:r>
              <a:rPr b="1" lang="en-US" sz="1200" u="sng">
                <a:solidFill>
                  <a:srgbClr val="1155CC"/>
                </a:solidFill>
                <a:latin typeface="Arial"/>
                <a:ea typeface="Arial"/>
                <a:cs typeface="Arial"/>
                <a:sym typeface="Arial"/>
                <a:hlinkClick r:id="rId3">
                  <a:extLst>
                    <a:ext uri="{A12FA001-AC4F-418D-AE19-62706E023703}">
                      <ahyp:hlinkClr val="tx"/>
                    </a:ext>
                  </a:extLst>
                </a:hlinkClick>
              </a:rPr>
              <a:t>IV.2.Netiquette_Scenario_Cards.docx </a:t>
            </a:r>
            <a:endParaRPr b="1" sz="1200">
              <a:solidFill>
                <a:schemeClr val="dk1"/>
              </a:solidFill>
              <a:latin typeface="Arial"/>
              <a:ea typeface="Arial"/>
              <a:cs typeface="Arial"/>
              <a:sym typeface="Arial"/>
            </a:endParaRPr>
          </a:p>
          <a:p>
            <a:pPr indent="-304800" lvl="0" marL="457200" rtl="0" algn="l">
              <a:lnSpc>
                <a:spcPct val="100000"/>
              </a:lnSpc>
              <a:spcBef>
                <a:spcPts val="0"/>
              </a:spcBef>
              <a:spcAft>
                <a:spcPts val="0"/>
              </a:spcAft>
              <a:buClr>
                <a:schemeClr val="dk1"/>
              </a:buClr>
              <a:buSzPts val="1200"/>
              <a:buFont typeface="Noto Sans Symbols"/>
              <a:buChar char="●"/>
            </a:pPr>
            <a:r>
              <a:rPr b="1" lang="en-US" sz="1200" u="sng">
                <a:solidFill>
                  <a:srgbClr val="1155CC"/>
                </a:solidFill>
                <a:latin typeface="Arial"/>
                <a:ea typeface="Arial"/>
                <a:cs typeface="Arial"/>
                <a:sym typeface="Arial"/>
                <a:hlinkClick r:id="rId4">
                  <a:extLst>
                    <a:ext uri="{A12FA001-AC4F-418D-AE19-62706E023703}">
                      <ahyp:hlinkClr val="tx"/>
                    </a:ext>
                  </a:extLst>
                </a:hlinkClick>
              </a:rPr>
              <a:t>IV.2.Reply_Rewrite_Worksheet.docx</a:t>
            </a:r>
            <a:endParaRPr b="1" sz="1200">
              <a:solidFill>
                <a:schemeClr val="dk1"/>
              </a:solidFill>
              <a:latin typeface="Arial"/>
              <a:ea typeface="Arial"/>
              <a:cs typeface="Arial"/>
              <a:sym typeface="Arial"/>
            </a:endParaRPr>
          </a:p>
          <a:p>
            <a:pPr indent="-304800" lvl="0" marL="457200" rtl="0" algn="l">
              <a:lnSpc>
                <a:spcPct val="100000"/>
              </a:lnSpc>
              <a:spcBef>
                <a:spcPts val="0"/>
              </a:spcBef>
              <a:spcAft>
                <a:spcPts val="0"/>
              </a:spcAft>
              <a:buClr>
                <a:schemeClr val="dk1"/>
              </a:buClr>
              <a:buSzPts val="1200"/>
              <a:buFont typeface="Noto Sans Symbols"/>
              <a:buChar char="●"/>
            </a:pPr>
            <a:r>
              <a:rPr lang="en-US" sz="1200">
                <a:solidFill>
                  <a:schemeClr val="dk1"/>
                </a:solidFill>
                <a:latin typeface="Arial"/>
                <a:ea typeface="Arial"/>
                <a:cs typeface="Arial"/>
                <a:sym typeface="Arial"/>
              </a:rPr>
              <a:t>Flip chart,board/Miro, Padlet for sharing group rules</a:t>
            </a:r>
            <a:endParaRPr sz="1200">
              <a:solidFill>
                <a:schemeClr val="dk1"/>
              </a:solidFill>
              <a:latin typeface="Arial"/>
              <a:ea typeface="Arial"/>
              <a:cs typeface="Arial"/>
              <a:sym typeface="Arial"/>
            </a:endParaRPr>
          </a:p>
          <a:p>
            <a:pPr indent="-304800" lvl="0" marL="457200" rtl="0" algn="l">
              <a:lnSpc>
                <a:spcPct val="100000"/>
              </a:lnSpc>
              <a:spcBef>
                <a:spcPts val="0"/>
              </a:spcBef>
              <a:spcAft>
                <a:spcPts val="0"/>
              </a:spcAft>
              <a:buClr>
                <a:schemeClr val="dk1"/>
              </a:buClr>
              <a:buSzPts val="1200"/>
              <a:buFont typeface="Noto Sans Symbols"/>
              <a:buChar char="●"/>
            </a:pPr>
            <a:r>
              <a:rPr lang="en-US" sz="1200">
                <a:solidFill>
                  <a:schemeClr val="dk1"/>
                </a:solidFill>
                <a:latin typeface="Arial"/>
                <a:ea typeface="Arial"/>
                <a:cs typeface="Arial"/>
                <a:sym typeface="Arial"/>
              </a:rPr>
              <a:t>Markers or pens</a:t>
            </a:r>
            <a:br>
              <a:rPr lang="en-US" sz="1200">
                <a:solidFill>
                  <a:schemeClr val="dk1"/>
                </a:solidFill>
                <a:latin typeface="Arial"/>
                <a:ea typeface="Arial"/>
                <a:cs typeface="Arial"/>
                <a:sym typeface="Arial"/>
              </a:rPr>
            </a:br>
            <a:endParaRPr sz="1200">
              <a:solidFill>
                <a:schemeClr val="dk1"/>
              </a:solidFill>
              <a:latin typeface="Arial"/>
              <a:ea typeface="Arial"/>
              <a:cs typeface="Arial"/>
              <a:sym typeface="Arial"/>
            </a:endParaRPr>
          </a:p>
          <a:p>
            <a:pPr indent="0" lvl="0" marL="0" rtl="0" algn="l">
              <a:lnSpc>
                <a:spcPct val="100000"/>
              </a:lnSpc>
              <a:spcBef>
                <a:spcPts val="1400"/>
              </a:spcBef>
              <a:spcAft>
                <a:spcPts val="0"/>
              </a:spcAft>
              <a:buClr>
                <a:schemeClr val="dk1"/>
              </a:buClr>
              <a:buSzPts val="1100"/>
              <a:buFont typeface="Arial"/>
              <a:buNone/>
            </a:pPr>
            <a:r>
              <a:rPr b="1" lang="en-US" sz="1300">
                <a:solidFill>
                  <a:schemeClr val="dk1"/>
                </a:solidFill>
                <a:latin typeface="Arial"/>
                <a:ea typeface="Arial"/>
                <a:cs typeface="Arial"/>
                <a:sym typeface="Arial"/>
              </a:rPr>
              <a:t>Lesson flow:</a:t>
            </a:r>
            <a:endParaRPr b="1" sz="1300">
              <a:solidFill>
                <a:schemeClr val="dk1"/>
              </a:solidFill>
              <a:latin typeface="Arial"/>
              <a:ea typeface="Arial"/>
              <a:cs typeface="Arial"/>
              <a:sym typeface="Arial"/>
            </a:endParaRPr>
          </a:p>
          <a:p>
            <a:pPr indent="0" lvl="0" marL="158750" rtl="0" algn="l">
              <a:lnSpc>
                <a:spcPct val="100000"/>
              </a:lnSpc>
              <a:spcBef>
                <a:spcPts val="400"/>
              </a:spcBef>
              <a:spcAft>
                <a:spcPts val="0"/>
              </a:spcAft>
              <a:buClr>
                <a:schemeClr val="dk1"/>
              </a:buClr>
              <a:buSzPts val="1100"/>
              <a:buFont typeface="Arial"/>
              <a:buNone/>
            </a:pPr>
            <a:r>
              <a:rPr lang="en-US"/>
              <a:t>Phase				Time		Activity</a:t>
            </a:r>
            <a:endParaRPr/>
          </a:p>
          <a:p>
            <a:pPr indent="0" lvl="0" marL="158750" rtl="0" algn="l">
              <a:lnSpc>
                <a:spcPct val="100000"/>
              </a:lnSpc>
              <a:spcBef>
                <a:spcPts val="0"/>
              </a:spcBef>
              <a:spcAft>
                <a:spcPts val="0"/>
              </a:spcAft>
              <a:buClr>
                <a:schemeClr val="dk1"/>
              </a:buClr>
              <a:buSzPts val="1100"/>
              <a:buFont typeface="Arial"/>
              <a:buNone/>
            </a:pPr>
            <a:r>
              <a:rPr lang="en-US"/>
              <a:t>1. Hook – disrespect spiral		10 min		Read aloud a short fake post (e.g., “You’re just brainwashed if you believe that!”). Ask: What would happen if we replied harshly? Introduce “Netiquette.”</a:t>
            </a:r>
            <a:endParaRPr/>
          </a:p>
          <a:p>
            <a:pPr indent="0" lvl="0" marL="158750" rtl="0" algn="l">
              <a:lnSpc>
                <a:spcPct val="100000"/>
              </a:lnSpc>
              <a:spcBef>
                <a:spcPts val="0"/>
              </a:spcBef>
              <a:spcAft>
                <a:spcPts val="0"/>
              </a:spcAft>
              <a:buClr>
                <a:schemeClr val="dk1"/>
              </a:buClr>
              <a:buSzPts val="1100"/>
              <a:buFont typeface="Arial"/>
              <a:buNone/>
            </a:pPr>
            <a:r>
              <a:rPr lang="en-US"/>
              <a:t>2. Explore – What Is Netiquette?	10 min		In pairs, teachers read through a handout listing 7 netiquette principles. They identify which ones are often forgotten or hard to apply.</a:t>
            </a:r>
            <a:endParaRPr/>
          </a:p>
          <a:p>
            <a:pPr indent="0" lvl="0" marL="158750" rtl="0" algn="l">
              <a:lnSpc>
                <a:spcPct val="100000"/>
              </a:lnSpc>
              <a:spcBef>
                <a:spcPts val="0"/>
              </a:spcBef>
              <a:spcAft>
                <a:spcPts val="0"/>
              </a:spcAft>
              <a:buClr>
                <a:schemeClr val="dk1"/>
              </a:buClr>
              <a:buSzPts val="1100"/>
              <a:buFont typeface="Arial"/>
              <a:buNone/>
            </a:pPr>
            <a:r>
              <a:rPr lang="en-US"/>
              <a:t>3. Practice – Scenario rewrite	15 min		Each group draws a scenario card (e.g., trolling, heated comment thread, misinformation). They rewrite the comment thread applying netiquette and complete the “Reply Rewrite” worksheet.</a:t>
            </a:r>
            <a:endParaRPr/>
          </a:p>
          <a:p>
            <a:pPr indent="0" lvl="0" marL="158750" rtl="0" algn="l">
              <a:lnSpc>
                <a:spcPct val="100000"/>
              </a:lnSpc>
              <a:spcBef>
                <a:spcPts val="0"/>
              </a:spcBef>
              <a:spcAft>
                <a:spcPts val="0"/>
              </a:spcAft>
              <a:buClr>
                <a:schemeClr val="dk1"/>
              </a:buClr>
              <a:buSzPts val="1100"/>
              <a:buFont typeface="Arial"/>
              <a:buNone/>
            </a:pPr>
            <a:r>
              <a:rPr lang="en-US"/>
              <a:t>4. Gallery walk – “Before &amp; after” threads	10 min	Groups post their original vs. rewritten replies. Peers walk around and vote with stickers on the most respectful and most effective rewrites.</a:t>
            </a:r>
            <a:endParaRPr/>
          </a:p>
          <a:p>
            <a:pPr indent="0" lvl="0" marL="0" rtl="0" algn="l">
              <a:lnSpc>
                <a:spcPct val="100000"/>
              </a:lnSpc>
              <a:spcBef>
                <a:spcPts val="0"/>
              </a:spcBef>
              <a:spcAft>
                <a:spcPts val="0"/>
              </a:spcAft>
              <a:buClr>
                <a:schemeClr val="dk1"/>
              </a:buClr>
              <a:buSzPts val="1100"/>
              <a:buFont typeface="Arial"/>
              <a:buNone/>
            </a:pPr>
            <a:r>
              <a:rPr lang="en-US"/>
              <a:t>   5. Discussion – Emotional triggers &amp; groupthink	10 min	Reflect together: Why do online discussions spiral? How can we guide students to pause, check tone, and resist online mobs?</a:t>
            </a:r>
            <a:endParaRPr/>
          </a:p>
          <a:p>
            <a:pPr indent="0" lvl="0" marL="158750" rtl="0" algn="l">
              <a:lnSpc>
                <a:spcPct val="100000"/>
              </a:lnSpc>
              <a:spcBef>
                <a:spcPts val="0"/>
              </a:spcBef>
              <a:spcAft>
                <a:spcPts val="0"/>
              </a:spcAft>
              <a:buClr>
                <a:schemeClr val="dk1"/>
              </a:buClr>
              <a:buSzPts val="1100"/>
              <a:buFont typeface="Arial"/>
              <a:buNone/>
            </a:pPr>
            <a:r>
              <a:rPr lang="en-US"/>
              <a:t>6. Action plan – Class Netiquette charter	10 min	Each group drafts 3 netiquette rules they would use in the classroom. One representative posts it on the flipchart.</a:t>
            </a:r>
            <a:endParaRPr/>
          </a:p>
          <a:p>
            <a:pPr indent="0" lvl="0" marL="158750" rtl="0" algn="l">
              <a:lnSpc>
                <a:spcPct val="100000"/>
              </a:lnSpc>
              <a:spcBef>
                <a:spcPts val="0"/>
              </a:spcBef>
              <a:spcAft>
                <a:spcPts val="0"/>
              </a:spcAft>
              <a:buClr>
                <a:schemeClr val="dk1"/>
              </a:buClr>
              <a:buSzPts val="1100"/>
              <a:buFont typeface="Arial"/>
              <a:buNone/>
            </a:pPr>
            <a:r>
              <a:t/>
            </a:r>
            <a:endParaRPr/>
          </a:p>
          <a:p>
            <a:pPr indent="0" lvl="0" marL="0" rtl="0" algn="l">
              <a:lnSpc>
                <a:spcPct val="100000"/>
              </a:lnSpc>
              <a:spcBef>
                <a:spcPts val="1400"/>
              </a:spcBef>
              <a:spcAft>
                <a:spcPts val="0"/>
              </a:spcAft>
              <a:buClr>
                <a:schemeClr val="dk1"/>
              </a:buClr>
              <a:buSzPts val="1100"/>
              <a:buFont typeface="Arial"/>
              <a:buNone/>
            </a:pPr>
            <a:r>
              <a:rPr b="1" lang="en-US" sz="1300">
                <a:solidFill>
                  <a:schemeClr val="dk1"/>
                </a:solidFill>
                <a:latin typeface="Arial"/>
                <a:ea typeface="Arial"/>
                <a:cs typeface="Arial"/>
                <a:sym typeface="Arial"/>
              </a:rPr>
              <a:t>Discussion prompts:</a:t>
            </a:r>
            <a:endParaRPr b="1" sz="1300">
              <a:solidFill>
                <a:schemeClr val="dk1"/>
              </a:solidFill>
              <a:latin typeface="Arial"/>
              <a:ea typeface="Arial"/>
              <a:cs typeface="Arial"/>
              <a:sym typeface="Arial"/>
            </a:endParaRPr>
          </a:p>
          <a:p>
            <a:pPr indent="-304800" lvl="0" marL="457200" rtl="0" algn="l">
              <a:lnSpc>
                <a:spcPct val="100000"/>
              </a:lnSpc>
              <a:spcBef>
                <a:spcPts val="1200"/>
              </a:spcBef>
              <a:spcAft>
                <a:spcPts val="0"/>
              </a:spcAft>
              <a:buClr>
                <a:schemeClr val="dk1"/>
              </a:buClr>
              <a:buSzPts val="1200"/>
              <a:buFont typeface="Noto Sans Symbols"/>
              <a:buChar char="●"/>
            </a:pPr>
            <a:r>
              <a:rPr lang="en-US" sz="1200">
                <a:solidFill>
                  <a:schemeClr val="dk1"/>
                </a:solidFill>
                <a:latin typeface="Arial"/>
                <a:ea typeface="Arial"/>
                <a:cs typeface="Arial"/>
                <a:sym typeface="Arial"/>
              </a:rPr>
              <a:t>“How does tone change when we disagree online?”</a:t>
            </a:r>
            <a:endParaRPr sz="1200">
              <a:solidFill>
                <a:schemeClr val="dk1"/>
              </a:solidFill>
              <a:latin typeface="Arial"/>
              <a:ea typeface="Arial"/>
              <a:cs typeface="Arial"/>
              <a:sym typeface="Arial"/>
            </a:endParaRPr>
          </a:p>
          <a:p>
            <a:pPr indent="-304800" lvl="0" marL="457200" rtl="0" algn="l">
              <a:lnSpc>
                <a:spcPct val="100000"/>
              </a:lnSpc>
              <a:spcBef>
                <a:spcPts val="0"/>
              </a:spcBef>
              <a:spcAft>
                <a:spcPts val="0"/>
              </a:spcAft>
              <a:buClr>
                <a:schemeClr val="dk1"/>
              </a:buClr>
              <a:buSzPts val="1200"/>
              <a:buFont typeface="Noto Sans Symbols"/>
              <a:buChar char="●"/>
            </a:pPr>
            <a:r>
              <a:rPr lang="en-US" sz="1200">
                <a:solidFill>
                  <a:schemeClr val="dk1"/>
                </a:solidFill>
                <a:latin typeface="Arial"/>
                <a:ea typeface="Arial"/>
                <a:cs typeface="Arial"/>
                <a:sym typeface="Arial"/>
              </a:rPr>
              <a:t>“What can students do if others escalate anger?”</a:t>
            </a:r>
            <a:endParaRPr sz="1200">
              <a:solidFill>
                <a:schemeClr val="dk1"/>
              </a:solidFill>
              <a:latin typeface="Arial"/>
              <a:ea typeface="Arial"/>
              <a:cs typeface="Arial"/>
              <a:sym typeface="Arial"/>
            </a:endParaRPr>
          </a:p>
          <a:p>
            <a:pPr indent="-304800" lvl="0" marL="457200" rtl="0" algn="l">
              <a:lnSpc>
                <a:spcPct val="100000"/>
              </a:lnSpc>
              <a:spcBef>
                <a:spcPts val="0"/>
              </a:spcBef>
              <a:spcAft>
                <a:spcPts val="0"/>
              </a:spcAft>
              <a:buClr>
                <a:schemeClr val="dk1"/>
              </a:buClr>
              <a:buSzPts val="1200"/>
              <a:buFont typeface="Noto Sans Symbols"/>
              <a:buChar char="●"/>
            </a:pPr>
            <a:r>
              <a:rPr lang="en-US" sz="1200">
                <a:solidFill>
                  <a:schemeClr val="dk1"/>
                </a:solidFill>
                <a:latin typeface="Arial"/>
                <a:ea typeface="Arial"/>
                <a:cs typeface="Arial"/>
                <a:sym typeface="Arial"/>
              </a:rPr>
              <a:t>“How do trolls use emotion to manipulate?”</a:t>
            </a:r>
            <a:endParaRPr sz="1200">
              <a:solidFill>
                <a:schemeClr val="dk1"/>
              </a:solidFill>
              <a:latin typeface="Arial"/>
              <a:ea typeface="Arial"/>
              <a:cs typeface="Arial"/>
              <a:sym typeface="Arial"/>
            </a:endParaRPr>
          </a:p>
          <a:p>
            <a:pPr indent="-304800" lvl="0" marL="457200" rtl="0" algn="l">
              <a:lnSpc>
                <a:spcPct val="100000"/>
              </a:lnSpc>
              <a:spcBef>
                <a:spcPts val="0"/>
              </a:spcBef>
              <a:spcAft>
                <a:spcPts val="0"/>
              </a:spcAft>
              <a:buClr>
                <a:schemeClr val="dk1"/>
              </a:buClr>
              <a:buSzPts val="1200"/>
              <a:buFont typeface="Noto Sans Symbols"/>
              <a:buChar char="●"/>
            </a:pPr>
            <a:r>
              <a:rPr lang="en-US" sz="1200">
                <a:solidFill>
                  <a:schemeClr val="dk1"/>
                </a:solidFill>
                <a:latin typeface="Arial"/>
                <a:ea typeface="Arial"/>
                <a:cs typeface="Arial"/>
                <a:sym typeface="Arial"/>
              </a:rPr>
              <a:t>“Can netiquette reduce disinformation spread?”</a:t>
            </a:r>
            <a:endParaRPr sz="1200">
              <a:solidFill>
                <a:schemeClr val="dk1"/>
              </a:solidFill>
              <a:latin typeface="Arial"/>
              <a:ea typeface="Arial"/>
              <a:cs typeface="Arial"/>
              <a:sym typeface="Arial"/>
            </a:endParaRPr>
          </a:p>
          <a:p>
            <a:pPr indent="0" lvl="0" marL="0" rtl="0" algn="l">
              <a:lnSpc>
                <a:spcPct val="100000"/>
              </a:lnSpc>
              <a:spcBef>
                <a:spcPts val="1200"/>
              </a:spcBef>
              <a:spcAft>
                <a:spcPts val="0"/>
              </a:spcAft>
              <a:buSzPts val="1100"/>
              <a:buNone/>
            </a:pPr>
            <a:r>
              <a:rPr lang="en-US" sz="1200">
                <a:solidFill>
                  <a:schemeClr val="dk1"/>
                </a:solidFill>
                <a:latin typeface="Arial"/>
                <a:ea typeface="Arial"/>
                <a:cs typeface="Arial"/>
                <a:sym typeface="Arial"/>
              </a:rPr>
              <a:t>Assessment rubric:</a:t>
            </a:r>
            <a:endParaRPr sz="1200">
              <a:solidFill>
                <a:schemeClr val="dk1"/>
              </a:solidFill>
              <a:latin typeface="Arial"/>
              <a:ea typeface="Arial"/>
              <a:cs typeface="Arial"/>
              <a:sym typeface="Arial"/>
            </a:endParaRPr>
          </a:p>
          <a:p>
            <a:pPr indent="0" lvl="0" marL="0" rtl="0" algn="l">
              <a:lnSpc>
                <a:spcPct val="100000"/>
              </a:lnSpc>
              <a:spcBef>
                <a:spcPts val="1200"/>
              </a:spcBef>
              <a:spcAft>
                <a:spcPts val="0"/>
              </a:spcAft>
              <a:buSzPts val="1100"/>
              <a:buNone/>
            </a:pPr>
            <a:r>
              <a:rPr lang="en-US" sz="1200">
                <a:solidFill>
                  <a:schemeClr val="dk1"/>
                </a:solidFill>
                <a:latin typeface="Arial"/>
                <a:ea typeface="Arial"/>
                <a:cs typeface="Arial"/>
                <a:sym typeface="Arial"/>
              </a:rPr>
              <a:t>Criterion			1 – Emerging				3 – Developing				5 – Proficient</a:t>
            </a:r>
            <a:endParaRPr sz="1200">
              <a:solidFill>
                <a:schemeClr val="dk1"/>
              </a:solidFill>
              <a:latin typeface="Arial"/>
              <a:ea typeface="Arial"/>
              <a:cs typeface="Arial"/>
              <a:sym typeface="Arial"/>
            </a:endParaRPr>
          </a:p>
          <a:p>
            <a:pPr indent="0" lvl="0" marL="0" rtl="0" algn="l">
              <a:lnSpc>
                <a:spcPct val="100000"/>
              </a:lnSpc>
              <a:spcBef>
                <a:spcPts val="1200"/>
              </a:spcBef>
              <a:spcAft>
                <a:spcPts val="0"/>
              </a:spcAft>
              <a:buSzPts val="1100"/>
              <a:buNone/>
            </a:pPr>
            <a:r>
              <a:rPr lang="en-US" sz="1200">
                <a:solidFill>
                  <a:schemeClr val="dk1"/>
                </a:solidFill>
                <a:latin typeface="Arial"/>
                <a:ea typeface="Arial"/>
                <a:cs typeface="Arial"/>
                <a:sym typeface="Arial"/>
              </a:rPr>
              <a:t>Scenario analysis		Vague or unclear responses	Identifies key issue, but limited rewrite	Clearly analyses tone, emotion, and risk of escalation</a:t>
            </a:r>
            <a:endParaRPr sz="1200">
              <a:solidFill>
                <a:schemeClr val="dk1"/>
              </a:solidFill>
              <a:latin typeface="Arial"/>
              <a:ea typeface="Arial"/>
              <a:cs typeface="Arial"/>
              <a:sym typeface="Arial"/>
            </a:endParaRPr>
          </a:p>
          <a:p>
            <a:pPr indent="0" lvl="0" marL="0" rtl="0" algn="l">
              <a:lnSpc>
                <a:spcPct val="100000"/>
              </a:lnSpc>
              <a:spcBef>
                <a:spcPts val="1200"/>
              </a:spcBef>
              <a:spcAft>
                <a:spcPts val="0"/>
              </a:spcAft>
              <a:buSzPts val="1100"/>
              <a:buNone/>
            </a:pPr>
            <a:r>
              <a:rPr lang="en-US" sz="1200">
                <a:solidFill>
                  <a:schemeClr val="dk1"/>
                </a:solidFill>
                <a:latin typeface="Arial"/>
                <a:ea typeface="Arial"/>
                <a:cs typeface="Arial"/>
                <a:sym typeface="Arial"/>
              </a:rPr>
              <a:t>Netiquette application	Minimal or superficial rewrite	Applies 1–2 principles effectively		Applies multiple principles with nuanced tone</a:t>
            </a:r>
            <a:endParaRPr sz="1200">
              <a:solidFill>
                <a:schemeClr val="dk1"/>
              </a:solidFill>
              <a:latin typeface="Arial"/>
              <a:ea typeface="Arial"/>
              <a:cs typeface="Arial"/>
              <a:sym typeface="Arial"/>
            </a:endParaRPr>
          </a:p>
          <a:p>
            <a:pPr indent="0" lvl="0" marL="0" rtl="0" algn="l">
              <a:lnSpc>
                <a:spcPct val="100000"/>
              </a:lnSpc>
              <a:spcBef>
                <a:spcPts val="1200"/>
              </a:spcBef>
              <a:spcAft>
                <a:spcPts val="0"/>
              </a:spcAft>
              <a:buSzPts val="1100"/>
              <a:buNone/>
            </a:pPr>
            <a:r>
              <a:rPr lang="en-US" sz="1200">
                <a:solidFill>
                  <a:schemeClr val="dk1"/>
                </a:solidFill>
                <a:latin typeface="Arial"/>
                <a:ea typeface="Arial"/>
                <a:cs typeface="Arial"/>
                <a:sym typeface="Arial"/>
              </a:rPr>
              <a:t>Collaboration			Limited group discussion		Some teamwork and shared ideas	Actively engaged, builds on others’ suggestions</a:t>
            </a:r>
            <a:endParaRPr sz="1200">
              <a:solidFill>
                <a:schemeClr val="dk1"/>
              </a:solidFill>
              <a:latin typeface="Arial"/>
              <a:ea typeface="Arial"/>
              <a:cs typeface="Arial"/>
              <a:sym typeface="Arial"/>
            </a:endParaRPr>
          </a:p>
          <a:p>
            <a:pPr indent="0" lvl="0" marL="0" rtl="0" algn="l">
              <a:lnSpc>
                <a:spcPct val="100000"/>
              </a:lnSpc>
              <a:spcBef>
                <a:spcPts val="1200"/>
              </a:spcBef>
              <a:spcAft>
                <a:spcPts val="0"/>
              </a:spcAft>
              <a:buSzPts val="1100"/>
              <a:buNone/>
            </a:pPr>
            <a:r>
              <a:rPr lang="en-US" sz="1200">
                <a:solidFill>
                  <a:schemeClr val="dk1"/>
                </a:solidFill>
                <a:latin typeface="Arial"/>
                <a:ea typeface="Arial"/>
                <a:cs typeface="Arial"/>
                <a:sym typeface="Arial"/>
              </a:rPr>
              <a:t>Reflection &amp; transfer	Simple observations		Mentions relevance to students		Strong insights on teaching netiquette in context</a:t>
            </a:r>
            <a:endParaRPr sz="1200">
              <a:solidFill>
                <a:schemeClr val="dk1"/>
              </a:solidFill>
              <a:latin typeface="Arial"/>
              <a:ea typeface="Arial"/>
              <a:cs typeface="Arial"/>
              <a:sym typeface="Arial"/>
            </a:endParaRPr>
          </a:p>
          <a:p>
            <a:pPr indent="0" lvl="0" marL="0" rtl="0" algn="l">
              <a:lnSpc>
                <a:spcPct val="100000"/>
              </a:lnSpc>
              <a:spcBef>
                <a:spcPts val="1200"/>
              </a:spcBef>
              <a:spcAft>
                <a:spcPts val="0"/>
              </a:spcAft>
              <a:buSzPts val="1100"/>
              <a:buNone/>
            </a:pPr>
            <a:r>
              <a:t/>
            </a:r>
            <a:endParaRPr sz="1200">
              <a:solidFill>
                <a:schemeClr val="dk1"/>
              </a:solidFill>
              <a:latin typeface="Arial"/>
              <a:ea typeface="Arial"/>
              <a:cs typeface="Arial"/>
              <a:sym typeface="Arial"/>
            </a:endParaRPr>
          </a:p>
          <a:p>
            <a:pPr indent="0" lvl="0" marL="0" rtl="0" algn="l">
              <a:lnSpc>
                <a:spcPct val="100000"/>
              </a:lnSpc>
              <a:spcBef>
                <a:spcPts val="1200"/>
              </a:spcBef>
              <a:spcAft>
                <a:spcPts val="0"/>
              </a:spcAft>
              <a:buSzPts val="1100"/>
              <a:buNone/>
            </a:pPr>
            <a:r>
              <a:t/>
            </a:r>
            <a:endParaRPr sz="1200">
              <a:solidFill>
                <a:schemeClr val="dk1"/>
              </a:solidFill>
              <a:latin typeface="Arial"/>
              <a:ea typeface="Arial"/>
              <a:cs typeface="Arial"/>
              <a:sym typeface="Arial"/>
            </a:endParaRPr>
          </a:p>
          <a:p>
            <a:pPr indent="0" lvl="0" marL="158750" rtl="0" algn="l">
              <a:lnSpc>
                <a:spcPct val="100000"/>
              </a:lnSpc>
              <a:spcBef>
                <a:spcPts val="1200"/>
              </a:spcBef>
              <a:spcAft>
                <a:spcPts val="0"/>
              </a:spcAft>
              <a:buSzPts val="1100"/>
              <a:buNone/>
            </a:pPr>
            <a:r>
              <a:t/>
            </a:r>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05" name="Shape 705"/>
        <p:cNvGrpSpPr/>
        <p:nvPr/>
      </p:nvGrpSpPr>
      <p:grpSpPr>
        <a:xfrm>
          <a:off x="0" y="0"/>
          <a:ext cx="0" cy="0"/>
          <a:chOff x="0" y="0"/>
          <a:chExt cx="0" cy="0"/>
        </a:xfrm>
      </p:grpSpPr>
      <p:sp>
        <p:nvSpPr>
          <p:cNvPr id="706" name="Google Shape;706;p5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707" name="Google Shape;707;p5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800"/>
              </a:spcBef>
              <a:spcAft>
                <a:spcPts val="0"/>
              </a:spcAft>
              <a:buClr>
                <a:schemeClr val="dk1"/>
              </a:buClr>
              <a:buSzPts val="1100"/>
              <a:buFont typeface="Arial"/>
              <a:buNone/>
            </a:pPr>
            <a:r>
              <a:rPr lang="en-US" sz="1600">
                <a:solidFill>
                  <a:srgbClr val="0F4761"/>
                </a:solidFill>
                <a:latin typeface="Play"/>
                <a:ea typeface="Play"/>
                <a:cs typeface="Play"/>
                <a:sym typeface="Play"/>
              </a:rPr>
              <a:t>3. Information hygiene</a:t>
            </a:r>
            <a:endParaRPr b="1" sz="1300">
              <a:solidFill>
                <a:schemeClr val="dk1"/>
              </a:solidFill>
              <a:latin typeface="Arial"/>
              <a:ea typeface="Arial"/>
              <a:cs typeface="Arial"/>
              <a:sym typeface="Arial"/>
            </a:endParaRPr>
          </a:p>
          <a:p>
            <a:pPr indent="0" lvl="0" marL="0" rtl="0" algn="l">
              <a:lnSpc>
                <a:spcPct val="100000"/>
              </a:lnSpc>
              <a:spcBef>
                <a:spcPts val="1200"/>
              </a:spcBef>
              <a:spcAft>
                <a:spcPts val="0"/>
              </a:spcAft>
              <a:buClr>
                <a:schemeClr val="dk1"/>
              </a:buClr>
              <a:buSzPts val="1100"/>
              <a:buFont typeface="Arial"/>
              <a:buNone/>
            </a:pPr>
            <a:r>
              <a:rPr b="1" lang="en-US" sz="1200">
                <a:solidFill>
                  <a:schemeClr val="dk1"/>
                </a:solidFill>
                <a:latin typeface="Arial"/>
                <a:ea typeface="Arial"/>
                <a:cs typeface="Arial"/>
                <a:sym typeface="Arial"/>
              </a:rPr>
              <a:t>Audience</a:t>
            </a:r>
            <a:r>
              <a:rPr lang="en-US" sz="1200">
                <a:solidFill>
                  <a:schemeClr val="dk1"/>
                </a:solidFill>
                <a:latin typeface="Arial"/>
                <a:ea typeface="Arial"/>
                <a:cs typeface="Arial"/>
                <a:sym typeface="Arial"/>
              </a:rPr>
              <a:t>: In-service teachers (all subjects)</a:t>
            </a:r>
            <a:endParaRPr sz="1200">
              <a:solidFill>
                <a:schemeClr val="dk1"/>
              </a:solidFill>
              <a:latin typeface="Arial"/>
              <a:ea typeface="Arial"/>
              <a:cs typeface="Arial"/>
              <a:sym typeface="Arial"/>
            </a:endParaRPr>
          </a:p>
          <a:p>
            <a:pPr indent="0" lvl="0" marL="0" rtl="0" algn="l">
              <a:lnSpc>
                <a:spcPct val="100000"/>
              </a:lnSpc>
              <a:spcBef>
                <a:spcPts val="1200"/>
              </a:spcBef>
              <a:spcAft>
                <a:spcPts val="0"/>
              </a:spcAft>
              <a:buClr>
                <a:schemeClr val="dk1"/>
              </a:buClr>
              <a:buSzPts val="1100"/>
              <a:buFont typeface="Arial"/>
              <a:buNone/>
            </a:pPr>
            <a:r>
              <a:rPr b="1" lang="en-US" sz="1200">
                <a:solidFill>
                  <a:schemeClr val="dk1"/>
                </a:solidFill>
                <a:latin typeface="Arial"/>
                <a:ea typeface="Arial"/>
                <a:cs typeface="Arial"/>
                <a:sym typeface="Arial"/>
              </a:rPr>
              <a:t>Duration</a:t>
            </a:r>
            <a:r>
              <a:rPr lang="en-US" sz="1200">
                <a:solidFill>
                  <a:schemeClr val="dk1"/>
                </a:solidFill>
                <a:latin typeface="Arial"/>
                <a:ea typeface="Arial"/>
                <a:cs typeface="Arial"/>
                <a:sym typeface="Arial"/>
              </a:rPr>
              <a:t>: 45 minutes</a:t>
            </a:r>
            <a:endParaRPr sz="1200">
              <a:solidFill>
                <a:schemeClr val="dk1"/>
              </a:solidFill>
              <a:latin typeface="Arial"/>
              <a:ea typeface="Arial"/>
              <a:cs typeface="Arial"/>
              <a:sym typeface="Arial"/>
            </a:endParaRPr>
          </a:p>
          <a:p>
            <a:pPr indent="0" lvl="0" marL="0" rtl="0" algn="l">
              <a:lnSpc>
                <a:spcPct val="100000"/>
              </a:lnSpc>
              <a:spcBef>
                <a:spcPts val="1200"/>
              </a:spcBef>
              <a:spcAft>
                <a:spcPts val="0"/>
              </a:spcAft>
              <a:buClr>
                <a:schemeClr val="dk1"/>
              </a:buClr>
              <a:buSzPts val="1100"/>
              <a:buFont typeface="Arial"/>
              <a:buNone/>
            </a:pPr>
            <a:r>
              <a:rPr b="1" lang="en-US" sz="1200">
                <a:solidFill>
                  <a:schemeClr val="dk1"/>
                </a:solidFill>
                <a:latin typeface="Arial"/>
                <a:ea typeface="Arial"/>
                <a:cs typeface="Arial"/>
                <a:sym typeface="Arial"/>
              </a:rPr>
              <a:t>Group type</a:t>
            </a:r>
            <a:r>
              <a:rPr lang="en-US" sz="1200">
                <a:solidFill>
                  <a:schemeClr val="dk1"/>
                </a:solidFill>
                <a:latin typeface="Arial"/>
                <a:ea typeface="Arial"/>
                <a:cs typeface="Arial"/>
                <a:sym typeface="Arial"/>
              </a:rPr>
              <a:t>: 3–4 teachers per group</a:t>
            </a:r>
            <a:endParaRPr sz="1200">
              <a:solidFill>
                <a:schemeClr val="dk1"/>
              </a:solidFill>
              <a:latin typeface="Arial"/>
              <a:ea typeface="Arial"/>
              <a:cs typeface="Arial"/>
              <a:sym typeface="Arial"/>
            </a:endParaRPr>
          </a:p>
          <a:p>
            <a:pPr indent="0" lvl="0" marL="0" rtl="0" algn="l">
              <a:lnSpc>
                <a:spcPct val="100000"/>
              </a:lnSpc>
              <a:spcBef>
                <a:spcPts val="1200"/>
              </a:spcBef>
              <a:spcAft>
                <a:spcPts val="0"/>
              </a:spcAft>
              <a:buClr>
                <a:schemeClr val="dk1"/>
              </a:buClr>
              <a:buSzPts val="1100"/>
              <a:buFont typeface="Arial"/>
              <a:buNone/>
            </a:pPr>
            <a:r>
              <a:rPr b="1" lang="en-US" sz="1200">
                <a:solidFill>
                  <a:schemeClr val="dk1"/>
                </a:solidFill>
                <a:latin typeface="Arial"/>
                <a:ea typeface="Arial"/>
                <a:cs typeface="Arial"/>
                <a:sym typeface="Arial"/>
              </a:rPr>
              <a:t>Objective</a:t>
            </a:r>
            <a:r>
              <a:rPr lang="en-US" sz="1200">
                <a:solidFill>
                  <a:schemeClr val="dk1"/>
                </a:solidFill>
                <a:latin typeface="Arial"/>
                <a:ea typeface="Arial"/>
                <a:cs typeface="Arial"/>
                <a:sym typeface="Arial"/>
              </a:rPr>
              <a:t>:</a:t>
            </a:r>
            <a:endParaRPr sz="1200">
              <a:solidFill>
                <a:schemeClr val="dk1"/>
              </a:solidFill>
              <a:latin typeface="Arial"/>
              <a:ea typeface="Arial"/>
              <a:cs typeface="Arial"/>
              <a:sym typeface="Arial"/>
            </a:endParaRPr>
          </a:p>
          <a:p>
            <a:pPr indent="-304800" lvl="0" marL="457200" rtl="0" algn="l">
              <a:lnSpc>
                <a:spcPct val="100000"/>
              </a:lnSpc>
              <a:spcBef>
                <a:spcPts val="1200"/>
              </a:spcBef>
              <a:spcAft>
                <a:spcPts val="0"/>
              </a:spcAft>
              <a:buClr>
                <a:schemeClr val="dk1"/>
              </a:buClr>
              <a:buSzPts val="1200"/>
              <a:buFont typeface="Noto Sans Symbols"/>
              <a:buChar char="●"/>
            </a:pPr>
            <a:r>
              <a:rPr lang="en-US" sz="1200">
                <a:solidFill>
                  <a:schemeClr val="dk1"/>
                </a:solidFill>
                <a:latin typeface="Arial"/>
                <a:ea typeface="Arial"/>
                <a:cs typeface="Arial"/>
                <a:sym typeface="Arial"/>
              </a:rPr>
              <a:t>Promote mindful content consumption.</a:t>
            </a:r>
            <a:endParaRPr sz="1200">
              <a:solidFill>
                <a:schemeClr val="dk1"/>
              </a:solidFill>
              <a:latin typeface="Arial"/>
              <a:ea typeface="Arial"/>
              <a:cs typeface="Arial"/>
              <a:sym typeface="Arial"/>
            </a:endParaRPr>
          </a:p>
          <a:p>
            <a:pPr indent="-304800" lvl="0" marL="457200" rtl="0" algn="l">
              <a:lnSpc>
                <a:spcPct val="100000"/>
              </a:lnSpc>
              <a:spcBef>
                <a:spcPts val="0"/>
              </a:spcBef>
              <a:spcAft>
                <a:spcPts val="0"/>
              </a:spcAft>
              <a:buClr>
                <a:schemeClr val="dk1"/>
              </a:buClr>
              <a:buSzPts val="1200"/>
              <a:buFont typeface="Noto Sans Symbols"/>
              <a:buChar char="●"/>
            </a:pPr>
            <a:r>
              <a:rPr lang="en-US" sz="1200">
                <a:solidFill>
                  <a:schemeClr val="dk1"/>
                </a:solidFill>
                <a:latin typeface="Arial"/>
                <a:ea typeface="Arial"/>
                <a:cs typeface="Arial"/>
                <a:sym typeface="Arial"/>
              </a:rPr>
              <a:t>Encourage deliberate, responsible sharing practices.</a:t>
            </a:r>
            <a:endParaRPr sz="1200">
              <a:solidFill>
                <a:schemeClr val="dk1"/>
              </a:solidFill>
              <a:latin typeface="Arial"/>
              <a:ea typeface="Arial"/>
              <a:cs typeface="Arial"/>
              <a:sym typeface="Arial"/>
            </a:endParaRPr>
          </a:p>
          <a:p>
            <a:pPr indent="-304800" lvl="0" marL="457200" rtl="0" algn="l">
              <a:lnSpc>
                <a:spcPct val="100000"/>
              </a:lnSpc>
              <a:spcBef>
                <a:spcPts val="0"/>
              </a:spcBef>
              <a:spcAft>
                <a:spcPts val="0"/>
              </a:spcAft>
              <a:buClr>
                <a:schemeClr val="dk1"/>
              </a:buClr>
              <a:buSzPts val="1200"/>
              <a:buFont typeface="Noto Sans Symbols"/>
              <a:buChar char="●"/>
            </a:pPr>
            <a:r>
              <a:rPr lang="en-US" sz="1200">
                <a:solidFill>
                  <a:schemeClr val="dk1"/>
                </a:solidFill>
                <a:latin typeface="Arial"/>
                <a:ea typeface="Arial"/>
                <a:cs typeface="Arial"/>
                <a:sym typeface="Arial"/>
              </a:rPr>
              <a:t>Equip teachers to model information hygiene for students.</a:t>
            </a:r>
            <a:br>
              <a:rPr lang="en-US" sz="1200">
                <a:solidFill>
                  <a:schemeClr val="dk1"/>
                </a:solidFill>
                <a:latin typeface="Arial"/>
                <a:ea typeface="Arial"/>
                <a:cs typeface="Arial"/>
                <a:sym typeface="Arial"/>
              </a:rPr>
            </a:br>
            <a:endParaRPr sz="1200">
              <a:solidFill>
                <a:schemeClr val="dk1"/>
              </a:solidFill>
              <a:latin typeface="Arial"/>
              <a:ea typeface="Arial"/>
              <a:cs typeface="Arial"/>
              <a:sym typeface="Arial"/>
            </a:endParaRPr>
          </a:p>
          <a:p>
            <a:pPr indent="0" lvl="0" marL="0" rtl="0" algn="l">
              <a:lnSpc>
                <a:spcPct val="100000"/>
              </a:lnSpc>
              <a:spcBef>
                <a:spcPts val="1400"/>
              </a:spcBef>
              <a:spcAft>
                <a:spcPts val="0"/>
              </a:spcAft>
              <a:buClr>
                <a:schemeClr val="dk1"/>
              </a:buClr>
              <a:buSzPts val="1100"/>
              <a:buFont typeface="Arial"/>
              <a:buNone/>
            </a:pPr>
            <a:r>
              <a:rPr b="1" lang="en-US" sz="1300">
                <a:solidFill>
                  <a:schemeClr val="dk1"/>
                </a:solidFill>
                <a:latin typeface="Arial"/>
                <a:ea typeface="Arial"/>
                <a:cs typeface="Arial"/>
                <a:sym typeface="Arial"/>
              </a:rPr>
              <a:t>Materials</a:t>
            </a:r>
            <a:endParaRPr b="1" sz="1300">
              <a:solidFill>
                <a:schemeClr val="dk1"/>
              </a:solidFill>
              <a:latin typeface="Arial"/>
              <a:ea typeface="Arial"/>
              <a:cs typeface="Arial"/>
              <a:sym typeface="Arial"/>
            </a:endParaRPr>
          </a:p>
          <a:p>
            <a:pPr indent="-304800" lvl="0" marL="457200" rtl="0" algn="l">
              <a:lnSpc>
                <a:spcPct val="100000"/>
              </a:lnSpc>
              <a:spcBef>
                <a:spcPts val="1200"/>
              </a:spcBef>
              <a:spcAft>
                <a:spcPts val="0"/>
              </a:spcAft>
              <a:buClr>
                <a:schemeClr val="dk1"/>
              </a:buClr>
              <a:buSzPts val="1200"/>
              <a:buFont typeface="Noto Sans Symbols"/>
              <a:buChar char="●"/>
            </a:pPr>
            <a:r>
              <a:rPr lang="en-US" sz="1200">
                <a:solidFill>
                  <a:schemeClr val="dk1"/>
                </a:solidFill>
                <a:latin typeface="Arial"/>
                <a:ea typeface="Arial"/>
                <a:cs typeface="Arial"/>
                <a:sym typeface="Arial"/>
              </a:rPr>
              <a:t>Projector and slides (optional)</a:t>
            </a:r>
            <a:endParaRPr sz="1200">
              <a:solidFill>
                <a:schemeClr val="dk1"/>
              </a:solidFill>
              <a:latin typeface="Arial"/>
              <a:ea typeface="Arial"/>
              <a:cs typeface="Arial"/>
              <a:sym typeface="Arial"/>
            </a:endParaRPr>
          </a:p>
          <a:p>
            <a:pPr indent="-304800" lvl="0" marL="457200" rtl="0" algn="l">
              <a:lnSpc>
                <a:spcPct val="100000"/>
              </a:lnSpc>
              <a:spcBef>
                <a:spcPts val="0"/>
              </a:spcBef>
              <a:spcAft>
                <a:spcPts val="0"/>
              </a:spcAft>
              <a:buClr>
                <a:schemeClr val="dk1"/>
              </a:buClr>
              <a:buSzPts val="1200"/>
              <a:buFont typeface="Noto Sans Symbols"/>
              <a:buChar char="●"/>
            </a:pPr>
            <a:r>
              <a:rPr b="1" lang="en-US" sz="1200" u="sng">
                <a:solidFill>
                  <a:srgbClr val="1155CC"/>
                </a:solidFill>
                <a:latin typeface="Arial"/>
                <a:ea typeface="Arial"/>
                <a:cs typeface="Arial"/>
                <a:sym typeface="Arial"/>
                <a:hlinkClick r:id="rId2">
                  <a:extLst>
                    <a:ext uri="{A12FA001-AC4F-418D-AE19-62706E023703}">
                      <ahyp:hlinkClr val="tx"/>
                    </a:ext>
                  </a:extLst>
                </a:hlinkClick>
              </a:rPr>
              <a:t>IV.3.5_Point_Information_Hygiene_Checklist.docx</a:t>
            </a:r>
            <a:endParaRPr b="1" sz="1200">
              <a:solidFill>
                <a:schemeClr val="dk1"/>
              </a:solidFill>
              <a:latin typeface="Arial"/>
              <a:ea typeface="Arial"/>
              <a:cs typeface="Arial"/>
              <a:sym typeface="Arial"/>
            </a:endParaRPr>
          </a:p>
          <a:p>
            <a:pPr indent="-304800" lvl="0" marL="457200" rtl="0" algn="l">
              <a:lnSpc>
                <a:spcPct val="100000"/>
              </a:lnSpc>
              <a:spcBef>
                <a:spcPts val="0"/>
              </a:spcBef>
              <a:spcAft>
                <a:spcPts val="0"/>
              </a:spcAft>
              <a:buClr>
                <a:schemeClr val="dk1"/>
              </a:buClr>
              <a:buSzPts val="1200"/>
              <a:buFont typeface="Noto Sans Symbols"/>
              <a:buChar char="●"/>
            </a:pPr>
            <a:r>
              <a:rPr b="1" lang="en-US" sz="1200" u="sng">
                <a:solidFill>
                  <a:srgbClr val="1155CC"/>
                </a:solidFill>
                <a:latin typeface="Arial"/>
                <a:ea typeface="Arial"/>
                <a:cs typeface="Arial"/>
                <a:sym typeface="Arial"/>
                <a:hlinkClick r:id="rId3">
                  <a:extLst>
                    <a:ext uri="{A12FA001-AC4F-418D-AE19-62706E023703}">
                      <ahyp:hlinkClr val="tx"/>
                    </a:ext>
                  </a:extLst>
                </a:hlinkClick>
              </a:rPr>
              <a:t>IV.3.Think_Before_You_Share_Decision_Tree.docx</a:t>
            </a:r>
            <a:endParaRPr b="1" sz="1200">
              <a:solidFill>
                <a:schemeClr val="dk1"/>
              </a:solidFill>
              <a:latin typeface="Arial"/>
              <a:ea typeface="Arial"/>
              <a:cs typeface="Arial"/>
              <a:sym typeface="Arial"/>
            </a:endParaRPr>
          </a:p>
          <a:p>
            <a:pPr indent="-304800" lvl="0" marL="457200" rtl="0" algn="l">
              <a:lnSpc>
                <a:spcPct val="100000"/>
              </a:lnSpc>
              <a:spcBef>
                <a:spcPts val="0"/>
              </a:spcBef>
              <a:spcAft>
                <a:spcPts val="0"/>
              </a:spcAft>
              <a:buClr>
                <a:schemeClr val="dk1"/>
              </a:buClr>
              <a:buSzPts val="1200"/>
              <a:buFont typeface="Noto Sans Symbols"/>
              <a:buChar char="●"/>
            </a:pPr>
            <a:r>
              <a:rPr b="1" lang="en-US" sz="1200" u="sng">
                <a:solidFill>
                  <a:srgbClr val="1155CC"/>
                </a:solidFill>
                <a:latin typeface="Arial"/>
                <a:ea typeface="Arial"/>
                <a:cs typeface="Arial"/>
                <a:sym typeface="Arial"/>
                <a:hlinkClick r:id="rId4">
                  <a:extLst>
                    <a:ext uri="{A12FA001-AC4F-418D-AE19-62706E023703}">
                      <ahyp:hlinkClr val="tx"/>
                    </a:ext>
                  </a:extLst>
                </a:hlinkClick>
              </a:rPr>
              <a:t>IV.3.Digital Citizenship Guidelines Worksheet.docx</a:t>
            </a:r>
            <a:endParaRPr b="1" sz="1200">
              <a:solidFill>
                <a:schemeClr val="dk1"/>
              </a:solidFill>
              <a:latin typeface="Arial"/>
              <a:ea typeface="Arial"/>
              <a:cs typeface="Arial"/>
              <a:sym typeface="Arial"/>
            </a:endParaRPr>
          </a:p>
          <a:p>
            <a:pPr indent="-304800" lvl="0" marL="457200" rtl="0" algn="l">
              <a:lnSpc>
                <a:spcPct val="100000"/>
              </a:lnSpc>
              <a:spcBef>
                <a:spcPts val="0"/>
              </a:spcBef>
              <a:spcAft>
                <a:spcPts val="0"/>
              </a:spcAft>
              <a:buClr>
                <a:schemeClr val="dk1"/>
              </a:buClr>
              <a:buSzPts val="1200"/>
              <a:buFont typeface="Noto Sans Symbols"/>
              <a:buChar char="●"/>
            </a:pPr>
            <a:r>
              <a:rPr lang="en-US" sz="1200">
                <a:solidFill>
                  <a:schemeClr val="dk1"/>
                </a:solidFill>
                <a:latin typeface="Arial"/>
                <a:ea typeface="Arial"/>
                <a:cs typeface="Arial"/>
                <a:sym typeface="Arial"/>
              </a:rPr>
              <a:t>Flipchart paper and markers/Miro, Padlet</a:t>
            </a:r>
            <a:endParaRPr sz="1200">
              <a:solidFill>
                <a:schemeClr val="dk1"/>
              </a:solidFill>
              <a:latin typeface="Arial"/>
              <a:ea typeface="Arial"/>
              <a:cs typeface="Arial"/>
              <a:sym typeface="Arial"/>
            </a:endParaRPr>
          </a:p>
          <a:p>
            <a:pPr indent="-304800" lvl="0" marL="457200" rtl="0" algn="l">
              <a:lnSpc>
                <a:spcPct val="100000"/>
              </a:lnSpc>
              <a:spcBef>
                <a:spcPts val="0"/>
              </a:spcBef>
              <a:spcAft>
                <a:spcPts val="0"/>
              </a:spcAft>
              <a:buClr>
                <a:schemeClr val="dk1"/>
              </a:buClr>
              <a:buSzPts val="1200"/>
              <a:buFont typeface="Noto Sans Symbols"/>
              <a:buChar char="●"/>
            </a:pPr>
            <a:r>
              <a:rPr lang="en-US" sz="1200">
                <a:solidFill>
                  <a:schemeClr val="dk1"/>
                </a:solidFill>
                <a:latin typeface="Arial"/>
                <a:ea typeface="Arial"/>
                <a:cs typeface="Arial"/>
                <a:sym typeface="Arial"/>
              </a:rPr>
              <a:t>Coloured stickers for group voting</a:t>
            </a:r>
            <a:endParaRPr sz="1200">
              <a:solidFill>
                <a:schemeClr val="dk1"/>
              </a:solidFill>
              <a:latin typeface="Arial"/>
              <a:ea typeface="Arial"/>
              <a:cs typeface="Arial"/>
              <a:sym typeface="Arial"/>
            </a:endParaRPr>
          </a:p>
          <a:p>
            <a:pPr indent="-304800" lvl="0" marL="457200" rtl="0" algn="l">
              <a:lnSpc>
                <a:spcPct val="100000"/>
              </a:lnSpc>
              <a:spcBef>
                <a:spcPts val="0"/>
              </a:spcBef>
              <a:spcAft>
                <a:spcPts val="0"/>
              </a:spcAft>
              <a:buClr>
                <a:schemeClr val="dk1"/>
              </a:buClr>
              <a:buSzPts val="1200"/>
              <a:buFont typeface="Noto Sans Symbols"/>
              <a:buChar char="●"/>
            </a:pPr>
            <a:r>
              <a:rPr lang="en-US" sz="1200">
                <a:solidFill>
                  <a:schemeClr val="dk1"/>
                </a:solidFill>
              </a:rPr>
              <a:t>Explore</a:t>
            </a:r>
            <a:r>
              <a:rPr lang="en-US" sz="1200">
                <a:solidFill>
                  <a:schemeClr val="dk1"/>
                </a:solidFill>
                <a:uFill>
                  <a:noFill/>
                </a:uFill>
                <a:hlinkClick r:id="rId5">
                  <a:extLst>
                    <a:ext uri="{A12FA001-AC4F-418D-AE19-62706E023703}">
                      <ahyp:hlinkClr val="tx"/>
                    </a:ext>
                  </a:extLst>
                </a:hlinkClick>
              </a:rPr>
              <a:t> </a:t>
            </a:r>
            <a:r>
              <a:rPr lang="en-US" sz="1200" u="sng">
                <a:solidFill>
                  <a:schemeClr val="dk1"/>
                </a:solidFill>
                <a:hlinkClick r:id="rId6">
                  <a:extLst>
                    <a:ext uri="{A12FA001-AC4F-418D-AE19-62706E023703}">
                      <ahyp:hlinkClr val="tx"/>
                    </a:ext>
                  </a:extLst>
                </a:hlinkClick>
              </a:rPr>
              <a:t>News Literacy Project Tools</a:t>
            </a:r>
            <a:endParaRPr b="1"/>
          </a:p>
          <a:p>
            <a:pPr indent="0" lvl="0" marL="0" rtl="0" algn="l">
              <a:lnSpc>
                <a:spcPct val="100000"/>
              </a:lnSpc>
              <a:spcBef>
                <a:spcPts val="1200"/>
              </a:spcBef>
              <a:spcAft>
                <a:spcPts val="0"/>
              </a:spcAft>
              <a:buSzPts val="1100"/>
              <a:buNone/>
            </a:pPr>
            <a:r>
              <a:rPr b="1" lang="en-US"/>
              <a:t>Lesson flow</a:t>
            </a:r>
            <a:endParaRPr b="1"/>
          </a:p>
          <a:p>
            <a:pPr indent="0" lvl="0" marL="0" rtl="0" algn="l">
              <a:lnSpc>
                <a:spcPct val="100000"/>
              </a:lnSpc>
              <a:spcBef>
                <a:spcPts val="1200"/>
              </a:spcBef>
              <a:spcAft>
                <a:spcPts val="0"/>
              </a:spcAft>
              <a:buSzPts val="1100"/>
              <a:buNone/>
            </a:pPr>
            <a:r>
              <a:rPr b="1" lang="en-US"/>
              <a:t>Phase				Time		Activity</a:t>
            </a:r>
            <a:endParaRPr b="1"/>
          </a:p>
          <a:p>
            <a:pPr indent="0" lvl="0" marL="0" rtl="0" algn="l">
              <a:lnSpc>
                <a:spcPct val="100000"/>
              </a:lnSpc>
              <a:spcBef>
                <a:spcPts val="1200"/>
              </a:spcBef>
              <a:spcAft>
                <a:spcPts val="0"/>
              </a:spcAft>
              <a:buSzPts val="1100"/>
              <a:buNone/>
            </a:pPr>
            <a:r>
              <a:rPr b="1" lang="en-US"/>
              <a:t>1. Warm-up discussion	10 min		Think-Pair-Share: “What’s the last thing you shared online—and did you check it?” Pairs share with the group.</a:t>
            </a:r>
            <a:endParaRPr b="1"/>
          </a:p>
          <a:p>
            <a:pPr indent="0" lvl="0" marL="0" rtl="0" algn="l">
              <a:lnSpc>
                <a:spcPct val="100000"/>
              </a:lnSpc>
              <a:spcBef>
                <a:spcPts val="1200"/>
              </a:spcBef>
              <a:spcAft>
                <a:spcPts val="0"/>
              </a:spcAft>
              <a:buSzPts val="1100"/>
              <a:buNone/>
            </a:pPr>
            <a:r>
              <a:rPr b="1" lang="en-US"/>
              <a:t>2. Mini input			10 min		Facilitator shares the definition of information hygiene and common types of unverified content (e.g., old news recirculated, emotional posts, satire as fact). Introduce the 5-Point Hygiene Checklist.</a:t>
            </a:r>
            <a:endParaRPr b="1"/>
          </a:p>
          <a:p>
            <a:pPr indent="0" lvl="0" marL="0" rtl="0" algn="l">
              <a:lnSpc>
                <a:spcPct val="100000"/>
              </a:lnSpc>
              <a:spcBef>
                <a:spcPts val="1200"/>
              </a:spcBef>
              <a:spcAft>
                <a:spcPts val="0"/>
              </a:spcAft>
              <a:buSzPts val="1100"/>
              <a:buNone/>
            </a:pPr>
            <a:r>
              <a:rPr b="1" lang="en-US"/>
              <a:t>3. Group analysis		15 min		Each group receives 2–3 short “info hygiene scenarios” (questionable WhatsApp forwards, misleading memes, etc.). They use the checklist to evaluate each item. Flipchart: Is it shareable, needs verification, or should be discarded?</a:t>
            </a:r>
            <a:endParaRPr b="1"/>
          </a:p>
          <a:p>
            <a:pPr indent="0" lvl="0" marL="0" rtl="0" algn="l">
              <a:lnSpc>
                <a:spcPct val="100000"/>
              </a:lnSpc>
              <a:spcBef>
                <a:spcPts val="1200"/>
              </a:spcBef>
              <a:spcAft>
                <a:spcPts val="0"/>
              </a:spcAft>
              <a:buSzPts val="1100"/>
              <a:buNone/>
            </a:pPr>
            <a:r>
              <a:rPr b="1" lang="en-US"/>
              <a:t>4. Gallery walk		10 min		Groups display decisions. Teachers walk around, place coloured dots on peer posters (green = agree, yellow = unsure, red = disagree).</a:t>
            </a:r>
            <a:endParaRPr b="1"/>
          </a:p>
          <a:p>
            <a:pPr indent="0" lvl="0" marL="0" rtl="0" algn="l">
              <a:lnSpc>
                <a:spcPct val="100000"/>
              </a:lnSpc>
              <a:spcBef>
                <a:spcPts val="1200"/>
              </a:spcBef>
              <a:spcAft>
                <a:spcPts val="0"/>
              </a:spcAft>
              <a:buSzPts val="1100"/>
              <a:buNone/>
            </a:pPr>
            <a:r>
              <a:rPr b="1" lang="en-US"/>
              <a:t>5. Discussion: social pressure &amp; sharing	10 min	Whole-group reflection on what drives irresponsible sharing (emotions, groupthink, urgency). How can we slow down? What should we model for students?</a:t>
            </a:r>
            <a:endParaRPr b="1"/>
          </a:p>
          <a:p>
            <a:pPr indent="0" lvl="0" marL="0" rtl="0" algn="l">
              <a:lnSpc>
                <a:spcPct val="100000"/>
              </a:lnSpc>
              <a:spcBef>
                <a:spcPts val="1200"/>
              </a:spcBef>
              <a:spcAft>
                <a:spcPts val="0"/>
              </a:spcAft>
              <a:buSzPts val="1100"/>
              <a:buNone/>
            </a:pPr>
            <a:r>
              <a:rPr b="1" lang="en-US"/>
              <a:t>6. Wrap-up &amp; takeaway	10 min		Each teacher writes a personal “Information Hygiene Pledge” on a sticky note: one habit to change or adopt. Optional: create a poster titled “Think Before You Share” for classroom use.</a:t>
            </a:r>
            <a:endParaRPr b="1"/>
          </a:p>
          <a:p>
            <a:pPr indent="0" lvl="0" marL="0" rtl="0" algn="l">
              <a:lnSpc>
                <a:spcPct val="100000"/>
              </a:lnSpc>
              <a:spcBef>
                <a:spcPts val="1400"/>
              </a:spcBef>
              <a:spcAft>
                <a:spcPts val="0"/>
              </a:spcAft>
              <a:buClr>
                <a:schemeClr val="dk1"/>
              </a:buClr>
              <a:buSzPts val="1100"/>
              <a:buFont typeface="Arial"/>
              <a:buNone/>
            </a:pPr>
            <a:r>
              <a:rPr b="1" lang="en-US" sz="1300">
                <a:solidFill>
                  <a:schemeClr val="dk1"/>
                </a:solidFill>
                <a:latin typeface="Arial"/>
                <a:ea typeface="Arial"/>
                <a:cs typeface="Arial"/>
                <a:sym typeface="Arial"/>
              </a:rPr>
              <a:t>Prompts for discussion</a:t>
            </a:r>
            <a:endParaRPr b="1" sz="1300">
              <a:solidFill>
                <a:schemeClr val="dk1"/>
              </a:solidFill>
              <a:latin typeface="Arial"/>
              <a:ea typeface="Arial"/>
              <a:cs typeface="Arial"/>
              <a:sym typeface="Arial"/>
            </a:endParaRPr>
          </a:p>
          <a:p>
            <a:pPr indent="-304800" lvl="0" marL="457200" rtl="0" algn="l">
              <a:lnSpc>
                <a:spcPct val="100000"/>
              </a:lnSpc>
              <a:spcBef>
                <a:spcPts val="1200"/>
              </a:spcBef>
              <a:spcAft>
                <a:spcPts val="0"/>
              </a:spcAft>
              <a:buClr>
                <a:schemeClr val="dk1"/>
              </a:buClr>
              <a:buSzPts val="1200"/>
              <a:buFont typeface="Noto Sans Symbols"/>
              <a:buChar char="●"/>
            </a:pPr>
            <a:r>
              <a:rPr lang="en-US" sz="1200">
                <a:solidFill>
                  <a:schemeClr val="dk1"/>
                </a:solidFill>
                <a:latin typeface="Arial"/>
                <a:ea typeface="Arial"/>
                <a:cs typeface="Arial"/>
                <a:sym typeface="Arial"/>
              </a:rPr>
              <a:t>“What makes people forward or repost false content without checking?”</a:t>
            </a:r>
            <a:endParaRPr sz="1200">
              <a:solidFill>
                <a:schemeClr val="dk1"/>
              </a:solidFill>
              <a:latin typeface="Arial"/>
              <a:ea typeface="Arial"/>
              <a:cs typeface="Arial"/>
              <a:sym typeface="Arial"/>
            </a:endParaRPr>
          </a:p>
          <a:p>
            <a:pPr indent="-304800" lvl="0" marL="457200" rtl="0" algn="l">
              <a:lnSpc>
                <a:spcPct val="100000"/>
              </a:lnSpc>
              <a:spcBef>
                <a:spcPts val="0"/>
              </a:spcBef>
              <a:spcAft>
                <a:spcPts val="0"/>
              </a:spcAft>
              <a:buClr>
                <a:schemeClr val="dk1"/>
              </a:buClr>
              <a:buSzPts val="1200"/>
              <a:buFont typeface="Noto Sans Symbols"/>
              <a:buChar char="●"/>
            </a:pPr>
            <a:r>
              <a:rPr lang="en-US" sz="1200">
                <a:solidFill>
                  <a:schemeClr val="dk1"/>
                </a:solidFill>
                <a:latin typeface="Arial"/>
                <a:ea typeface="Arial"/>
                <a:cs typeface="Arial"/>
                <a:sym typeface="Arial"/>
              </a:rPr>
              <a:t>“Why is deleting something after realizing it’s false not enough?”</a:t>
            </a:r>
            <a:endParaRPr sz="1200">
              <a:solidFill>
                <a:schemeClr val="dk1"/>
              </a:solidFill>
              <a:latin typeface="Arial"/>
              <a:ea typeface="Arial"/>
              <a:cs typeface="Arial"/>
              <a:sym typeface="Arial"/>
            </a:endParaRPr>
          </a:p>
          <a:p>
            <a:pPr indent="-304800" lvl="0" marL="457200" rtl="0" algn="l">
              <a:lnSpc>
                <a:spcPct val="100000"/>
              </a:lnSpc>
              <a:spcBef>
                <a:spcPts val="0"/>
              </a:spcBef>
              <a:spcAft>
                <a:spcPts val="0"/>
              </a:spcAft>
              <a:buClr>
                <a:schemeClr val="dk1"/>
              </a:buClr>
              <a:buSzPts val="1200"/>
              <a:buFont typeface="Noto Sans Symbols"/>
              <a:buChar char="●"/>
            </a:pPr>
            <a:r>
              <a:rPr lang="en-US" sz="1200">
                <a:solidFill>
                  <a:schemeClr val="dk1"/>
                </a:solidFill>
                <a:latin typeface="Arial"/>
                <a:ea typeface="Arial"/>
                <a:cs typeface="Arial"/>
                <a:sym typeface="Arial"/>
              </a:rPr>
              <a:t>“How can we model better behaviour for students?”</a:t>
            </a:r>
            <a:endParaRPr sz="1200">
              <a:solidFill>
                <a:schemeClr val="dk1"/>
              </a:solidFill>
              <a:latin typeface="Arial"/>
              <a:ea typeface="Arial"/>
              <a:cs typeface="Arial"/>
              <a:sym typeface="Arial"/>
            </a:endParaRPr>
          </a:p>
          <a:p>
            <a:pPr indent="0" lvl="0" marL="0" rtl="0" algn="l">
              <a:lnSpc>
                <a:spcPct val="100000"/>
              </a:lnSpc>
              <a:spcBef>
                <a:spcPts val="1200"/>
              </a:spcBef>
              <a:spcAft>
                <a:spcPts val="0"/>
              </a:spcAft>
              <a:buSzPts val="1100"/>
              <a:buNone/>
            </a:pPr>
            <a:r>
              <a:rPr lang="en-US" sz="1200">
                <a:solidFill>
                  <a:schemeClr val="dk1"/>
                </a:solidFill>
                <a:latin typeface="Arial"/>
                <a:ea typeface="Arial"/>
                <a:cs typeface="Arial"/>
                <a:sym typeface="Arial"/>
              </a:rPr>
              <a:t>Assessment rubric (Collaborative reflection)</a:t>
            </a:r>
            <a:endParaRPr sz="1200">
              <a:solidFill>
                <a:schemeClr val="dk1"/>
              </a:solidFill>
              <a:latin typeface="Arial"/>
              <a:ea typeface="Arial"/>
              <a:cs typeface="Arial"/>
              <a:sym typeface="Arial"/>
            </a:endParaRPr>
          </a:p>
          <a:p>
            <a:pPr indent="0" lvl="0" marL="0" rtl="0" algn="l">
              <a:lnSpc>
                <a:spcPct val="100000"/>
              </a:lnSpc>
              <a:spcBef>
                <a:spcPts val="1200"/>
              </a:spcBef>
              <a:spcAft>
                <a:spcPts val="0"/>
              </a:spcAft>
              <a:buSzPts val="1100"/>
              <a:buNone/>
            </a:pPr>
            <a:r>
              <a:rPr lang="en-US" sz="1200">
                <a:solidFill>
                  <a:schemeClr val="dk1"/>
                </a:solidFill>
                <a:latin typeface="Arial"/>
                <a:ea typeface="Arial"/>
                <a:cs typeface="Arial"/>
                <a:sym typeface="Arial"/>
              </a:rPr>
              <a:t>Criteria		1 – Emerging					3 – Developing					5 – Proficient</a:t>
            </a:r>
            <a:endParaRPr sz="1200">
              <a:solidFill>
                <a:schemeClr val="dk1"/>
              </a:solidFill>
              <a:latin typeface="Arial"/>
              <a:ea typeface="Arial"/>
              <a:cs typeface="Arial"/>
              <a:sym typeface="Arial"/>
            </a:endParaRPr>
          </a:p>
          <a:p>
            <a:pPr indent="0" lvl="0" marL="0" rtl="0" algn="l">
              <a:lnSpc>
                <a:spcPct val="100000"/>
              </a:lnSpc>
              <a:spcBef>
                <a:spcPts val="1200"/>
              </a:spcBef>
              <a:spcAft>
                <a:spcPts val="0"/>
              </a:spcAft>
              <a:buSzPts val="1100"/>
              <a:buNone/>
            </a:pPr>
            <a:r>
              <a:rPr lang="en-US" sz="1200">
                <a:solidFill>
                  <a:schemeClr val="dk1"/>
                </a:solidFill>
                <a:latin typeface="Arial"/>
                <a:ea typeface="Arial"/>
                <a:cs typeface="Arial"/>
                <a:sym typeface="Arial"/>
              </a:rPr>
              <a:t>Checklist use		Misses key checks or rationale unclear	Applies checklist partially with some logic	Applies full checklist with clear justifications</a:t>
            </a:r>
            <a:endParaRPr sz="1200">
              <a:solidFill>
                <a:schemeClr val="dk1"/>
              </a:solidFill>
              <a:latin typeface="Arial"/>
              <a:ea typeface="Arial"/>
              <a:cs typeface="Arial"/>
              <a:sym typeface="Arial"/>
            </a:endParaRPr>
          </a:p>
          <a:p>
            <a:pPr indent="0" lvl="0" marL="0" rtl="0" algn="l">
              <a:lnSpc>
                <a:spcPct val="100000"/>
              </a:lnSpc>
              <a:spcBef>
                <a:spcPts val="1200"/>
              </a:spcBef>
              <a:spcAft>
                <a:spcPts val="0"/>
              </a:spcAft>
              <a:buSzPts val="1100"/>
              <a:buNone/>
            </a:pPr>
            <a:r>
              <a:rPr lang="en-US" sz="1200">
                <a:solidFill>
                  <a:schemeClr val="dk1"/>
                </a:solidFill>
                <a:latin typeface="Arial"/>
                <a:ea typeface="Arial"/>
                <a:cs typeface="Arial"/>
                <a:sym typeface="Arial"/>
              </a:rPr>
              <a:t>Group collaboration	One person dominates, others passive	Moderate participation across members		Equitable input, supportive team analysis</a:t>
            </a:r>
            <a:endParaRPr sz="1200">
              <a:solidFill>
                <a:schemeClr val="dk1"/>
              </a:solidFill>
              <a:latin typeface="Arial"/>
              <a:ea typeface="Arial"/>
              <a:cs typeface="Arial"/>
              <a:sym typeface="Arial"/>
            </a:endParaRPr>
          </a:p>
          <a:p>
            <a:pPr indent="0" lvl="0" marL="0" rtl="0" algn="l">
              <a:lnSpc>
                <a:spcPct val="100000"/>
              </a:lnSpc>
              <a:spcBef>
                <a:spcPts val="1200"/>
              </a:spcBef>
              <a:spcAft>
                <a:spcPts val="0"/>
              </a:spcAft>
              <a:buSzPts val="1100"/>
              <a:buNone/>
            </a:pPr>
            <a:r>
              <a:rPr lang="en-US" sz="1200">
                <a:solidFill>
                  <a:schemeClr val="dk1"/>
                </a:solidFill>
                <a:latin typeface="Arial"/>
                <a:ea typeface="Arial"/>
                <a:cs typeface="Arial"/>
                <a:sym typeface="Arial"/>
              </a:rPr>
              <a:t>Reflection depth	Vague responses or blame-shifting	Some acknowledgment of habits and biases	Thoughtful, self-aware insight and actionable takeaways</a:t>
            </a:r>
            <a:endParaRPr sz="1200">
              <a:solidFill>
                <a:schemeClr val="dk1"/>
              </a:solidFill>
              <a:latin typeface="Arial"/>
              <a:ea typeface="Arial"/>
              <a:cs typeface="Arial"/>
              <a:sym typeface="Arial"/>
            </a:endParaRPr>
          </a:p>
          <a:p>
            <a:pPr indent="0" lvl="0" marL="0" rtl="0" algn="l">
              <a:lnSpc>
                <a:spcPct val="100000"/>
              </a:lnSpc>
              <a:spcBef>
                <a:spcPts val="1200"/>
              </a:spcBef>
              <a:spcAft>
                <a:spcPts val="0"/>
              </a:spcAft>
              <a:buSzPts val="1100"/>
              <a:buNone/>
            </a:pPr>
            <a:r>
              <a:rPr lang="en-US" sz="1200">
                <a:solidFill>
                  <a:schemeClr val="dk1"/>
                </a:solidFill>
                <a:latin typeface="Arial"/>
                <a:ea typeface="Arial"/>
                <a:cs typeface="Arial"/>
                <a:sym typeface="Arial"/>
              </a:rPr>
              <a:t>Scenario analysis	Misclassifies most items			Classifies with some accuracy			Accurate, nuanced classification and discussion</a:t>
            </a:r>
            <a:endParaRPr sz="1200">
              <a:solidFill>
                <a:schemeClr val="dk1"/>
              </a:solidFill>
              <a:latin typeface="Arial"/>
              <a:ea typeface="Arial"/>
              <a:cs typeface="Arial"/>
              <a:sym typeface="Arial"/>
            </a:endParaRPr>
          </a:p>
          <a:p>
            <a:pPr indent="0" lvl="0" marL="0" rtl="0" algn="l">
              <a:lnSpc>
                <a:spcPct val="100000"/>
              </a:lnSpc>
              <a:spcBef>
                <a:spcPts val="1200"/>
              </a:spcBef>
              <a:spcAft>
                <a:spcPts val="0"/>
              </a:spcAft>
              <a:buSzPts val="1100"/>
              <a:buNone/>
            </a:pPr>
            <a:r>
              <a:t/>
            </a:r>
            <a:endParaRPr sz="1200">
              <a:solidFill>
                <a:schemeClr val="dk1"/>
              </a:solidFill>
              <a:latin typeface="Arial"/>
              <a:ea typeface="Arial"/>
              <a:cs typeface="Arial"/>
              <a:sym typeface="Arial"/>
            </a:endParaRPr>
          </a:p>
          <a:p>
            <a:pPr indent="0" lvl="0" marL="0" rtl="0" algn="l">
              <a:lnSpc>
                <a:spcPct val="100000"/>
              </a:lnSpc>
              <a:spcBef>
                <a:spcPts val="1200"/>
              </a:spcBef>
              <a:spcAft>
                <a:spcPts val="0"/>
              </a:spcAft>
              <a:buSzPts val="1100"/>
              <a:buNone/>
            </a:pPr>
            <a:r>
              <a:t/>
            </a:r>
            <a:endParaRPr sz="1200">
              <a:solidFill>
                <a:schemeClr val="dk1"/>
              </a:solidFill>
              <a:latin typeface="Arial"/>
              <a:ea typeface="Arial"/>
              <a:cs typeface="Arial"/>
              <a:sym typeface="Arial"/>
            </a:endParaRPr>
          </a:p>
          <a:p>
            <a:pPr indent="0" lvl="0" marL="0" rtl="0" algn="l">
              <a:lnSpc>
                <a:spcPct val="100000"/>
              </a:lnSpc>
              <a:spcBef>
                <a:spcPts val="1200"/>
              </a:spcBef>
              <a:spcAft>
                <a:spcPts val="1200"/>
              </a:spcAft>
              <a:buSzPts val="1100"/>
              <a:buNone/>
            </a:pPr>
            <a:r>
              <a:t/>
            </a:r>
            <a:endParaRPr b="1"/>
          </a:p>
        </p:txBody>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22" name="Shape 722"/>
        <p:cNvGrpSpPr/>
        <p:nvPr/>
      </p:nvGrpSpPr>
      <p:grpSpPr>
        <a:xfrm>
          <a:off x="0" y="0"/>
          <a:ext cx="0" cy="0"/>
          <a:chOff x="0" y="0"/>
          <a:chExt cx="0" cy="0"/>
        </a:xfrm>
      </p:grpSpPr>
      <p:sp>
        <p:nvSpPr>
          <p:cNvPr id="723" name="Google Shape;723;p5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724" name="Google Shape;724;p5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800"/>
              </a:spcBef>
              <a:spcAft>
                <a:spcPts val="0"/>
              </a:spcAft>
              <a:buClr>
                <a:schemeClr val="dk1"/>
              </a:buClr>
              <a:buSzPts val="1100"/>
              <a:buFont typeface="Arial"/>
              <a:buNone/>
            </a:pPr>
            <a:r>
              <a:rPr lang="en-US" sz="1600">
                <a:solidFill>
                  <a:srgbClr val="0F4761"/>
                </a:solidFill>
                <a:latin typeface="Play"/>
                <a:ea typeface="Play"/>
                <a:cs typeface="Play"/>
                <a:sym typeface="Play"/>
              </a:rPr>
              <a:t>4. Echo Chamber</a:t>
            </a:r>
            <a:endParaRPr sz="1600">
              <a:solidFill>
                <a:srgbClr val="0F4761"/>
              </a:solidFill>
              <a:latin typeface="Play"/>
              <a:ea typeface="Play"/>
              <a:cs typeface="Play"/>
              <a:sym typeface="Play"/>
            </a:endParaRPr>
          </a:p>
          <a:p>
            <a:pPr indent="0" lvl="0" marL="0" rtl="0" algn="l">
              <a:lnSpc>
                <a:spcPct val="100000"/>
              </a:lnSpc>
              <a:spcBef>
                <a:spcPts val="1400"/>
              </a:spcBef>
              <a:spcAft>
                <a:spcPts val="0"/>
              </a:spcAft>
              <a:buClr>
                <a:schemeClr val="dk1"/>
              </a:buClr>
              <a:buSzPts val="1100"/>
              <a:buFont typeface="Arial"/>
              <a:buNone/>
            </a:pPr>
            <a:r>
              <a:rPr b="1" lang="en-US" sz="1300">
                <a:solidFill>
                  <a:schemeClr val="dk1"/>
                </a:solidFill>
                <a:latin typeface="Arial"/>
                <a:ea typeface="Arial"/>
                <a:cs typeface="Arial"/>
                <a:sym typeface="Arial"/>
              </a:rPr>
              <a:t>“Echo chamber: Seeing beyond our digital walls”</a:t>
            </a:r>
            <a:endParaRPr sz="1400">
              <a:solidFill>
                <a:srgbClr val="0F4761"/>
              </a:solidFill>
              <a:latin typeface="Arial"/>
              <a:ea typeface="Arial"/>
              <a:cs typeface="Arial"/>
              <a:sym typeface="Arial"/>
            </a:endParaRPr>
          </a:p>
          <a:p>
            <a:pPr indent="0" lvl="0" marL="0" rtl="0" algn="l">
              <a:lnSpc>
                <a:spcPct val="100000"/>
              </a:lnSpc>
              <a:spcBef>
                <a:spcPts val="1400"/>
              </a:spcBef>
              <a:spcAft>
                <a:spcPts val="0"/>
              </a:spcAft>
              <a:buClr>
                <a:schemeClr val="dk1"/>
              </a:buClr>
              <a:buSzPts val="1100"/>
              <a:buFont typeface="Arial"/>
              <a:buNone/>
            </a:pPr>
            <a:r>
              <a:rPr b="1" lang="en-US" sz="1300">
                <a:solidFill>
                  <a:schemeClr val="dk1"/>
                </a:solidFill>
                <a:latin typeface="Arial"/>
                <a:ea typeface="Arial"/>
                <a:cs typeface="Arial"/>
                <a:sym typeface="Arial"/>
              </a:rPr>
              <a:t>Objective</a:t>
            </a:r>
            <a:endParaRPr b="1" sz="1300">
              <a:solidFill>
                <a:schemeClr val="dk1"/>
              </a:solidFill>
              <a:latin typeface="Arial"/>
              <a:ea typeface="Arial"/>
              <a:cs typeface="Arial"/>
              <a:sym typeface="Arial"/>
            </a:endParaRPr>
          </a:p>
          <a:p>
            <a:pPr indent="0" lvl="0" marL="0" rtl="0" algn="l">
              <a:lnSpc>
                <a:spcPct val="100000"/>
              </a:lnSpc>
              <a:spcBef>
                <a:spcPts val="1200"/>
              </a:spcBef>
              <a:spcAft>
                <a:spcPts val="0"/>
              </a:spcAft>
              <a:buClr>
                <a:schemeClr val="dk1"/>
              </a:buClr>
              <a:buSzPts val="1100"/>
              <a:buFont typeface="Arial"/>
              <a:buNone/>
            </a:pPr>
            <a:r>
              <a:rPr lang="en-US" sz="1200">
                <a:solidFill>
                  <a:schemeClr val="dk1"/>
                </a:solidFill>
                <a:latin typeface="Arial"/>
                <a:ea typeface="Arial"/>
                <a:cs typeface="Arial"/>
                <a:sym typeface="Arial"/>
              </a:rPr>
              <a:t>Teachers understand how digital echo chambers form, recognize their influence on beliefs, and explore ways to teach students critical content navigation across perspectives.</a:t>
            </a:r>
            <a:endParaRPr b="1" sz="1300">
              <a:solidFill>
                <a:schemeClr val="dk1"/>
              </a:solidFill>
              <a:latin typeface="Arial"/>
              <a:ea typeface="Arial"/>
              <a:cs typeface="Arial"/>
              <a:sym typeface="Arial"/>
            </a:endParaRPr>
          </a:p>
          <a:p>
            <a:pPr indent="0" lvl="0" marL="0" rtl="0" algn="l">
              <a:lnSpc>
                <a:spcPct val="100000"/>
              </a:lnSpc>
              <a:spcBef>
                <a:spcPts val="1400"/>
              </a:spcBef>
              <a:spcAft>
                <a:spcPts val="0"/>
              </a:spcAft>
              <a:buClr>
                <a:schemeClr val="dk1"/>
              </a:buClr>
              <a:buSzPts val="1100"/>
              <a:buFont typeface="Arial"/>
              <a:buNone/>
            </a:pPr>
            <a:r>
              <a:rPr b="1" lang="en-US" sz="1300">
                <a:solidFill>
                  <a:schemeClr val="dk1"/>
                </a:solidFill>
                <a:latin typeface="Arial"/>
                <a:ea typeface="Arial"/>
                <a:cs typeface="Arial"/>
                <a:sym typeface="Arial"/>
              </a:rPr>
              <a:t>Duration: </a:t>
            </a:r>
            <a:r>
              <a:rPr lang="en-US" sz="1400">
                <a:solidFill>
                  <a:srgbClr val="0F4761"/>
                </a:solidFill>
                <a:latin typeface="Arial"/>
                <a:ea typeface="Arial"/>
                <a:cs typeface="Arial"/>
                <a:sym typeface="Arial"/>
              </a:rPr>
              <a:t>45 minutes</a:t>
            </a:r>
            <a:endParaRPr b="1" sz="1300">
              <a:solidFill>
                <a:schemeClr val="dk1"/>
              </a:solidFill>
              <a:latin typeface="Arial"/>
              <a:ea typeface="Arial"/>
              <a:cs typeface="Arial"/>
              <a:sym typeface="Arial"/>
            </a:endParaRPr>
          </a:p>
          <a:p>
            <a:pPr indent="0" lvl="0" marL="0" rtl="0" algn="l">
              <a:lnSpc>
                <a:spcPct val="100000"/>
              </a:lnSpc>
              <a:spcBef>
                <a:spcPts val="1400"/>
              </a:spcBef>
              <a:spcAft>
                <a:spcPts val="0"/>
              </a:spcAft>
              <a:buClr>
                <a:schemeClr val="dk1"/>
              </a:buClr>
              <a:buSzPts val="1100"/>
              <a:buFont typeface="Arial"/>
              <a:buNone/>
            </a:pPr>
            <a:r>
              <a:rPr b="1" lang="en-US" sz="1300">
                <a:solidFill>
                  <a:schemeClr val="dk1"/>
                </a:solidFill>
                <a:latin typeface="Arial"/>
                <a:ea typeface="Arial"/>
                <a:cs typeface="Arial"/>
                <a:sym typeface="Arial"/>
              </a:rPr>
              <a:t>Materials needed</a:t>
            </a:r>
            <a:endParaRPr b="1" sz="1300">
              <a:solidFill>
                <a:schemeClr val="dk1"/>
              </a:solidFill>
              <a:latin typeface="Arial"/>
              <a:ea typeface="Arial"/>
              <a:cs typeface="Arial"/>
              <a:sym typeface="Arial"/>
            </a:endParaRPr>
          </a:p>
          <a:p>
            <a:pPr indent="-304800" lvl="0" marL="457200" rtl="0" algn="l">
              <a:lnSpc>
                <a:spcPct val="100000"/>
              </a:lnSpc>
              <a:spcBef>
                <a:spcPts val="400"/>
              </a:spcBef>
              <a:spcAft>
                <a:spcPts val="0"/>
              </a:spcAft>
              <a:buClr>
                <a:schemeClr val="dk1"/>
              </a:buClr>
              <a:buSzPts val="1200"/>
              <a:buFont typeface="Noto Sans Symbols"/>
              <a:buChar char="●"/>
            </a:pPr>
            <a:r>
              <a:rPr lang="en-US" sz="1200">
                <a:solidFill>
                  <a:schemeClr val="dk1"/>
                </a:solidFill>
                <a:latin typeface="Arial"/>
                <a:ea typeface="Arial"/>
                <a:cs typeface="Arial"/>
                <a:sym typeface="Arial"/>
              </a:rPr>
              <a:t>Chart paper or digital collaborative board (e.g., Jamboard, Miro)</a:t>
            </a:r>
            <a:endParaRPr sz="1200">
              <a:solidFill>
                <a:schemeClr val="dk1"/>
              </a:solidFill>
              <a:latin typeface="Arial"/>
              <a:ea typeface="Arial"/>
              <a:cs typeface="Arial"/>
              <a:sym typeface="Arial"/>
            </a:endParaRPr>
          </a:p>
          <a:p>
            <a:pPr indent="-304800" lvl="0" marL="457200" rtl="0" algn="l">
              <a:lnSpc>
                <a:spcPct val="100000"/>
              </a:lnSpc>
              <a:spcBef>
                <a:spcPts val="0"/>
              </a:spcBef>
              <a:spcAft>
                <a:spcPts val="0"/>
              </a:spcAft>
              <a:buClr>
                <a:schemeClr val="dk1"/>
              </a:buClr>
              <a:buSzPts val="1200"/>
              <a:buFont typeface="Noto Sans Symbols"/>
              <a:buChar char="●"/>
            </a:pPr>
            <a:r>
              <a:rPr b="1" lang="en-US" sz="1200" u="sng">
                <a:solidFill>
                  <a:srgbClr val="1155CC"/>
                </a:solidFill>
                <a:latin typeface="Arial"/>
                <a:ea typeface="Arial"/>
                <a:cs typeface="Arial"/>
                <a:sym typeface="Arial"/>
                <a:hlinkClick r:id="rId2">
                  <a:extLst>
                    <a:ext uri="{A12FA001-AC4F-418D-AE19-62706E023703}">
                      <ahyp:hlinkClr val="tx"/>
                    </a:ext>
                  </a:extLst>
                </a:hlinkClick>
              </a:rPr>
              <a:t>IV.4.Signs_of_an_Echo_Chamber.docx</a:t>
            </a:r>
            <a:endParaRPr b="1" sz="1200">
              <a:solidFill>
                <a:schemeClr val="dk1"/>
              </a:solidFill>
              <a:latin typeface="Arial"/>
              <a:ea typeface="Arial"/>
              <a:cs typeface="Arial"/>
              <a:sym typeface="Arial"/>
            </a:endParaRPr>
          </a:p>
          <a:p>
            <a:pPr indent="-304800" lvl="0" marL="457200" rtl="0" algn="l">
              <a:lnSpc>
                <a:spcPct val="100000"/>
              </a:lnSpc>
              <a:spcBef>
                <a:spcPts val="0"/>
              </a:spcBef>
              <a:spcAft>
                <a:spcPts val="0"/>
              </a:spcAft>
              <a:buClr>
                <a:schemeClr val="dk1"/>
              </a:buClr>
              <a:buSzPts val="1200"/>
              <a:buFont typeface="Noto Sans Symbols"/>
              <a:buChar char="●"/>
            </a:pPr>
            <a:r>
              <a:rPr b="1" lang="en-US" sz="1200" u="sng">
                <a:solidFill>
                  <a:srgbClr val="1155CC"/>
                </a:solidFill>
                <a:latin typeface="Arial"/>
                <a:ea typeface="Arial"/>
                <a:cs typeface="Arial"/>
                <a:sym typeface="Arial"/>
                <a:hlinkClick r:id="rId3">
                  <a:extLst>
                    <a:ext uri="{A12FA001-AC4F-418D-AE19-62706E023703}">
                      <ahyp:hlinkClr val="tx"/>
                    </a:ext>
                  </a:extLst>
                </a:hlinkClick>
              </a:rPr>
              <a:t>IV.4.Echo_Chamber_Simulation_Cards.docx </a:t>
            </a:r>
            <a:endParaRPr b="1" sz="1200">
              <a:solidFill>
                <a:schemeClr val="dk1"/>
              </a:solidFill>
              <a:latin typeface="Arial"/>
              <a:ea typeface="Arial"/>
              <a:cs typeface="Arial"/>
              <a:sym typeface="Arial"/>
            </a:endParaRPr>
          </a:p>
          <a:p>
            <a:pPr indent="-304800" lvl="0" marL="457200" rtl="0" algn="l">
              <a:lnSpc>
                <a:spcPct val="100000"/>
              </a:lnSpc>
              <a:spcBef>
                <a:spcPts val="0"/>
              </a:spcBef>
              <a:spcAft>
                <a:spcPts val="0"/>
              </a:spcAft>
              <a:buClr>
                <a:schemeClr val="dk1"/>
              </a:buClr>
              <a:buSzPts val="1200"/>
              <a:buFont typeface="Noto Sans Symbols"/>
              <a:buChar char="●"/>
            </a:pPr>
            <a:r>
              <a:rPr lang="en-US" sz="1200">
                <a:solidFill>
                  <a:schemeClr val="dk1"/>
                </a:solidFill>
                <a:latin typeface="Arial"/>
                <a:ea typeface="Arial"/>
                <a:cs typeface="Arial"/>
                <a:sym typeface="Arial"/>
              </a:rPr>
              <a:t>Coloured pens or highlighters</a:t>
            </a:r>
            <a:endParaRPr sz="1200">
              <a:solidFill>
                <a:schemeClr val="dk1"/>
              </a:solidFill>
              <a:latin typeface="Arial"/>
              <a:ea typeface="Arial"/>
              <a:cs typeface="Arial"/>
              <a:sym typeface="Arial"/>
            </a:endParaRPr>
          </a:p>
          <a:p>
            <a:pPr indent="-304800" lvl="0" marL="457200" rtl="0" algn="l">
              <a:lnSpc>
                <a:spcPct val="100000"/>
              </a:lnSpc>
              <a:spcBef>
                <a:spcPts val="0"/>
              </a:spcBef>
              <a:spcAft>
                <a:spcPts val="0"/>
              </a:spcAft>
              <a:buClr>
                <a:schemeClr val="dk1"/>
              </a:buClr>
              <a:buSzPts val="1200"/>
              <a:buFont typeface="Noto Sans Symbols"/>
              <a:buChar char="●"/>
            </a:pPr>
            <a:r>
              <a:rPr lang="en-US" sz="1200">
                <a:solidFill>
                  <a:schemeClr val="dk1"/>
                </a:solidFill>
              </a:rPr>
              <a:t>Watch</a:t>
            </a:r>
            <a:r>
              <a:rPr lang="en-US" sz="1200">
                <a:solidFill>
                  <a:schemeClr val="dk1"/>
                </a:solidFill>
                <a:uFill>
                  <a:noFill/>
                </a:uFill>
                <a:hlinkClick r:id="rId4">
                  <a:extLst>
                    <a:ext uri="{A12FA001-AC4F-418D-AE19-62706E023703}">
                      <ahyp:hlinkClr val="tx"/>
                    </a:ext>
                  </a:extLst>
                </a:hlinkClick>
              </a:rPr>
              <a:t> </a:t>
            </a:r>
            <a:r>
              <a:rPr lang="en-US" sz="1200" u="sng">
                <a:solidFill>
                  <a:schemeClr val="dk1"/>
                </a:solidFill>
                <a:hlinkClick r:id="rId5">
                  <a:extLst>
                    <a:ext uri="{A12FA001-AC4F-418D-AE19-62706E023703}">
                      <ahyp:hlinkClr val="tx"/>
                    </a:ext>
                  </a:extLst>
                </a:hlinkClick>
              </a:rPr>
              <a:t>TED Ed: How social media filters your worldview</a:t>
            </a:r>
            <a:br>
              <a:rPr lang="en-US" sz="1200">
                <a:solidFill>
                  <a:schemeClr val="dk1"/>
                </a:solidFill>
                <a:latin typeface="Arial"/>
                <a:ea typeface="Arial"/>
                <a:cs typeface="Arial"/>
                <a:sym typeface="Arial"/>
              </a:rPr>
            </a:br>
            <a:endParaRPr sz="1200">
              <a:solidFill>
                <a:schemeClr val="dk1"/>
              </a:solidFill>
              <a:latin typeface="Arial"/>
              <a:ea typeface="Arial"/>
              <a:cs typeface="Arial"/>
              <a:sym typeface="Arial"/>
            </a:endParaRPr>
          </a:p>
          <a:p>
            <a:pPr indent="0" lvl="0" marL="158750" rtl="0" algn="l">
              <a:lnSpc>
                <a:spcPct val="100000"/>
              </a:lnSpc>
              <a:spcBef>
                <a:spcPts val="1200"/>
              </a:spcBef>
              <a:spcAft>
                <a:spcPts val="0"/>
              </a:spcAft>
              <a:buSzPts val="1100"/>
              <a:buNone/>
            </a:pPr>
            <a:r>
              <a:rPr b="1" lang="en-US"/>
              <a:t>Lesson flow</a:t>
            </a:r>
            <a:endParaRPr b="1"/>
          </a:p>
          <a:p>
            <a:pPr indent="0" lvl="0" marL="158750" rtl="0" algn="l">
              <a:lnSpc>
                <a:spcPct val="100000"/>
              </a:lnSpc>
              <a:spcBef>
                <a:spcPts val="0"/>
              </a:spcBef>
              <a:spcAft>
                <a:spcPts val="0"/>
              </a:spcAft>
              <a:buSzPts val="1100"/>
              <a:buNone/>
            </a:pPr>
            <a:r>
              <a:rPr b="1" lang="en-US"/>
              <a:t>Phase			Time		Activity</a:t>
            </a:r>
            <a:endParaRPr b="1"/>
          </a:p>
          <a:p>
            <a:pPr indent="0" lvl="0" marL="158750" rtl="0" algn="l">
              <a:lnSpc>
                <a:spcPct val="100000"/>
              </a:lnSpc>
              <a:spcBef>
                <a:spcPts val="0"/>
              </a:spcBef>
              <a:spcAft>
                <a:spcPts val="0"/>
              </a:spcAft>
              <a:buSzPts val="1100"/>
              <a:buNone/>
            </a:pPr>
            <a:r>
              <a:rPr b="1" lang="en-US"/>
              <a:t>1. Warm-up scenario	10 min		Read aloud a fictional but realistic student statement: “Everyone agrees this is true, it’s all over my feed.” Ask: “Why do you think they believe this?” Brainstorm first ideas.</a:t>
            </a:r>
            <a:endParaRPr b="1"/>
          </a:p>
          <a:p>
            <a:pPr indent="0" lvl="0" marL="158750" rtl="0" algn="l">
              <a:lnSpc>
                <a:spcPct val="100000"/>
              </a:lnSpc>
              <a:spcBef>
                <a:spcPts val="0"/>
              </a:spcBef>
              <a:spcAft>
                <a:spcPts val="0"/>
              </a:spcAft>
              <a:buSzPts val="1100"/>
              <a:buNone/>
            </a:pPr>
            <a:r>
              <a:rPr b="1" lang="en-US"/>
              <a:t>2. Echo chamber simulation	20 min	In groups of 4, teachers draw 6–8 “info cards” representing statements (some reinforcing, some dissenting). They sort what they’d “share,” “ignore,” and “disagree with.” Gradually remove dissenting ones. Reflect on how it shapes perception.</a:t>
            </a:r>
            <a:endParaRPr b="1"/>
          </a:p>
          <a:p>
            <a:pPr indent="0" lvl="0" marL="158750" rtl="0" algn="l">
              <a:lnSpc>
                <a:spcPct val="100000"/>
              </a:lnSpc>
              <a:spcBef>
                <a:spcPts val="0"/>
              </a:spcBef>
              <a:spcAft>
                <a:spcPts val="0"/>
              </a:spcAft>
              <a:buSzPts val="1100"/>
              <a:buNone/>
            </a:pPr>
            <a:r>
              <a:rPr b="1" lang="en-US"/>
              <a:t>3. Mapping groupthink	10 min		On chart paper, each group maps how their selection affected their collective beliefs. Compare across groups: did any end up seeing mostly one perspective?</a:t>
            </a:r>
            <a:endParaRPr b="1"/>
          </a:p>
          <a:p>
            <a:pPr indent="0" lvl="0" marL="158750" rtl="0" algn="l">
              <a:lnSpc>
                <a:spcPct val="100000"/>
              </a:lnSpc>
              <a:spcBef>
                <a:spcPts val="0"/>
              </a:spcBef>
              <a:spcAft>
                <a:spcPts val="0"/>
              </a:spcAft>
              <a:buSzPts val="1100"/>
              <a:buNone/>
            </a:pPr>
            <a:r>
              <a:rPr b="1" lang="en-US"/>
              <a:t>4. Strategy brainstorm	15 min		Introduce “Signs of an Echo Chamber” handout. Groups list classroom strategies to:</a:t>
            </a:r>
            <a:endParaRPr b="1"/>
          </a:p>
          <a:p>
            <a:pPr indent="0" lvl="0" marL="158750" rtl="0" algn="l">
              <a:lnSpc>
                <a:spcPct val="100000"/>
              </a:lnSpc>
              <a:spcBef>
                <a:spcPts val="0"/>
              </a:spcBef>
              <a:spcAft>
                <a:spcPts val="0"/>
              </a:spcAft>
              <a:buSzPts val="1100"/>
              <a:buNone/>
            </a:pPr>
            <a:r>
              <a:t/>
            </a:r>
            <a:endParaRPr b="1"/>
          </a:p>
          <a:p>
            <a:pPr indent="0" lvl="0" marL="0" rtl="0" algn="l">
              <a:lnSpc>
                <a:spcPct val="100000"/>
              </a:lnSpc>
              <a:spcBef>
                <a:spcPts val="1400"/>
              </a:spcBef>
              <a:spcAft>
                <a:spcPts val="0"/>
              </a:spcAft>
              <a:buClr>
                <a:schemeClr val="dk1"/>
              </a:buClr>
              <a:buSzPts val="1100"/>
              <a:buFont typeface="Arial"/>
              <a:buNone/>
            </a:pPr>
            <a:r>
              <a:rPr b="1" lang="en-US" sz="1300">
                <a:solidFill>
                  <a:schemeClr val="dk1"/>
                </a:solidFill>
                <a:latin typeface="Arial"/>
                <a:ea typeface="Arial"/>
                <a:cs typeface="Arial"/>
                <a:sym typeface="Arial"/>
              </a:rPr>
              <a:t>Discussion prompts</a:t>
            </a:r>
            <a:endParaRPr b="1" sz="1300">
              <a:solidFill>
                <a:schemeClr val="dk1"/>
              </a:solidFill>
              <a:latin typeface="Arial"/>
              <a:ea typeface="Arial"/>
              <a:cs typeface="Arial"/>
              <a:sym typeface="Arial"/>
            </a:endParaRPr>
          </a:p>
          <a:p>
            <a:pPr indent="-304800" lvl="0" marL="457200" rtl="0" algn="l">
              <a:lnSpc>
                <a:spcPct val="100000"/>
              </a:lnSpc>
              <a:spcBef>
                <a:spcPts val="1200"/>
              </a:spcBef>
              <a:spcAft>
                <a:spcPts val="0"/>
              </a:spcAft>
              <a:buClr>
                <a:schemeClr val="dk1"/>
              </a:buClr>
              <a:buSzPts val="1200"/>
              <a:buFont typeface="Noto Sans Symbols"/>
              <a:buChar char="●"/>
            </a:pPr>
            <a:r>
              <a:rPr lang="en-US" sz="1200">
                <a:solidFill>
                  <a:schemeClr val="dk1"/>
                </a:solidFill>
                <a:latin typeface="Arial"/>
                <a:ea typeface="Arial"/>
                <a:cs typeface="Arial"/>
                <a:sym typeface="Arial"/>
              </a:rPr>
              <a:t>“What types of content got filtered out in your group?”</a:t>
            </a:r>
            <a:endParaRPr sz="1200">
              <a:solidFill>
                <a:schemeClr val="dk1"/>
              </a:solidFill>
              <a:latin typeface="Arial"/>
              <a:ea typeface="Arial"/>
              <a:cs typeface="Arial"/>
              <a:sym typeface="Arial"/>
            </a:endParaRPr>
          </a:p>
          <a:p>
            <a:pPr indent="-304800" lvl="0" marL="457200" rtl="0" algn="l">
              <a:lnSpc>
                <a:spcPct val="100000"/>
              </a:lnSpc>
              <a:spcBef>
                <a:spcPts val="0"/>
              </a:spcBef>
              <a:spcAft>
                <a:spcPts val="0"/>
              </a:spcAft>
              <a:buClr>
                <a:schemeClr val="dk1"/>
              </a:buClr>
              <a:buSzPts val="1200"/>
              <a:buFont typeface="Noto Sans Symbols"/>
              <a:buChar char="●"/>
            </a:pPr>
            <a:r>
              <a:rPr lang="en-US" sz="1200">
                <a:solidFill>
                  <a:schemeClr val="dk1"/>
                </a:solidFill>
                <a:latin typeface="Arial"/>
                <a:ea typeface="Arial"/>
                <a:cs typeface="Arial"/>
                <a:sym typeface="Arial"/>
              </a:rPr>
              <a:t>“How can algorithms reinforce these bubbles?”</a:t>
            </a:r>
            <a:endParaRPr sz="1200">
              <a:solidFill>
                <a:schemeClr val="dk1"/>
              </a:solidFill>
              <a:latin typeface="Arial"/>
              <a:ea typeface="Arial"/>
              <a:cs typeface="Arial"/>
              <a:sym typeface="Arial"/>
            </a:endParaRPr>
          </a:p>
          <a:p>
            <a:pPr indent="-304800" lvl="0" marL="457200" rtl="0" algn="l">
              <a:lnSpc>
                <a:spcPct val="100000"/>
              </a:lnSpc>
              <a:spcBef>
                <a:spcPts val="0"/>
              </a:spcBef>
              <a:spcAft>
                <a:spcPts val="0"/>
              </a:spcAft>
              <a:buClr>
                <a:schemeClr val="dk1"/>
              </a:buClr>
              <a:buSzPts val="1200"/>
              <a:buFont typeface="Noto Sans Symbols"/>
              <a:buChar char="●"/>
            </a:pPr>
            <a:r>
              <a:rPr lang="en-US" sz="1200">
                <a:solidFill>
                  <a:schemeClr val="dk1"/>
                </a:solidFill>
                <a:latin typeface="Arial"/>
                <a:ea typeface="Arial"/>
                <a:cs typeface="Arial"/>
                <a:sym typeface="Arial"/>
              </a:rPr>
              <a:t>“How can we model ‘perspective broadening’ with students?”</a:t>
            </a:r>
            <a:endParaRPr sz="1200">
              <a:solidFill>
                <a:schemeClr val="dk1"/>
              </a:solidFill>
              <a:latin typeface="Arial"/>
              <a:ea typeface="Arial"/>
              <a:cs typeface="Arial"/>
              <a:sym typeface="Arial"/>
            </a:endParaRPr>
          </a:p>
          <a:p>
            <a:pPr indent="-304800" lvl="0" marL="457200" rtl="0" algn="l">
              <a:lnSpc>
                <a:spcPct val="100000"/>
              </a:lnSpc>
              <a:spcBef>
                <a:spcPts val="0"/>
              </a:spcBef>
              <a:spcAft>
                <a:spcPts val="0"/>
              </a:spcAft>
              <a:buClr>
                <a:schemeClr val="dk1"/>
              </a:buClr>
              <a:buSzPts val="1200"/>
              <a:buFont typeface="Noto Sans Symbols"/>
              <a:buChar char="●"/>
            </a:pPr>
            <a:r>
              <a:rPr lang="en-US" sz="1200">
                <a:solidFill>
                  <a:schemeClr val="dk1"/>
                </a:solidFill>
                <a:latin typeface="Arial"/>
                <a:ea typeface="Arial"/>
                <a:cs typeface="Arial"/>
                <a:sym typeface="Arial"/>
              </a:rPr>
              <a:t>What all-world consequences can arise from echo chambers?</a:t>
            </a:r>
            <a:endParaRPr sz="1200">
              <a:solidFill>
                <a:schemeClr val="dk1"/>
              </a:solidFill>
              <a:latin typeface="Arial"/>
              <a:ea typeface="Arial"/>
              <a:cs typeface="Arial"/>
              <a:sym typeface="Arial"/>
            </a:endParaRPr>
          </a:p>
          <a:p>
            <a:pPr indent="0" lvl="0" marL="0" rtl="0" algn="l">
              <a:lnSpc>
                <a:spcPct val="100000"/>
              </a:lnSpc>
              <a:spcBef>
                <a:spcPts val="1200"/>
              </a:spcBef>
              <a:spcAft>
                <a:spcPts val="0"/>
              </a:spcAft>
              <a:buSzPts val="1100"/>
              <a:buNone/>
            </a:pPr>
            <a:r>
              <a:rPr lang="en-US" sz="1200">
                <a:solidFill>
                  <a:schemeClr val="dk1"/>
                </a:solidFill>
                <a:latin typeface="Arial"/>
                <a:ea typeface="Arial"/>
                <a:cs typeface="Arial"/>
                <a:sym typeface="Arial"/>
              </a:rPr>
              <a:t>Assessment rubric</a:t>
            </a:r>
            <a:endParaRPr sz="1200">
              <a:solidFill>
                <a:schemeClr val="dk1"/>
              </a:solidFill>
              <a:latin typeface="Arial"/>
              <a:ea typeface="Arial"/>
              <a:cs typeface="Arial"/>
              <a:sym typeface="Arial"/>
            </a:endParaRPr>
          </a:p>
          <a:p>
            <a:pPr indent="0" lvl="0" marL="0" rtl="0" algn="l">
              <a:lnSpc>
                <a:spcPct val="100000"/>
              </a:lnSpc>
              <a:spcBef>
                <a:spcPts val="1200"/>
              </a:spcBef>
              <a:spcAft>
                <a:spcPts val="0"/>
              </a:spcAft>
              <a:buSzPts val="1100"/>
              <a:buNone/>
            </a:pPr>
            <a:r>
              <a:rPr lang="en-US" sz="1200">
                <a:solidFill>
                  <a:schemeClr val="dk1"/>
                </a:solidFill>
                <a:latin typeface="Arial"/>
                <a:ea typeface="Arial"/>
                <a:cs typeface="Arial"/>
                <a:sym typeface="Arial"/>
              </a:rPr>
              <a:t>Criteria				1 – Emerging			3 – Developing			5 – Proficient</a:t>
            </a:r>
            <a:endParaRPr sz="1200">
              <a:solidFill>
                <a:schemeClr val="dk1"/>
              </a:solidFill>
              <a:latin typeface="Arial"/>
              <a:ea typeface="Arial"/>
              <a:cs typeface="Arial"/>
              <a:sym typeface="Arial"/>
            </a:endParaRPr>
          </a:p>
          <a:p>
            <a:pPr indent="0" lvl="0" marL="0" rtl="0" algn="l">
              <a:lnSpc>
                <a:spcPct val="100000"/>
              </a:lnSpc>
              <a:spcBef>
                <a:spcPts val="1200"/>
              </a:spcBef>
              <a:spcAft>
                <a:spcPts val="0"/>
              </a:spcAft>
              <a:buSzPts val="1100"/>
              <a:buNone/>
            </a:pPr>
            <a:r>
              <a:rPr lang="en-US" sz="1200">
                <a:solidFill>
                  <a:schemeClr val="dk1"/>
                </a:solidFill>
                <a:latin typeface="Arial"/>
                <a:ea typeface="Arial"/>
                <a:cs typeface="Arial"/>
                <a:sym typeface="Arial"/>
              </a:rPr>
              <a:t>Understanding of Echo chambers	Limited recognition		Can define &amp; give 1–2 examples	Clear grasp, with classroom implications</a:t>
            </a:r>
            <a:endParaRPr sz="1200">
              <a:solidFill>
                <a:schemeClr val="dk1"/>
              </a:solidFill>
              <a:latin typeface="Arial"/>
              <a:ea typeface="Arial"/>
              <a:cs typeface="Arial"/>
              <a:sym typeface="Arial"/>
            </a:endParaRPr>
          </a:p>
          <a:p>
            <a:pPr indent="0" lvl="0" marL="0" rtl="0" algn="l">
              <a:lnSpc>
                <a:spcPct val="100000"/>
              </a:lnSpc>
              <a:spcBef>
                <a:spcPts val="1200"/>
              </a:spcBef>
              <a:spcAft>
                <a:spcPts val="0"/>
              </a:spcAft>
              <a:buSzPts val="1100"/>
              <a:buNone/>
            </a:pPr>
            <a:r>
              <a:rPr lang="en-US" sz="1200">
                <a:solidFill>
                  <a:schemeClr val="dk1"/>
                </a:solidFill>
                <a:latin typeface="Arial"/>
                <a:ea typeface="Arial"/>
                <a:cs typeface="Arial"/>
                <a:sym typeface="Arial"/>
              </a:rPr>
              <a:t>Collaboration in simulation		Passive or disengaged	Some contribution			Fully engaged with active role-taking</a:t>
            </a:r>
            <a:endParaRPr sz="1200">
              <a:solidFill>
                <a:schemeClr val="dk1"/>
              </a:solidFill>
              <a:latin typeface="Arial"/>
              <a:ea typeface="Arial"/>
              <a:cs typeface="Arial"/>
              <a:sym typeface="Arial"/>
            </a:endParaRPr>
          </a:p>
          <a:p>
            <a:pPr indent="0" lvl="0" marL="0" rtl="0" algn="l">
              <a:lnSpc>
                <a:spcPct val="100000"/>
              </a:lnSpc>
              <a:spcBef>
                <a:spcPts val="1200"/>
              </a:spcBef>
              <a:spcAft>
                <a:spcPts val="0"/>
              </a:spcAft>
              <a:buSzPts val="1100"/>
              <a:buNone/>
            </a:pPr>
            <a:r>
              <a:rPr lang="en-US" sz="1200">
                <a:solidFill>
                  <a:schemeClr val="dk1"/>
                </a:solidFill>
                <a:latin typeface="Arial"/>
                <a:ea typeface="Arial"/>
                <a:cs typeface="Arial"/>
                <a:sym typeface="Arial"/>
              </a:rPr>
              <a:t>Strategy development		Generic suggestions	Some targeted ideas		Practical, age-appropriate classroom applications</a:t>
            </a:r>
            <a:endParaRPr sz="1200">
              <a:solidFill>
                <a:schemeClr val="dk1"/>
              </a:solidFill>
              <a:latin typeface="Arial"/>
              <a:ea typeface="Arial"/>
              <a:cs typeface="Arial"/>
              <a:sym typeface="Arial"/>
            </a:endParaRPr>
          </a:p>
          <a:p>
            <a:pPr indent="0" lvl="0" marL="0" rtl="0" algn="l">
              <a:lnSpc>
                <a:spcPct val="100000"/>
              </a:lnSpc>
              <a:spcBef>
                <a:spcPts val="1200"/>
              </a:spcBef>
              <a:spcAft>
                <a:spcPts val="0"/>
              </a:spcAft>
              <a:buSzPts val="1100"/>
              <a:buNone/>
            </a:pPr>
            <a:r>
              <a:rPr lang="en-US" sz="1200">
                <a:solidFill>
                  <a:schemeClr val="dk1"/>
                </a:solidFill>
                <a:latin typeface="Arial"/>
                <a:ea typeface="Arial"/>
                <a:cs typeface="Arial"/>
                <a:sym typeface="Arial"/>
              </a:rPr>
              <a:t>Reflection quality			Vague or off-topic		Identifies 1 key insight		Thoughtful link between activity &amp; teaching practice</a:t>
            </a:r>
            <a:endParaRPr sz="1200">
              <a:solidFill>
                <a:schemeClr val="dk1"/>
              </a:solidFill>
              <a:latin typeface="Arial"/>
              <a:ea typeface="Arial"/>
              <a:cs typeface="Arial"/>
              <a:sym typeface="Arial"/>
            </a:endParaRPr>
          </a:p>
          <a:p>
            <a:pPr indent="0" lvl="0" marL="0" rtl="0" algn="l">
              <a:lnSpc>
                <a:spcPct val="100000"/>
              </a:lnSpc>
              <a:spcBef>
                <a:spcPts val="1200"/>
              </a:spcBef>
              <a:spcAft>
                <a:spcPts val="0"/>
              </a:spcAft>
              <a:buSzPts val="1100"/>
              <a:buNone/>
            </a:pPr>
            <a:r>
              <a:t/>
            </a:r>
            <a:endParaRPr sz="1200">
              <a:solidFill>
                <a:schemeClr val="dk1"/>
              </a:solidFill>
              <a:latin typeface="Arial"/>
              <a:ea typeface="Arial"/>
              <a:cs typeface="Arial"/>
              <a:sym typeface="Arial"/>
            </a:endParaRPr>
          </a:p>
          <a:p>
            <a:pPr indent="0" lvl="0" marL="0" rtl="0" algn="l">
              <a:lnSpc>
                <a:spcPct val="100000"/>
              </a:lnSpc>
              <a:spcBef>
                <a:spcPts val="1200"/>
              </a:spcBef>
              <a:spcAft>
                <a:spcPts val="1200"/>
              </a:spcAft>
              <a:buSzPts val="1100"/>
              <a:buNone/>
            </a:pPr>
            <a:r>
              <a:t/>
            </a:r>
            <a:endParaRPr sz="1200">
              <a:solidFill>
                <a:schemeClr val="dk1"/>
              </a:solidFill>
              <a:latin typeface="Arial"/>
              <a:ea typeface="Arial"/>
              <a:cs typeface="Arial"/>
              <a:sym typeface="Arial"/>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39" name="Shape 739"/>
        <p:cNvGrpSpPr/>
        <p:nvPr/>
      </p:nvGrpSpPr>
      <p:grpSpPr>
        <a:xfrm>
          <a:off x="0" y="0"/>
          <a:ext cx="0" cy="0"/>
          <a:chOff x="0" y="0"/>
          <a:chExt cx="0" cy="0"/>
        </a:xfrm>
      </p:grpSpPr>
      <p:sp>
        <p:nvSpPr>
          <p:cNvPr id="740" name="Google Shape;740;p5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741" name="Google Shape;741;p5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800"/>
              </a:spcBef>
              <a:spcAft>
                <a:spcPts val="0"/>
              </a:spcAft>
              <a:buSzPts val="1100"/>
              <a:buNone/>
            </a:pPr>
            <a:r>
              <a:rPr lang="en-US" sz="1600">
                <a:solidFill>
                  <a:srgbClr val="0F4761"/>
                </a:solidFill>
                <a:latin typeface="Play"/>
                <a:ea typeface="Play"/>
                <a:cs typeface="Play"/>
                <a:sym typeface="Play"/>
              </a:rPr>
              <a:t>5. Understanding &amp; managing your Digital footprint</a:t>
            </a:r>
            <a:endParaRPr b="1" sz="1300">
              <a:solidFill>
                <a:schemeClr val="dk1"/>
              </a:solidFill>
              <a:latin typeface="Arial"/>
              <a:ea typeface="Arial"/>
              <a:cs typeface="Arial"/>
              <a:sym typeface="Arial"/>
            </a:endParaRPr>
          </a:p>
          <a:p>
            <a:pPr indent="0" lvl="0" marL="0" rtl="0" algn="l">
              <a:lnSpc>
                <a:spcPct val="100000"/>
              </a:lnSpc>
              <a:spcBef>
                <a:spcPts val="1200"/>
              </a:spcBef>
              <a:spcAft>
                <a:spcPts val="0"/>
              </a:spcAft>
              <a:buClr>
                <a:schemeClr val="dk1"/>
              </a:buClr>
              <a:buSzPts val="1100"/>
              <a:buFont typeface="Arial"/>
              <a:buNone/>
            </a:pPr>
            <a:r>
              <a:rPr b="1" lang="en-US" sz="1200">
                <a:solidFill>
                  <a:schemeClr val="dk1"/>
                </a:solidFill>
                <a:latin typeface="Arial"/>
                <a:ea typeface="Arial"/>
                <a:cs typeface="Arial"/>
                <a:sym typeface="Arial"/>
              </a:rPr>
              <a:t>Target audience:</a:t>
            </a:r>
            <a:r>
              <a:rPr lang="en-US" sz="1200">
                <a:solidFill>
                  <a:schemeClr val="dk1"/>
                </a:solidFill>
                <a:latin typeface="Arial"/>
                <a:ea typeface="Arial"/>
                <a:cs typeface="Arial"/>
                <a:sym typeface="Arial"/>
              </a:rPr>
              <a:t> Educators (Professional development workshop)</a:t>
            </a:r>
            <a:endParaRPr sz="1200">
              <a:solidFill>
                <a:schemeClr val="dk1"/>
              </a:solidFill>
              <a:latin typeface="Arial"/>
              <a:ea typeface="Arial"/>
              <a:cs typeface="Arial"/>
              <a:sym typeface="Arial"/>
            </a:endParaRPr>
          </a:p>
          <a:p>
            <a:pPr indent="0" lvl="0" marL="0" rtl="0" algn="l">
              <a:lnSpc>
                <a:spcPct val="100000"/>
              </a:lnSpc>
              <a:spcBef>
                <a:spcPts val="1200"/>
              </a:spcBef>
              <a:spcAft>
                <a:spcPts val="0"/>
              </a:spcAft>
              <a:buClr>
                <a:schemeClr val="dk1"/>
              </a:buClr>
              <a:buSzPts val="1100"/>
              <a:buFont typeface="Arial"/>
              <a:buNone/>
            </a:pPr>
            <a:r>
              <a:rPr b="1" lang="en-US" sz="1200">
                <a:solidFill>
                  <a:schemeClr val="dk1"/>
                </a:solidFill>
                <a:latin typeface="Arial"/>
                <a:ea typeface="Arial"/>
                <a:cs typeface="Arial"/>
                <a:sym typeface="Arial"/>
              </a:rPr>
              <a:t>Duration:</a:t>
            </a:r>
            <a:r>
              <a:rPr lang="en-US" sz="1200">
                <a:solidFill>
                  <a:schemeClr val="dk1"/>
                </a:solidFill>
                <a:latin typeface="Arial"/>
                <a:ea typeface="Arial"/>
                <a:cs typeface="Arial"/>
                <a:sym typeface="Arial"/>
              </a:rPr>
              <a:t> 45 minutes</a:t>
            </a:r>
            <a:endParaRPr sz="1200">
              <a:solidFill>
                <a:schemeClr val="dk1"/>
              </a:solidFill>
              <a:latin typeface="Arial"/>
              <a:ea typeface="Arial"/>
              <a:cs typeface="Arial"/>
              <a:sym typeface="Arial"/>
            </a:endParaRPr>
          </a:p>
          <a:p>
            <a:pPr indent="0" lvl="0" marL="0" rtl="0" algn="l">
              <a:lnSpc>
                <a:spcPct val="100000"/>
              </a:lnSpc>
              <a:spcBef>
                <a:spcPts val="1200"/>
              </a:spcBef>
              <a:spcAft>
                <a:spcPts val="0"/>
              </a:spcAft>
              <a:buClr>
                <a:schemeClr val="dk1"/>
              </a:buClr>
              <a:buSzPts val="1100"/>
              <a:buFont typeface="Arial"/>
              <a:buNone/>
            </a:pPr>
            <a:r>
              <a:rPr b="1" lang="en-US" sz="1200">
                <a:solidFill>
                  <a:schemeClr val="dk1"/>
                </a:solidFill>
                <a:latin typeface="Arial"/>
                <a:ea typeface="Arial"/>
                <a:cs typeface="Arial"/>
                <a:sym typeface="Arial"/>
              </a:rPr>
              <a:t>Objective:</a:t>
            </a:r>
            <a:endParaRPr b="1" sz="1200">
              <a:solidFill>
                <a:schemeClr val="dk1"/>
              </a:solidFill>
              <a:latin typeface="Arial"/>
              <a:ea typeface="Arial"/>
              <a:cs typeface="Arial"/>
              <a:sym typeface="Arial"/>
            </a:endParaRPr>
          </a:p>
          <a:p>
            <a:pPr indent="-304800" lvl="0" marL="457200" rtl="0" algn="l">
              <a:lnSpc>
                <a:spcPct val="100000"/>
              </a:lnSpc>
              <a:spcBef>
                <a:spcPts val="1200"/>
              </a:spcBef>
              <a:spcAft>
                <a:spcPts val="0"/>
              </a:spcAft>
              <a:buClr>
                <a:schemeClr val="dk1"/>
              </a:buClr>
              <a:buSzPts val="1200"/>
              <a:buFont typeface="Noto Sans Symbols"/>
              <a:buChar char="●"/>
            </a:pPr>
            <a:r>
              <a:rPr lang="en-US" sz="1200">
                <a:solidFill>
                  <a:schemeClr val="dk1"/>
                </a:solidFill>
                <a:latin typeface="Arial"/>
                <a:ea typeface="Arial"/>
                <a:cs typeface="Arial"/>
                <a:sym typeface="Arial"/>
              </a:rPr>
              <a:t>Teachers explore how personal data is collected across platforms.</a:t>
            </a:r>
            <a:endParaRPr sz="1200">
              <a:solidFill>
                <a:schemeClr val="dk1"/>
              </a:solidFill>
              <a:latin typeface="Arial"/>
              <a:ea typeface="Arial"/>
              <a:cs typeface="Arial"/>
              <a:sym typeface="Arial"/>
            </a:endParaRPr>
          </a:p>
          <a:p>
            <a:pPr indent="-304800" lvl="0" marL="457200" rtl="0" algn="l">
              <a:lnSpc>
                <a:spcPct val="100000"/>
              </a:lnSpc>
              <a:spcBef>
                <a:spcPts val="0"/>
              </a:spcBef>
              <a:spcAft>
                <a:spcPts val="0"/>
              </a:spcAft>
              <a:buClr>
                <a:schemeClr val="dk1"/>
              </a:buClr>
              <a:buSzPts val="1200"/>
              <a:buFont typeface="Noto Sans Symbols"/>
              <a:buChar char="●"/>
            </a:pPr>
            <a:r>
              <a:rPr lang="en-US" sz="1200">
                <a:solidFill>
                  <a:schemeClr val="dk1"/>
                </a:solidFill>
                <a:latin typeface="Arial"/>
                <a:ea typeface="Arial"/>
                <a:cs typeface="Arial"/>
                <a:sym typeface="Arial"/>
              </a:rPr>
              <a:t>Identify the long-term implications of digital footprints.</a:t>
            </a:r>
            <a:endParaRPr sz="1200">
              <a:solidFill>
                <a:schemeClr val="dk1"/>
              </a:solidFill>
              <a:latin typeface="Arial"/>
              <a:ea typeface="Arial"/>
              <a:cs typeface="Arial"/>
              <a:sym typeface="Arial"/>
            </a:endParaRPr>
          </a:p>
          <a:p>
            <a:pPr indent="-304800" lvl="0" marL="457200" rtl="0" algn="l">
              <a:lnSpc>
                <a:spcPct val="100000"/>
              </a:lnSpc>
              <a:spcBef>
                <a:spcPts val="0"/>
              </a:spcBef>
              <a:spcAft>
                <a:spcPts val="0"/>
              </a:spcAft>
              <a:buClr>
                <a:schemeClr val="dk1"/>
              </a:buClr>
              <a:buSzPts val="1200"/>
              <a:buFont typeface="Noto Sans Symbols"/>
              <a:buChar char="●"/>
            </a:pPr>
            <a:r>
              <a:rPr lang="en-US" sz="1200">
                <a:solidFill>
                  <a:schemeClr val="dk1"/>
                </a:solidFill>
                <a:latin typeface="Arial"/>
                <a:ea typeface="Arial"/>
                <a:cs typeface="Arial"/>
                <a:sym typeface="Arial"/>
              </a:rPr>
              <a:t>Practice techniques for teaching students to manage digital identity responsibly.</a:t>
            </a:r>
            <a:br>
              <a:rPr lang="en-US" sz="1200">
                <a:solidFill>
                  <a:schemeClr val="dk1"/>
                </a:solidFill>
                <a:latin typeface="Arial"/>
                <a:ea typeface="Arial"/>
                <a:cs typeface="Arial"/>
                <a:sym typeface="Arial"/>
              </a:rPr>
            </a:br>
            <a:endParaRPr sz="1200">
              <a:solidFill>
                <a:schemeClr val="dk1"/>
              </a:solidFill>
              <a:latin typeface="Arial"/>
              <a:ea typeface="Arial"/>
              <a:cs typeface="Arial"/>
              <a:sym typeface="Arial"/>
            </a:endParaRPr>
          </a:p>
          <a:p>
            <a:pPr indent="0" lvl="0" marL="0" rtl="0" algn="l">
              <a:lnSpc>
                <a:spcPct val="100000"/>
              </a:lnSpc>
              <a:spcBef>
                <a:spcPts val="1400"/>
              </a:spcBef>
              <a:spcAft>
                <a:spcPts val="0"/>
              </a:spcAft>
              <a:buClr>
                <a:schemeClr val="dk1"/>
              </a:buClr>
              <a:buSzPts val="1100"/>
              <a:buFont typeface="Arial"/>
              <a:buNone/>
            </a:pPr>
            <a:r>
              <a:rPr b="1" lang="en-US" sz="1300">
                <a:solidFill>
                  <a:schemeClr val="dk1"/>
                </a:solidFill>
                <a:latin typeface="Arial"/>
                <a:ea typeface="Arial"/>
                <a:cs typeface="Arial"/>
                <a:sym typeface="Arial"/>
              </a:rPr>
              <a:t>Materials &amp; tools:</a:t>
            </a:r>
            <a:endParaRPr b="1" sz="1300">
              <a:solidFill>
                <a:schemeClr val="dk1"/>
              </a:solidFill>
              <a:latin typeface="Arial"/>
              <a:ea typeface="Arial"/>
              <a:cs typeface="Arial"/>
              <a:sym typeface="Arial"/>
            </a:endParaRPr>
          </a:p>
          <a:p>
            <a:pPr indent="-304800" lvl="0" marL="457200" rtl="0" algn="l">
              <a:lnSpc>
                <a:spcPct val="100000"/>
              </a:lnSpc>
              <a:spcBef>
                <a:spcPts val="1200"/>
              </a:spcBef>
              <a:spcAft>
                <a:spcPts val="0"/>
              </a:spcAft>
              <a:buClr>
                <a:schemeClr val="dk1"/>
              </a:buClr>
              <a:buSzPts val="1200"/>
              <a:buFont typeface="Noto Sans Symbols"/>
              <a:buChar char="●"/>
            </a:pPr>
            <a:r>
              <a:rPr lang="en-US" sz="1200">
                <a:solidFill>
                  <a:schemeClr val="dk1"/>
                </a:solidFill>
                <a:latin typeface="Arial"/>
                <a:ea typeface="Arial"/>
                <a:cs typeface="Arial"/>
                <a:sym typeface="Arial"/>
              </a:rPr>
              <a:t>Projector or screen with internet access</a:t>
            </a:r>
            <a:endParaRPr sz="1200">
              <a:solidFill>
                <a:schemeClr val="dk1"/>
              </a:solidFill>
              <a:latin typeface="Arial"/>
              <a:ea typeface="Arial"/>
              <a:cs typeface="Arial"/>
              <a:sym typeface="Arial"/>
            </a:endParaRPr>
          </a:p>
          <a:p>
            <a:pPr indent="-304800" lvl="0" marL="457200" rtl="0" algn="l">
              <a:lnSpc>
                <a:spcPct val="100000"/>
              </a:lnSpc>
              <a:spcBef>
                <a:spcPts val="0"/>
              </a:spcBef>
              <a:spcAft>
                <a:spcPts val="0"/>
              </a:spcAft>
              <a:buClr>
                <a:schemeClr val="dk1"/>
              </a:buClr>
              <a:buSzPts val="1200"/>
              <a:buFont typeface="Noto Sans Symbols"/>
              <a:buChar char="●"/>
            </a:pPr>
            <a:r>
              <a:rPr lang="en-US" sz="1200">
                <a:solidFill>
                  <a:schemeClr val="dk1"/>
                </a:solidFill>
                <a:latin typeface="Arial"/>
                <a:ea typeface="Arial"/>
                <a:cs typeface="Arial"/>
                <a:sym typeface="Arial"/>
              </a:rPr>
              <a:t>Access to online footprint analysis tools (e.g.,</a:t>
            </a:r>
            <a:r>
              <a:rPr lang="en-US" sz="1200">
                <a:solidFill>
                  <a:schemeClr val="dk1"/>
                </a:solidFill>
                <a:uFill>
                  <a:noFill/>
                </a:uFill>
                <a:latin typeface="Arial"/>
                <a:ea typeface="Arial"/>
                <a:cs typeface="Arial"/>
                <a:sym typeface="Arial"/>
                <a:hlinkClick r:id="rId2">
                  <a:extLst>
                    <a:ext uri="{A12FA001-AC4F-418D-AE19-62706E023703}">
                      <ahyp:hlinkClr val="tx"/>
                    </a:ext>
                  </a:extLst>
                </a:hlinkClick>
              </a:rPr>
              <a:t> </a:t>
            </a:r>
            <a:r>
              <a:rPr lang="en-US" sz="1200" u="sng">
                <a:solidFill>
                  <a:srgbClr val="1155CC"/>
                </a:solidFill>
                <a:latin typeface="Arial"/>
                <a:ea typeface="Arial"/>
                <a:cs typeface="Arial"/>
                <a:sym typeface="Arial"/>
                <a:hlinkClick r:id="rId3">
                  <a:extLst>
                    <a:ext uri="{A12FA001-AC4F-418D-AE19-62706E023703}">
                      <ahyp:hlinkClr val="tx"/>
                    </a:ext>
                  </a:extLst>
                </a:hlinkClick>
              </a:rPr>
              <a:t>Trace My Shadow</a:t>
            </a:r>
            <a:r>
              <a:rPr lang="en-US" sz="1200">
                <a:solidFill>
                  <a:schemeClr val="dk1"/>
                </a:solidFill>
                <a:latin typeface="Arial"/>
                <a:ea typeface="Arial"/>
                <a:cs typeface="Arial"/>
                <a:sym typeface="Arial"/>
              </a:rPr>
              <a:t>,</a:t>
            </a:r>
            <a:r>
              <a:rPr lang="en-US" sz="1200">
                <a:solidFill>
                  <a:schemeClr val="dk1"/>
                </a:solidFill>
                <a:uFill>
                  <a:noFill/>
                </a:uFill>
                <a:latin typeface="Arial"/>
                <a:ea typeface="Arial"/>
                <a:cs typeface="Arial"/>
                <a:sym typeface="Arial"/>
                <a:hlinkClick r:id="rId4">
                  <a:extLst>
                    <a:ext uri="{A12FA001-AC4F-418D-AE19-62706E023703}">
                      <ahyp:hlinkClr val="tx"/>
                    </a:ext>
                  </a:extLst>
                </a:hlinkClick>
              </a:rPr>
              <a:t> </a:t>
            </a:r>
            <a:r>
              <a:rPr lang="en-US" sz="1200" u="sng">
                <a:solidFill>
                  <a:srgbClr val="1155CC"/>
                </a:solidFill>
                <a:latin typeface="Arial"/>
                <a:ea typeface="Arial"/>
                <a:cs typeface="Arial"/>
                <a:sym typeface="Arial"/>
                <a:hlinkClick r:id="rId5">
                  <a:extLst>
                    <a:ext uri="{A12FA001-AC4F-418D-AE19-62706E023703}">
                      <ahyp:hlinkClr val="tx"/>
                    </a:ext>
                  </a:extLst>
                </a:hlinkClick>
              </a:rPr>
              <a:t>Google Activity</a:t>
            </a:r>
            <a:r>
              <a:rPr lang="en-US" sz="1200">
                <a:solidFill>
                  <a:schemeClr val="dk1"/>
                </a:solidFill>
                <a:latin typeface="Arial"/>
                <a:ea typeface="Arial"/>
                <a:cs typeface="Arial"/>
                <a:sym typeface="Arial"/>
              </a:rPr>
              <a:t>)</a:t>
            </a:r>
            <a:endParaRPr sz="1200">
              <a:solidFill>
                <a:schemeClr val="dk1"/>
              </a:solidFill>
              <a:latin typeface="Arial"/>
              <a:ea typeface="Arial"/>
              <a:cs typeface="Arial"/>
              <a:sym typeface="Arial"/>
            </a:endParaRPr>
          </a:p>
          <a:p>
            <a:pPr indent="-304800" lvl="0" marL="457200" rtl="0" algn="l">
              <a:lnSpc>
                <a:spcPct val="100000"/>
              </a:lnSpc>
              <a:spcBef>
                <a:spcPts val="0"/>
              </a:spcBef>
              <a:spcAft>
                <a:spcPts val="0"/>
              </a:spcAft>
              <a:buClr>
                <a:schemeClr val="dk1"/>
              </a:buClr>
              <a:buSzPts val="1200"/>
              <a:buFont typeface="Noto Sans Symbols"/>
              <a:buChar char="●"/>
            </a:pPr>
            <a:r>
              <a:rPr lang="en-US" sz="1200">
                <a:solidFill>
                  <a:schemeClr val="dk1"/>
                </a:solidFill>
                <a:latin typeface="Arial"/>
                <a:ea typeface="Arial"/>
                <a:cs typeface="Arial"/>
                <a:sym typeface="Arial"/>
              </a:rPr>
              <a:t>Chart paper / sticky notes / markers/Padlet, Miro</a:t>
            </a:r>
            <a:endParaRPr sz="1200">
              <a:solidFill>
                <a:schemeClr val="dk1"/>
              </a:solidFill>
              <a:latin typeface="Arial"/>
              <a:ea typeface="Arial"/>
              <a:cs typeface="Arial"/>
              <a:sym typeface="Arial"/>
            </a:endParaRPr>
          </a:p>
          <a:p>
            <a:pPr indent="-304800" lvl="0" marL="457200" rtl="0" algn="l">
              <a:lnSpc>
                <a:spcPct val="100000"/>
              </a:lnSpc>
              <a:spcBef>
                <a:spcPts val="0"/>
              </a:spcBef>
              <a:spcAft>
                <a:spcPts val="0"/>
              </a:spcAft>
              <a:buClr>
                <a:schemeClr val="dk1"/>
              </a:buClr>
              <a:buSzPts val="1200"/>
              <a:buFont typeface="Noto Sans Symbols"/>
              <a:buChar char="●"/>
            </a:pPr>
            <a:r>
              <a:rPr b="1" lang="en-US" sz="1200" u="sng">
                <a:solidFill>
                  <a:srgbClr val="1155CC"/>
                </a:solidFill>
                <a:latin typeface="Arial"/>
                <a:ea typeface="Arial"/>
                <a:cs typeface="Arial"/>
                <a:sym typeface="Arial"/>
                <a:hlinkClick r:id="rId6">
                  <a:extLst>
                    <a:ext uri="{A12FA001-AC4F-418D-AE19-62706E023703}">
                      <ahyp:hlinkClr val="tx"/>
                    </a:ext>
                  </a:extLst>
                </a:hlinkClick>
              </a:rPr>
              <a:t>IV.5.Footprint_Check_Student_Exercise.docx </a:t>
            </a:r>
            <a:endParaRPr sz="1200">
              <a:solidFill>
                <a:schemeClr val="dk1"/>
              </a:solidFill>
              <a:latin typeface="Arial"/>
              <a:ea typeface="Arial"/>
              <a:cs typeface="Arial"/>
              <a:sym typeface="Arial"/>
            </a:endParaRPr>
          </a:p>
          <a:p>
            <a:pPr indent="-304800" lvl="0" marL="457200" rtl="0" algn="l">
              <a:lnSpc>
                <a:spcPct val="100000"/>
              </a:lnSpc>
              <a:spcBef>
                <a:spcPts val="0"/>
              </a:spcBef>
              <a:spcAft>
                <a:spcPts val="0"/>
              </a:spcAft>
              <a:buClr>
                <a:schemeClr val="dk1"/>
              </a:buClr>
              <a:buSzPts val="1200"/>
              <a:buFont typeface="Noto Sans Symbols"/>
              <a:buChar char="●"/>
            </a:pPr>
            <a:r>
              <a:rPr b="1" lang="en-US" sz="1200" u="sng">
                <a:solidFill>
                  <a:srgbClr val="1155CC"/>
                </a:solidFill>
                <a:latin typeface="Arial"/>
                <a:ea typeface="Arial"/>
                <a:cs typeface="Arial"/>
                <a:sym typeface="Arial"/>
                <a:hlinkClick r:id="rId7">
                  <a:extLst>
                    <a:ext uri="{A12FA001-AC4F-418D-AE19-62706E023703}">
                      <ahyp:hlinkClr val="tx"/>
                    </a:ext>
                  </a:extLst>
                </a:hlinkClick>
              </a:rPr>
              <a:t>IV.5.Footprint_Mapping_Template.docx</a:t>
            </a:r>
            <a:endParaRPr sz="1200">
              <a:solidFill>
                <a:schemeClr val="dk1"/>
              </a:solidFill>
              <a:latin typeface="Arial"/>
              <a:ea typeface="Arial"/>
              <a:cs typeface="Arial"/>
              <a:sym typeface="Arial"/>
            </a:endParaRPr>
          </a:p>
          <a:p>
            <a:pPr indent="-304800" lvl="0" marL="457200" rtl="0" algn="l">
              <a:lnSpc>
                <a:spcPct val="100000"/>
              </a:lnSpc>
              <a:spcBef>
                <a:spcPts val="0"/>
              </a:spcBef>
              <a:spcAft>
                <a:spcPts val="0"/>
              </a:spcAft>
              <a:buClr>
                <a:schemeClr val="dk1"/>
              </a:buClr>
              <a:buSzPts val="1200"/>
              <a:buFont typeface="Noto Sans Symbols"/>
              <a:buChar char="●"/>
            </a:pPr>
            <a:r>
              <a:rPr b="1" lang="en-US" sz="1200">
                <a:solidFill>
                  <a:schemeClr val="dk1"/>
                </a:solidFill>
                <a:latin typeface="Arial"/>
                <a:ea typeface="Arial"/>
                <a:cs typeface="Arial"/>
                <a:sym typeface="Arial"/>
              </a:rPr>
              <a:t>Interactive Tool (10 min)</a:t>
            </a:r>
            <a:r>
              <a:rPr lang="en-US" sz="1200">
                <a:solidFill>
                  <a:schemeClr val="dk1"/>
                </a:solidFill>
                <a:latin typeface="Arial"/>
                <a:ea typeface="Arial"/>
                <a:cs typeface="Arial"/>
                <a:sym typeface="Arial"/>
              </a:rPr>
              <a:t>: Visit </a:t>
            </a:r>
            <a:r>
              <a:rPr lang="en-US" sz="1200" u="sng">
                <a:solidFill>
                  <a:srgbClr val="1155CC"/>
                </a:solidFill>
                <a:latin typeface="Arial"/>
                <a:ea typeface="Arial"/>
                <a:cs typeface="Arial"/>
                <a:sym typeface="Arial"/>
                <a:hlinkClick r:id="rId8">
                  <a:extLst>
                    <a:ext uri="{A12FA001-AC4F-418D-AE19-62706E023703}">
                      <ahyp:hlinkClr val="tx"/>
                    </a:ext>
                  </a:extLst>
                </a:hlinkClick>
              </a:rPr>
              <a:t>https://www.digitalfootprintcheck.com</a:t>
            </a:r>
            <a:r>
              <a:rPr lang="en-US" sz="1200">
                <a:solidFill>
                  <a:schemeClr val="dk1"/>
                </a:solidFill>
                <a:latin typeface="Arial"/>
                <a:ea typeface="Arial"/>
                <a:cs typeface="Arial"/>
                <a:sym typeface="Arial"/>
              </a:rPr>
              <a:t> (demo site)</a:t>
            </a:r>
            <a:endParaRPr sz="1200">
              <a:solidFill>
                <a:schemeClr val="dk1"/>
              </a:solidFill>
              <a:latin typeface="Arial"/>
              <a:ea typeface="Arial"/>
              <a:cs typeface="Arial"/>
              <a:sym typeface="Arial"/>
            </a:endParaRPr>
          </a:p>
          <a:p>
            <a:pPr indent="-304800" lvl="0" marL="457200" rtl="0" algn="l">
              <a:lnSpc>
                <a:spcPct val="100000"/>
              </a:lnSpc>
              <a:spcBef>
                <a:spcPts val="0"/>
              </a:spcBef>
              <a:spcAft>
                <a:spcPts val="0"/>
              </a:spcAft>
              <a:buClr>
                <a:schemeClr val="dk1"/>
              </a:buClr>
              <a:buSzPts val="1200"/>
              <a:buFont typeface="Noto Sans Symbols"/>
              <a:buChar char="●"/>
            </a:pPr>
            <a:r>
              <a:rPr b="1" lang="en-US" sz="1200">
                <a:solidFill>
                  <a:schemeClr val="dk1"/>
                </a:solidFill>
                <a:latin typeface="Arial"/>
                <a:ea typeface="Arial"/>
                <a:cs typeface="Arial"/>
                <a:sym typeface="Arial"/>
              </a:rPr>
              <a:t>Group simulation (10 min)</a:t>
            </a:r>
            <a:r>
              <a:rPr lang="en-US" sz="1200">
                <a:solidFill>
                  <a:schemeClr val="dk1"/>
                </a:solidFill>
                <a:latin typeface="Arial"/>
                <a:ea typeface="Arial"/>
                <a:cs typeface="Arial"/>
                <a:sym typeface="Arial"/>
              </a:rPr>
              <a:t>: Create a fictional character and chart their digital trail over a week.</a:t>
            </a:r>
            <a:endParaRPr sz="1200">
              <a:solidFill>
                <a:schemeClr val="dk1"/>
              </a:solidFill>
              <a:latin typeface="Arial"/>
              <a:ea typeface="Arial"/>
              <a:cs typeface="Arial"/>
              <a:sym typeface="Arial"/>
            </a:endParaRPr>
          </a:p>
          <a:p>
            <a:pPr indent="-304800" lvl="0" marL="457200" rtl="0" algn="l">
              <a:lnSpc>
                <a:spcPct val="100000"/>
              </a:lnSpc>
              <a:spcBef>
                <a:spcPts val="0"/>
              </a:spcBef>
              <a:spcAft>
                <a:spcPts val="0"/>
              </a:spcAft>
              <a:buClr>
                <a:schemeClr val="dk1"/>
              </a:buClr>
              <a:buSzPts val="1200"/>
              <a:buFont typeface="Noto Sans Symbols"/>
              <a:buChar char="●"/>
            </a:pPr>
            <a:r>
              <a:rPr b="1" lang="en-US" sz="1200">
                <a:solidFill>
                  <a:schemeClr val="dk1"/>
                </a:solidFill>
                <a:latin typeface="Arial"/>
                <a:ea typeface="Arial"/>
                <a:cs typeface="Arial"/>
                <a:sym typeface="Arial"/>
              </a:rPr>
              <a:t>Discussion (5 min)</a:t>
            </a:r>
            <a:r>
              <a:rPr lang="en-US" sz="1200">
                <a:solidFill>
                  <a:schemeClr val="dk1"/>
                </a:solidFill>
                <a:latin typeface="Arial"/>
                <a:ea typeface="Arial"/>
                <a:cs typeface="Arial"/>
                <a:sym typeface="Arial"/>
              </a:rPr>
              <a:t>: How can students protect their identity?</a:t>
            </a:r>
            <a:endParaRPr i="1" sz="1200">
              <a:solidFill>
                <a:schemeClr val="dk1"/>
              </a:solidFill>
              <a:latin typeface="Arial"/>
              <a:ea typeface="Arial"/>
              <a:cs typeface="Arial"/>
              <a:sym typeface="Arial"/>
            </a:endParaRPr>
          </a:p>
          <a:p>
            <a:pPr indent="0" lvl="0" marL="0" rtl="0" algn="l">
              <a:lnSpc>
                <a:spcPct val="100000"/>
              </a:lnSpc>
              <a:spcBef>
                <a:spcPts val="1200"/>
              </a:spcBef>
              <a:spcAft>
                <a:spcPts val="0"/>
              </a:spcAft>
              <a:buSzPts val="1100"/>
              <a:buNone/>
            </a:pPr>
            <a:r>
              <a:rPr lang="en-US" sz="1200">
                <a:solidFill>
                  <a:schemeClr val="dk1"/>
                </a:solidFill>
                <a:latin typeface="Arial"/>
                <a:ea typeface="Arial"/>
                <a:cs typeface="Arial"/>
                <a:sym typeface="Arial"/>
              </a:rPr>
              <a:t>Flow of activities:</a:t>
            </a:r>
            <a:endParaRPr sz="1200">
              <a:solidFill>
                <a:schemeClr val="dk1"/>
              </a:solidFill>
              <a:latin typeface="Arial"/>
              <a:ea typeface="Arial"/>
              <a:cs typeface="Arial"/>
              <a:sym typeface="Arial"/>
            </a:endParaRPr>
          </a:p>
          <a:p>
            <a:pPr indent="0" lvl="0" marL="0" rtl="0" algn="l">
              <a:lnSpc>
                <a:spcPct val="100000"/>
              </a:lnSpc>
              <a:spcBef>
                <a:spcPts val="1200"/>
              </a:spcBef>
              <a:spcAft>
                <a:spcPts val="0"/>
              </a:spcAft>
              <a:buSzPts val="1100"/>
              <a:buNone/>
            </a:pPr>
            <a:r>
              <a:rPr lang="en-US" sz="1200">
                <a:solidFill>
                  <a:schemeClr val="dk1"/>
                </a:solidFill>
                <a:latin typeface="Arial"/>
                <a:ea typeface="Arial"/>
                <a:cs typeface="Arial"/>
                <a:sym typeface="Arial"/>
              </a:rPr>
              <a:t>Phase				Time		Activity</a:t>
            </a:r>
            <a:endParaRPr sz="1200">
              <a:solidFill>
                <a:schemeClr val="dk1"/>
              </a:solidFill>
              <a:latin typeface="Arial"/>
              <a:ea typeface="Arial"/>
              <a:cs typeface="Arial"/>
              <a:sym typeface="Arial"/>
            </a:endParaRPr>
          </a:p>
          <a:p>
            <a:pPr indent="0" lvl="0" marL="0" rtl="0" algn="l">
              <a:lnSpc>
                <a:spcPct val="100000"/>
              </a:lnSpc>
              <a:spcBef>
                <a:spcPts val="1200"/>
              </a:spcBef>
              <a:spcAft>
                <a:spcPts val="0"/>
              </a:spcAft>
              <a:buSzPts val="1100"/>
              <a:buNone/>
            </a:pPr>
            <a:r>
              <a:rPr lang="en-US" sz="1200">
                <a:solidFill>
                  <a:schemeClr val="dk1"/>
                </a:solidFill>
                <a:latin typeface="Arial"/>
                <a:ea typeface="Arial"/>
                <a:cs typeface="Arial"/>
                <a:sym typeface="Arial"/>
              </a:rPr>
              <a:t>1. Introduction		10 min	Icebreaker: “What’s the last digital trace you left?” Discussion: What is a digital footprint? Visible vs invisible data traces.</a:t>
            </a:r>
            <a:endParaRPr sz="1200">
              <a:solidFill>
                <a:schemeClr val="dk1"/>
              </a:solidFill>
              <a:latin typeface="Arial"/>
              <a:ea typeface="Arial"/>
              <a:cs typeface="Arial"/>
              <a:sym typeface="Arial"/>
            </a:endParaRPr>
          </a:p>
          <a:p>
            <a:pPr indent="0" lvl="0" marL="0" rtl="0" algn="l">
              <a:lnSpc>
                <a:spcPct val="100000"/>
              </a:lnSpc>
              <a:spcBef>
                <a:spcPts val="1200"/>
              </a:spcBef>
              <a:spcAft>
                <a:spcPts val="0"/>
              </a:spcAft>
              <a:buSzPts val="1100"/>
              <a:buNone/>
            </a:pPr>
            <a:r>
              <a:rPr lang="en-US" sz="1200">
                <a:solidFill>
                  <a:schemeClr val="dk1"/>
                </a:solidFill>
                <a:latin typeface="Arial"/>
                <a:ea typeface="Arial"/>
                <a:cs typeface="Arial"/>
                <a:sym typeface="Arial"/>
              </a:rPr>
              <a:t>2. Personal mapping	10 min	In pairs, teachers list all platforms/services they use. Using Footprint Mapping Template, write down what data they think each collects.</a:t>
            </a:r>
            <a:endParaRPr sz="1200">
              <a:solidFill>
                <a:schemeClr val="dk1"/>
              </a:solidFill>
              <a:latin typeface="Arial"/>
              <a:ea typeface="Arial"/>
              <a:cs typeface="Arial"/>
              <a:sym typeface="Arial"/>
            </a:endParaRPr>
          </a:p>
          <a:p>
            <a:pPr indent="0" lvl="0" marL="0" rtl="0" algn="l">
              <a:lnSpc>
                <a:spcPct val="100000"/>
              </a:lnSpc>
              <a:spcBef>
                <a:spcPts val="1200"/>
              </a:spcBef>
              <a:spcAft>
                <a:spcPts val="0"/>
              </a:spcAft>
              <a:buSzPts val="1100"/>
              <a:buNone/>
            </a:pPr>
            <a:r>
              <a:rPr lang="en-US" sz="1200">
                <a:solidFill>
                  <a:schemeClr val="dk1"/>
                </a:solidFill>
                <a:latin typeface="Arial"/>
                <a:ea typeface="Arial"/>
                <a:cs typeface="Arial"/>
                <a:sym typeface="Arial"/>
              </a:rPr>
              <a:t>3. Tool walkthrough		10 min	Small groups try out Trace My Shadow or check their Google Activity. Add surprises or new findings to their map.</a:t>
            </a:r>
            <a:endParaRPr sz="1200">
              <a:solidFill>
                <a:schemeClr val="dk1"/>
              </a:solidFill>
              <a:latin typeface="Arial"/>
              <a:ea typeface="Arial"/>
              <a:cs typeface="Arial"/>
              <a:sym typeface="Arial"/>
            </a:endParaRPr>
          </a:p>
          <a:p>
            <a:pPr indent="0" lvl="0" marL="0" rtl="0" algn="l">
              <a:lnSpc>
                <a:spcPct val="100000"/>
              </a:lnSpc>
              <a:spcBef>
                <a:spcPts val="1200"/>
              </a:spcBef>
              <a:spcAft>
                <a:spcPts val="0"/>
              </a:spcAft>
              <a:buSzPts val="1100"/>
              <a:buNone/>
            </a:pPr>
            <a:r>
              <a:rPr lang="en-US" sz="1200">
                <a:solidFill>
                  <a:schemeClr val="dk1"/>
                </a:solidFill>
                <a:latin typeface="Arial"/>
                <a:ea typeface="Arial"/>
                <a:cs typeface="Arial"/>
                <a:sym typeface="Arial"/>
              </a:rPr>
              <a:t>4. Data chain simulation	10 min	Each group gets a scenario (e.g., sharing location, signing up for a quiz app). They trace how data might travel between platforms/companies.</a:t>
            </a:r>
            <a:endParaRPr sz="1200">
              <a:solidFill>
                <a:schemeClr val="dk1"/>
              </a:solidFill>
              <a:latin typeface="Arial"/>
              <a:ea typeface="Arial"/>
              <a:cs typeface="Arial"/>
              <a:sym typeface="Arial"/>
            </a:endParaRPr>
          </a:p>
          <a:p>
            <a:pPr indent="0" lvl="0" marL="0" rtl="0" algn="l">
              <a:lnSpc>
                <a:spcPct val="100000"/>
              </a:lnSpc>
              <a:spcBef>
                <a:spcPts val="1200"/>
              </a:spcBef>
              <a:spcAft>
                <a:spcPts val="0"/>
              </a:spcAft>
              <a:buSzPts val="1100"/>
              <a:buNone/>
            </a:pPr>
            <a:r>
              <a:rPr lang="en-US" sz="1200">
                <a:solidFill>
                  <a:schemeClr val="dk1"/>
                </a:solidFill>
                <a:latin typeface="Arial"/>
                <a:ea typeface="Arial"/>
                <a:cs typeface="Arial"/>
                <a:sym typeface="Arial"/>
              </a:rPr>
              <a:t>5. Strategy brainstorm	10 min	Discuss strategies to teach students: privacy settings, limiting oversharing, digital reflection.</a:t>
            </a:r>
            <a:endParaRPr sz="1200">
              <a:solidFill>
                <a:schemeClr val="dk1"/>
              </a:solidFill>
              <a:latin typeface="Arial"/>
              <a:ea typeface="Arial"/>
              <a:cs typeface="Arial"/>
              <a:sym typeface="Arial"/>
            </a:endParaRPr>
          </a:p>
          <a:p>
            <a:pPr indent="0" lvl="0" marL="0" rtl="0" algn="l">
              <a:lnSpc>
                <a:spcPct val="100000"/>
              </a:lnSpc>
              <a:spcBef>
                <a:spcPts val="1200"/>
              </a:spcBef>
              <a:spcAft>
                <a:spcPts val="0"/>
              </a:spcAft>
              <a:buSzPts val="1100"/>
              <a:buNone/>
            </a:pPr>
            <a:r>
              <a:rPr lang="en-US" sz="1200">
                <a:solidFill>
                  <a:schemeClr val="dk1"/>
                </a:solidFill>
                <a:latin typeface="Arial"/>
                <a:ea typeface="Arial"/>
                <a:cs typeface="Arial"/>
                <a:sym typeface="Arial"/>
              </a:rPr>
              <a:t>6. Wrap-up &amp; commitments10 min	Share one digital habit each teacher will change or model in class. Distribute Footprint Check handout to adapt for students.</a:t>
            </a:r>
            <a:endParaRPr sz="1200">
              <a:solidFill>
                <a:schemeClr val="dk1"/>
              </a:solidFill>
              <a:latin typeface="Arial"/>
              <a:ea typeface="Arial"/>
              <a:cs typeface="Arial"/>
              <a:sym typeface="Arial"/>
            </a:endParaRPr>
          </a:p>
          <a:p>
            <a:pPr indent="0" lvl="0" marL="0" rtl="0" algn="l">
              <a:lnSpc>
                <a:spcPct val="100000"/>
              </a:lnSpc>
              <a:spcBef>
                <a:spcPts val="1200"/>
              </a:spcBef>
              <a:spcAft>
                <a:spcPts val="0"/>
              </a:spcAft>
              <a:buSzPts val="1100"/>
              <a:buNone/>
            </a:pPr>
            <a:r>
              <a:t/>
            </a:r>
            <a:endParaRPr sz="1200">
              <a:solidFill>
                <a:schemeClr val="dk1"/>
              </a:solidFill>
              <a:latin typeface="Arial"/>
              <a:ea typeface="Arial"/>
              <a:cs typeface="Arial"/>
              <a:sym typeface="Arial"/>
            </a:endParaRPr>
          </a:p>
          <a:p>
            <a:pPr indent="0" lvl="0" marL="0" rtl="0" algn="l">
              <a:lnSpc>
                <a:spcPct val="100000"/>
              </a:lnSpc>
              <a:spcBef>
                <a:spcPts val="1400"/>
              </a:spcBef>
              <a:spcAft>
                <a:spcPts val="0"/>
              </a:spcAft>
              <a:buClr>
                <a:schemeClr val="dk1"/>
              </a:buClr>
              <a:buSzPts val="1100"/>
              <a:buFont typeface="Arial"/>
              <a:buNone/>
            </a:pPr>
            <a:r>
              <a:rPr b="1" lang="en-US" sz="1300">
                <a:solidFill>
                  <a:schemeClr val="dk1"/>
                </a:solidFill>
                <a:latin typeface="Arial"/>
                <a:ea typeface="Arial"/>
                <a:cs typeface="Arial"/>
                <a:sym typeface="Arial"/>
              </a:rPr>
              <a:t>Discussion prompts:</a:t>
            </a:r>
            <a:endParaRPr b="1" sz="1300">
              <a:solidFill>
                <a:schemeClr val="dk1"/>
              </a:solidFill>
              <a:latin typeface="Arial"/>
              <a:ea typeface="Arial"/>
              <a:cs typeface="Arial"/>
              <a:sym typeface="Arial"/>
            </a:endParaRPr>
          </a:p>
          <a:p>
            <a:pPr indent="-304800" lvl="0" marL="457200" rtl="0" algn="l">
              <a:lnSpc>
                <a:spcPct val="100000"/>
              </a:lnSpc>
              <a:spcBef>
                <a:spcPts val="1200"/>
              </a:spcBef>
              <a:spcAft>
                <a:spcPts val="0"/>
              </a:spcAft>
              <a:buClr>
                <a:schemeClr val="dk1"/>
              </a:buClr>
              <a:buSzPts val="1200"/>
              <a:buFont typeface="Noto Sans Symbols"/>
              <a:buChar char="●"/>
            </a:pPr>
            <a:r>
              <a:rPr lang="en-US" sz="1200">
                <a:solidFill>
                  <a:schemeClr val="dk1"/>
                </a:solidFill>
                <a:latin typeface="Arial"/>
                <a:ea typeface="Arial"/>
                <a:cs typeface="Arial"/>
                <a:sym typeface="Arial"/>
              </a:rPr>
              <a:t>“How much control do we have over our footprint?”</a:t>
            </a:r>
            <a:endParaRPr sz="1200">
              <a:solidFill>
                <a:schemeClr val="dk1"/>
              </a:solidFill>
              <a:latin typeface="Arial"/>
              <a:ea typeface="Arial"/>
              <a:cs typeface="Arial"/>
              <a:sym typeface="Arial"/>
            </a:endParaRPr>
          </a:p>
          <a:p>
            <a:pPr indent="-304800" lvl="0" marL="457200" rtl="0" algn="l">
              <a:lnSpc>
                <a:spcPct val="100000"/>
              </a:lnSpc>
              <a:spcBef>
                <a:spcPts val="0"/>
              </a:spcBef>
              <a:spcAft>
                <a:spcPts val="0"/>
              </a:spcAft>
              <a:buClr>
                <a:schemeClr val="dk1"/>
              </a:buClr>
              <a:buSzPts val="1200"/>
              <a:buFont typeface="Noto Sans Symbols"/>
              <a:buChar char="●"/>
            </a:pPr>
            <a:r>
              <a:rPr lang="en-US" sz="1200">
                <a:solidFill>
                  <a:schemeClr val="dk1"/>
                </a:solidFill>
                <a:latin typeface="Arial"/>
                <a:ea typeface="Arial"/>
                <a:cs typeface="Arial"/>
                <a:sym typeface="Arial"/>
              </a:rPr>
              <a:t>“Which data traces are intentional vs passive?”</a:t>
            </a:r>
            <a:endParaRPr sz="1200">
              <a:solidFill>
                <a:schemeClr val="dk1"/>
              </a:solidFill>
              <a:latin typeface="Arial"/>
              <a:ea typeface="Arial"/>
              <a:cs typeface="Arial"/>
              <a:sym typeface="Arial"/>
            </a:endParaRPr>
          </a:p>
          <a:p>
            <a:pPr indent="-304800" lvl="0" marL="457200" rtl="0" algn="l">
              <a:lnSpc>
                <a:spcPct val="100000"/>
              </a:lnSpc>
              <a:spcBef>
                <a:spcPts val="0"/>
              </a:spcBef>
              <a:spcAft>
                <a:spcPts val="0"/>
              </a:spcAft>
              <a:buClr>
                <a:schemeClr val="dk1"/>
              </a:buClr>
              <a:buSzPts val="1200"/>
              <a:buFont typeface="Noto Sans Symbols"/>
              <a:buChar char="●"/>
            </a:pPr>
            <a:r>
              <a:rPr lang="en-US" sz="1200">
                <a:solidFill>
                  <a:schemeClr val="dk1"/>
                </a:solidFill>
                <a:latin typeface="Arial"/>
                <a:ea typeface="Arial"/>
                <a:cs typeface="Arial"/>
                <a:sym typeface="Arial"/>
              </a:rPr>
              <a:t>“How would you explain this to 10-year-olds? To teens?”</a:t>
            </a:r>
            <a:endParaRPr sz="1200">
              <a:solidFill>
                <a:schemeClr val="dk1"/>
              </a:solidFill>
              <a:latin typeface="Arial"/>
              <a:ea typeface="Arial"/>
              <a:cs typeface="Arial"/>
              <a:sym typeface="Arial"/>
            </a:endParaRPr>
          </a:p>
          <a:p>
            <a:pPr indent="-304800" lvl="0" marL="457200" rtl="0" algn="l">
              <a:lnSpc>
                <a:spcPct val="100000"/>
              </a:lnSpc>
              <a:spcBef>
                <a:spcPts val="0"/>
              </a:spcBef>
              <a:spcAft>
                <a:spcPts val="0"/>
              </a:spcAft>
              <a:buClr>
                <a:schemeClr val="dk1"/>
              </a:buClr>
              <a:buSzPts val="1200"/>
              <a:buFont typeface="Noto Sans Symbols"/>
              <a:buChar char="●"/>
            </a:pPr>
            <a:r>
              <a:rPr lang="en-US" sz="1200">
                <a:solidFill>
                  <a:schemeClr val="dk1"/>
                </a:solidFill>
                <a:latin typeface="Arial"/>
                <a:ea typeface="Arial"/>
                <a:cs typeface="Arial"/>
                <a:sym typeface="Arial"/>
              </a:rPr>
              <a:t>“Should we ever ‘scare’ students about their footprint—or just empower them?”</a:t>
            </a:r>
            <a:endParaRPr sz="1200">
              <a:solidFill>
                <a:schemeClr val="dk1"/>
              </a:solidFill>
              <a:latin typeface="Arial"/>
              <a:ea typeface="Arial"/>
              <a:cs typeface="Arial"/>
              <a:sym typeface="Arial"/>
            </a:endParaRPr>
          </a:p>
          <a:p>
            <a:pPr indent="0" lvl="0" marL="0" rtl="0" algn="l">
              <a:lnSpc>
                <a:spcPct val="100000"/>
              </a:lnSpc>
              <a:spcBef>
                <a:spcPts val="1200"/>
              </a:spcBef>
              <a:spcAft>
                <a:spcPts val="0"/>
              </a:spcAft>
              <a:buSzPts val="1100"/>
              <a:buNone/>
            </a:pPr>
            <a:r>
              <a:rPr lang="en-US" sz="1200">
                <a:solidFill>
                  <a:schemeClr val="dk1"/>
                </a:solidFill>
                <a:latin typeface="Arial"/>
                <a:ea typeface="Arial"/>
                <a:cs typeface="Arial"/>
                <a:sym typeface="Arial"/>
              </a:rPr>
              <a:t>Assessment rubric for teacher participation</a:t>
            </a:r>
            <a:endParaRPr sz="1200">
              <a:solidFill>
                <a:schemeClr val="dk1"/>
              </a:solidFill>
              <a:latin typeface="Arial"/>
              <a:ea typeface="Arial"/>
              <a:cs typeface="Arial"/>
              <a:sym typeface="Arial"/>
            </a:endParaRPr>
          </a:p>
          <a:p>
            <a:pPr indent="0" lvl="0" marL="0" rtl="0" algn="l">
              <a:lnSpc>
                <a:spcPct val="100000"/>
              </a:lnSpc>
              <a:spcBef>
                <a:spcPts val="1200"/>
              </a:spcBef>
              <a:spcAft>
                <a:spcPts val="0"/>
              </a:spcAft>
              <a:buSzPts val="1100"/>
              <a:buNone/>
            </a:pPr>
            <a:r>
              <a:rPr lang="en-US" sz="1200">
                <a:solidFill>
                  <a:schemeClr val="dk1"/>
                </a:solidFill>
                <a:latin typeface="Arial"/>
                <a:ea typeface="Arial"/>
                <a:cs typeface="Arial"/>
                <a:sym typeface="Arial"/>
              </a:rPr>
              <a:t>Criteria			1 – Emerging				3 – Developing					5 – Proficient</a:t>
            </a:r>
            <a:endParaRPr sz="1200">
              <a:solidFill>
                <a:schemeClr val="dk1"/>
              </a:solidFill>
              <a:latin typeface="Arial"/>
              <a:ea typeface="Arial"/>
              <a:cs typeface="Arial"/>
              <a:sym typeface="Arial"/>
            </a:endParaRPr>
          </a:p>
          <a:p>
            <a:pPr indent="0" lvl="0" marL="0" rtl="0" algn="l">
              <a:lnSpc>
                <a:spcPct val="100000"/>
              </a:lnSpc>
              <a:spcBef>
                <a:spcPts val="1200"/>
              </a:spcBef>
              <a:spcAft>
                <a:spcPts val="0"/>
              </a:spcAft>
              <a:buSzPts val="1100"/>
              <a:buNone/>
            </a:pPr>
            <a:r>
              <a:rPr lang="en-US" sz="1200">
                <a:solidFill>
                  <a:schemeClr val="dk1"/>
                </a:solidFill>
                <a:latin typeface="Arial"/>
                <a:ea typeface="Arial"/>
                <a:cs typeface="Arial"/>
                <a:sym typeface="Arial"/>
              </a:rPr>
              <a:t>Footprint awareness	Lists few or vague data points	Identifies several platform-specific data points	Comprehensive and reflective mapping with insights</a:t>
            </a:r>
            <a:endParaRPr sz="1200">
              <a:solidFill>
                <a:schemeClr val="dk1"/>
              </a:solidFill>
              <a:latin typeface="Arial"/>
              <a:ea typeface="Arial"/>
              <a:cs typeface="Arial"/>
              <a:sym typeface="Arial"/>
            </a:endParaRPr>
          </a:p>
          <a:p>
            <a:pPr indent="0" lvl="0" marL="0" rtl="0" algn="l">
              <a:lnSpc>
                <a:spcPct val="100000"/>
              </a:lnSpc>
              <a:spcBef>
                <a:spcPts val="1200"/>
              </a:spcBef>
              <a:spcAft>
                <a:spcPts val="0"/>
              </a:spcAft>
              <a:buSzPts val="1100"/>
              <a:buNone/>
            </a:pPr>
            <a:r>
              <a:rPr lang="en-US" sz="1200">
                <a:solidFill>
                  <a:schemeClr val="dk1"/>
                </a:solidFill>
                <a:latin typeface="Arial"/>
                <a:ea typeface="Arial"/>
                <a:cs typeface="Arial"/>
                <a:sym typeface="Arial"/>
              </a:rPr>
              <a:t>Tool exploration		Minimal engagement with tools	Uses tools, notes key data				Deep exploration, compares tools, shares surprising finds</a:t>
            </a:r>
            <a:endParaRPr sz="1200">
              <a:solidFill>
                <a:schemeClr val="dk1"/>
              </a:solidFill>
              <a:latin typeface="Arial"/>
              <a:ea typeface="Arial"/>
              <a:cs typeface="Arial"/>
              <a:sym typeface="Arial"/>
            </a:endParaRPr>
          </a:p>
          <a:p>
            <a:pPr indent="0" lvl="0" marL="0" rtl="0" algn="l">
              <a:lnSpc>
                <a:spcPct val="100000"/>
              </a:lnSpc>
              <a:spcBef>
                <a:spcPts val="1200"/>
              </a:spcBef>
              <a:spcAft>
                <a:spcPts val="0"/>
              </a:spcAft>
              <a:buSzPts val="1100"/>
              <a:buNone/>
            </a:pPr>
            <a:r>
              <a:rPr lang="en-US" sz="1200">
                <a:solidFill>
                  <a:schemeClr val="dk1"/>
                </a:solidFill>
                <a:latin typeface="Arial"/>
                <a:ea typeface="Arial"/>
                <a:cs typeface="Arial"/>
                <a:sym typeface="Arial"/>
              </a:rPr>
              <a:t>Scenario application	Misses steps in data journey	Identifies basic data flow				Clearly maps complex data chain implications</a:t>
            </a:r>
            <a:endParaRPr sz="1200">
              <a:solidFill>
                <a:schemeClr val="dk1"/>
              </a:solidFill>
              <a:latin typeface="Arial"/>
              <a:ea typeface="Arial"/>
              <a:cs typeface="Arial"/>
              <a:sym typeface="Arial"/>
            </a:endParaRPr>
          </a:p>
          <a:p>
            <a:pPr indent="0" lvl="0" marL="0" rtl="0" algn="l">
              <a:lnSpc>
                <a:spcPct val="100000"/>
              </a:lnSpc>
              <a:spcBef>
                <a:spcPts val="1200"/>
              </a:spcBef>
              <a:spcAft>
                <a:spcPts val="0"/>
              </a:spcAft>
              <a:buSzPts val="1100"/>
              <a:buNone/>
            </a:pPr>
            <a:r>
              <a:rPr lang="en-US" sz="1200">
                <a:solidFill>
                  <a:schemeClr val="dk1"/>
                </a:solidFill>
                <a:latin typeface="Arial"/>
                <a:ea typeface="Arial"/>
                <a:cs typeface="Arial"/>
                <a:sym typeface="Arial"/>
              </a:rPr>
              <a:t>Collaboration			Limited input or engagement	Contributes ideas, participates in discussion	Facilitates discussion, helps others reflect</a:t>
            </a:r>
            <a:endParaRPr sz="1200">
              <a:solidFill>
                <a:schemeClr val="dk1"/>
              </a:solidFill>
              <a:latin typeface="Arial"/>
              <a:ea typeface="Arial"/>
              <a:cs typeface="Arial"/>
              <a:sym typeface="Arial"/>
            </a:endParaRPr>
          </a:p>
          <a:p>
            <a:pPr indent="0" lvl="0" marL="0" rtl="0" algn="l">
              <a:lnSpc>
                <a:spcPct val="100000"/>
              </a:lnSpc>
              <a:spcBef>
                <a:spcPts val="1200"/>
              </a:spcBef>
              <a:spcAft>
                <a:spcPts val="0"/>
              </a:spcAft>
              <a:buSzPts val="1100"/>
              <a:buNone/>
            </a:pPr>
            <a:r>
              <a:t/>
            </a:r>
            <a:endParaRPr sz="1200">
              <a:solidFill>
                <a:schemeClr val="dk1"/>
              </a:solidFill>
              <a:latin typeface="Arial"/>
              <a:ea typeface="Arial"/>
              <a:cs typeface="Arial"/>
              <a:sym typeface="Arial"/>
            </a:endParaRPr>
          </a:p>
          <a:p>
            <a:pPr indent="0" lvl="0" marL="0" rtl="0" algn="l">
              <a:lnSpc>
                <a:spcPct val="100000"/>
              </a:lnSpc>
              <a:spcBef>
                <a:spcPts val="1200"/>
              </a:spcBef>
              <a:spcAft>
                <a:spcPts val="0"/>
              </a:spcAft>
              <a:buSzPts val="1100"/>
              <a:buNone/>
            </a:pPr>
            <a:r>
              <a:t/>
            </a:r>
            <a:endParaRPr sz="1200">
              <a:solidFill>
                <a:schemeClr val="dk1"/>
              </a:solidFill>
              <a:latin typeface="Arial"/>
              <a:ea typeface="Arial"/>
              <a:cs typeface="Arial"/>
              <a:sym typeface="Arial"/>
            </a:endParaRPr>
          </a:p>
          <a:p>
            <a:pPr indent="0" lvl="0" marL="0" rtl="0" algn="l">
              <a:lnSpc>
                <a:spcPct val="100000"/>
              </a:lnSpc>
              <a:spcBef>
                <a:spcPts val="1200"/>
              </a:spcBef>
              <a:spcAft>
                <a:spcPts val="0"/>
              </a:spcAft>
              <a:buSzPts val="1100"/>
              <a:buNone/>
            </a:pPr>
            <a:r>
              <a:t/>
            </a:r>
            <a:endParaRPr sz="1200">
              <a:solidFill>
                <a:schemeClr val="dk1"/>
              </a:solidFill>
              <a:latin typeface="Arial"/>
              <a:ea typeface="Arial"/>
              <a:cs typeface="Arial"/>
              <a:sym typeface="Arial"/>
            </a:endParaRPr>
          </a:p>
          <a:p>
            <a:pPr indent="0" lvl="0" marL="0" rtl="0" algn="l">
              <a:lnSpc>
                <a:spcPct val="100000"/>
              </a:lnSpc>
              <a:spcBef>
                <a:spcPts val="1200"/>
              </a:spcBef>
              <a:spcAft>
                <a:spcPts val="1200"/>
              </a:spcAft>
              <a:buSzPts val="1100"/>
              <a:buNone/>
            </a:pPr>
            <a:r>
              <a:t/>
            </a:r>
            <a:endParaRPr sz="1200">
              <a:solidFill>
                <a:schemeClr val="dk1"/>
              </a:solidFill>
              <a:latin typeface="Arial"/>
              <a:ea typeface="Arial"/>
              <a:cs typeface="Arial"/>
              <a:sym typeface="Arial"/>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56" name="Shape 756"/>
        <p:cNvGrpSpPr/>
        <p:nvPr/>
      </p:nvGrpSpPr>
      <p:grpSpPr>
        <a:xfrm>
          <a:off x="0" y="0"/>
          <a:ext cx="0" cy="0"/>
          <a:chOff x="0" y="0"/>
          <a:chExt cx="0" cy="0"/>
        </a:xfrm>
      </p:grpSpPr>
      <p:sp>
        <p:nvSpPr>
          <p:cNvPr id="757" name="Google Shape;757;p5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758" name="Google Shape;758;p5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800"/>
              </a:spcBef>
              <a:spcAft>
                <a:spcPts val="0"/>
              </a:spcAft>
              <a:buClr>
                <a:schemeClr val="dk1"/>
              </a:buClr>
              <a:buSzPts val="1100"/>
              <a:buFont typeface="Arial"/>
              <a:buNone/>
            </a:pPr>
            <a:r>
              <a:rPr lang="en-US" sz="1600">
                <a:solidFill>
                  <a:srgbClr val="0F4761"/>
                </a:solidFill>
                <a:latin typeface="Play"/>
                <a:ea typeface="Play"/>
                <a:cs typeface="Play"/>
                <a:sym typeface="Play"/>
              </a:rPr>
              <a:t>6. The disinformation web</a:t>
            </a:r>
            <a:endParaRPr sz="1600">
              <a:solidFill>
                <a:srgbClr val="0F4761"/>
              </a:solidFill>
              <a:latin typeface="Play"/>
              <a:ea typeface="Play"/>
              <a:cs typeface="Play"/>
              <a:sym typeface="Play"/>
            </a:endParaRPr>
          </a:p>
          <a:p>
            <a:pPr indent="0" lvl="0" marL="0" rtl="0" algn="l">
              <a:lnSpc>
                <a:spcPct val="100000"/>
              </a:lnSpc>
              <a:spcBef>
                <a:spcPts val="1400"/>
              </a:spcBef>
              <a:spcAft>
                <a:spcPts val="0"/>
              </a:spcAft>
              <a:buClr>
                <a:schemeClr val="dk1"/>
              </a:buClr>
              <a:buSzPts val="1100"/>
              <a:buFont typeface="Arial"/>
              <a:buNone/>
            </a:pPr>
            <a:r>
              <a:t/>
            </a:r>
            <a:endParaRPr sz="1200">
              <a:solidFill>
                <a:schemeClr val="dk1"/>
              </a:solidFill>
              <a:latin typeface="Arial"/>
              <a:ea typeface="Arial"/>
              <a:cs typeface="Arial"/>
              <a:sym typeface="Arial"/>
            </a:endParaRPr>
          </a:p>
          <a:p>
            <a:pPr indent="0" lvl="0" marL="0" rtl="0" algn="l">
              <a:lnSpc>
                <a:spcPct val="100000"/>
              </a:lnSpc>
              <a:spcBef>
                <a:spcPts val="1400"/>
              </a:spcBef>
              <a:spcAft>
                <a:spcPts val="0"/>
              </a:spcAft>
              <a:buClr>
                <a:schemeClr val="dk1"/>
              </a:buClr>
              <a:buSzPts val="1100"/>
              <a:buFont typeface="Arial"/>
              <a:buNone/>
            </a:pPr>
            <a:r>
              <a:rPr b="1" lang="en-US" sz="1200">
                <a:solidFill>
                  <a:schemeClr val="dk1"/>
                </a:solidFill>
                <a:latin typeface="Arial"/>
                <a:ea typeface="Arial"/>
                <a:cs typeface="Arial"/>
                <a:sym typeface="Arial"/>
              </a:rPr>
              <a:t>Objective:</a:t>
            </a:r>
            <a:endParaRPr b="1" sz="1200">
              <a:solidFill>
                <a:schemeClr val="dk1"/>
              </a:solidFill>
              <a:latin typeface="Arial"/>
              <a:ea typeface="Arial"/>
              <a:cs typeface="Arial"/>
              <a:sym typeface="Arial"/>
            </a:endParaRPr>
          </a:p>
          <a:p>
            <a:pPr indent="0" lvl="0" marL="0" rtl="0" algn="l">
              <a:lnSpc>
                <a:spcPct val="100000"/>
              </a:lnSpc>
              <a:spcBef>
                <a:spcPts val="1200"/>
              </a:spcBef>
              <a:spcAft>
                <a:spcPts val="0"/>
              </a:spcAft>
              <a:buClr>
                <a:schemeClr val="dk1"/>
              </a:buClr>
              <a:buSzPts val="1100"/>
              <a:buFont typeface="Arial"/>
              <a:buNone/>
            </a:pPr>
            <a:r>
              <a:rPr lang="en-US" sz="1200">
                <a:solidFill>
                  <a:schemeClr val="dk1"/>
                </a:solidFill>
                <a:latin typeface="Arial"/>
                <a:ea typeface="Arial"/>
                <a:cs typeface="Arial"/>
                <a:sym typeface="Arial"/>
              </a:rPr>
              <a:t>To simulate how disinformation spreads and discover how coordinated action between schools, parents, local media, and community partners can slow or stop its spread.</a:t>
            </a:r>
            <a:endParaRPr sz="1200">
              <a:solidFill>
                <a:schemeClr val="dk1"/>
              </a:solidFill>
              <a:latin typeface="Arial"/>
              <a:ea typeface="Arial"/>
              <a:cs typeface="Arial"/>
              <a:sym typeface="Arial"/>
            </a:endParaRPr>
          </a:p>
          <a:p>
            <a:pPr indent="0" lvl="0" marL="0" rtl="0" algn="l">
              <a:lnSpc>
                <a:spcPct val="100000"/>
              </a:lnSpc>
              <a:spcBef>
                <a:spcPts val="1400"/>
              </a:spcBef>
              <a:spcAft>
                <a:spcPts val="0"/>
              </a:spcAft>
              <a:buClr>
                <a:schemeClr val="dk1"/>
              </a:buClr>
              <a:buSzPts val="1100"/>
              <a:buFont typeface="Arial"/>
              <a:buNone/>
            </a:pPr>
            <a:r>
              <a:rPr b="1" lang="en-US" sz="1200">
                <a:solidFill>
                  <a:schemeClr val="dk1"/>
                </a:solidFill>
                <a:latin typeface="Arial"/>
                <a:ea typeface="Arial"/>
                <a:cs typeface="Arial"/>
                <a:sym typeface="Arial"/>
              </a:rPr>
              <a:t>Duration: </a:t>
            </a:r>
            <a:r>
              <a:rPr lang="en-US" sz="1200">
                <a:solidFill>
                  <a:schemeClr val="dk1"/>
                </a:solidFill>
                <a:latin typeface="Arial"/>
                <a:ea typeface="Arial"/>
                <a:cs typeface="Arial"/>
                <a:sym typeface="Arial"/>
              </a:rPr>
              <a:t>45 minutes</a:t>
            </a:r>
            <a:endParaRPr sz="1200">
              <a:solidFill>
                <a:schemeClr val="dk1"/>
              </a:solidFill>
              <a:latin typeface="Arial"/>
              <a:ea typeface="Arial"/>
              <a:cs typeface="Arial"/>
              <a:sym typeface="Arial"/>
            </a:endParaRPr>
          </a:p>
          <a:p>
            <a:pPr indent="0" lvl="0" marL="0" rtl="0" algn="l">
              <a:lnSpc>
                <a:spcPct val="100000"/>
              </a:lnSpc>
              <a:spcBef>
                <a:spcPts val="1400"/>
              </a:spcBef>
              <a:spcAft>
                <a:spcPts val="0"/>
              </a:spcAft>
              <a:buClr>
                <a:schemeClr val="dk1"/>
              </a:buClr>
              <a:buSzPts val="1100"/>
              <a:buFont typeface="Arial"/>
              <a:buNone/>
            </a:pPr>
            <a:r>
              <a:rPr lang="en-US" sz="1200">
                <a:solidFill>
                  <a:schemeClr val="dk1"/>
                </a:solidFill>
                <a:latin typeface="Arial"/>
                <a:ea typeface="Arial"/>
                <a:cs typeface="Arial"/>
                <a:sym typeface="Arial"/>
              </a:rPr>
              <a:t>Materials needed:</a:t>
            </a:r>
            <a:endParaRPr sz="1200">
              <a:solidFill>
                <a:schemeClr val="dk1"/>
              </a:solidFill>
              <a:latin typeface="Arial"/>
              <a:ea typeface="Arial"/>
              <a:cs typeface="Arial"/>
              <a:sym typeface="Arial"/>
            </a:endParaRPr>
          </a:p>
          <a:p>
            <a:pPr indent="-304800" lvl="0" marL="457200" rtl="0" algn="l">
              <a:lnSpc>
                <a:spcPct val="100000"/>
              </a:lnSpc>
              <a:spcBef>
                <a:spcPts val="1400"/>
              </a:spcBef>
              <a:spcAft>
                <a:spcPts val="0"/>
              </a:spcAft>
              <a:buClr>
                <a:schemeClr val="dk1"/>
              </a:buClr>
              <a:buSzPts val="1200"/>
              <a:buFont typeface="Noto Sans Symbols"/>
              <a:buChar char="●"/>
            </a:pPr>
            <a:r>
              <a:rPr lang="en-US" sz="1200">
                <a:solidFill>
                  <a:schemeClr val="dk1"/>
                </a:solidFill>
                <a:latin typeface="Arial"/>
                <a:ea typeface="Arial"/>
                <a:cs typeface="Arial"/>
                <a:sym typeface="Arial"/>
              </a:rPr>
              <a:t>Index cards or slips of paper</a:t>
            </a:r>
            <a:endParaRPr sz="1200">
              <a:solidFill>
                <a:schemeClr val="dk1"/>
              </a:solidFill>
              <a:latin typeface="Arial"/>
              <a:ea typeface="Arial"/>
              <a:cs typeface="Arial"/>
              <a:sym typeface="Arial"/>
            </a:endParaRPr>
          </a:p>
          <a:p>
            <a:pPr indent="-304800" lvl="0" marL="457200" rtl="0" algn="l">
              <a:lnSpc>
                <a:spcPct val="100000"/>
              </a:lnSpc>
              <a:spcBef>
                <a:spcPts val="0"/>
              </a:spcBef>
              <a:spcAft>
                <a:spcPts val="0"/>
              </a:spcAft>
              <a:buClr>
                <a:schemeClr val="dk1"/>
              </a:buClr>
              <a:buSzPts val="1200"/>
              <a:buFont typeface="Noto Sans Symbols"/>
              <a:buChar char="●"/>
            </a:pPr>
            <a:r>
              <a:rPr lang="en-US" sz="1200">
                <a:solidFill>
                  <a:schemeClr val="dk1"/>
                </a:solidFill>
                <a:latin typeface="Arial"/>
                <a:ea typeface="Arial"/>
                <a:cs typeface="Arial"/>
                <a:sym typeface="Arial"/>
              </a:rPr>
              <a:t>Markers or pens</a:t>
            </a:r>
            <a:endParaRPr sz="1200">
              <a:solidFill>
                <a:schemeClr val="dk1"/>
              </a:solidFill>
              <a:latin typeface="Arial"/>
              <a:ea typeface="Arial"/>
              <a:cs typeface="Arial"/>
              <a:sym typeface="Arial"/>
            </a:endParaRPr>
          </a:p>
          <a:p>
            <a:pPr indent="-304800" lvl="0" marL="457200" rtl="0" algn="l">
              <a:lnSpc>
                <a:spcPct val="100000"/>
              </a:lnSpc>
              <a:spcBef>
                <a:spcPts val="0"/>
              </a:spcBef>
              <a:spcAft>
                <a:spcPts val="0"/>
              </a:spcAft>
              <a:buClr>
                <a:schemeClr val="dk1"/>
              </a:buClr>
              <a:buSzPts val="1200"/>
              <a:buFont typeface="Noto Sans Symbols"/>
              <a:buChar char="●"/>
            </a:pPr>
            <a:r>
              <a:rPr lang="en-US" sz="1200">
                <a:solidFill>
                  <a:schemeClr val="dk1"/>
                </a:solidFill>
                <a:latin typeface="Arial"/>
                <a:ea typeface="Arial"/>
                <a:cs typeface="Arial"/>
                <a:sym typeface="Arial"/>
              </a:rPr>
              <a:t>Yarn or string (for the web simulation)</a:t>
            </a:r>
            <a:endParaRPr sz="1200">
              <a:solidFill>
                <a:schemeClr val="dk1"/>
              </a:solidFill>
              <a:latin typeface="Arial"/>
              <a:ea typeface="Arial"/>
              <a:cs typeface="Arial"/>
              <a:sym typeface="Arial"/>
            </a:endParaRPr>
          </a:p>
          <a:p>
            <a:pPr indent="-304800" lvl="0" marL="457200" rtl="0" algn="l">
              <a:lnSpc>
                <a:spcPct val="100000"/>
              </a:lnSpc>
              <a:spcBef>
                <a:spcPts val="0"/>
              </a:spcBef>
              <a:spcAft>
                <a:spcPts val="0"/>
              </a:spcAft>
              <a:buClr>
                <a:schemeClr val="dk1"/>
              </a:buClr>
              <a:buSzPts val="1200"/>
              <a:buFont typeface="Noto Sans Symbols"/>
              <a:buChar char="●"/>
            </a:pPr>
            <a:r>
              <a:rPr lang="en-US" sz="1200">
                <a:solidFill>
                  <a:schemeClr val="dk1"/>
                </a:solidFill>
                <a:latin typeface="Arial"/>
                <a:ea typeface="Arial"/>
                <a:cs typeface="Arial"/>
                <a:sym typeface="Arial"/>
              </a:rPr>
              <a:t>Flipchart or whiteboard</a:t>
            </a:r>
            <a:br>
              <a:rPr lang="en-US" sz="1200">
                <a:solidFill>
                  <a:schemeClr val="dk1"/>
                </a:solidFill>
                <a:latin typeface="Arial"/>
                <a:ea typeface="Arial"/>
                <a:cs typeface="Arial"/>
                <a:sym typeface="Arial"/>
              </a:rPr>
            </a:br>
            <a:endParaRPr sz="1200">
              <a:solidFill>
                <a:schemeClr val="dk1"/>
              </a:solidFill>
              <a:latin typeface="Arial"/>
              <a:ea typeface="Arial"/>
              <a:cs typeface="Arial"/>
              <a:sym typeface="Arial"/>
            </a:endParaRPr>
          </a:p>
          <a:p>
            <a:pPr indent="0" lvl="0" marL="0" rtl="0" algn="l">
              <a:lnSpc>
                <a:spcPct val="100000"/>
              </a:lnSpc>
              <a:spcBef>
                <a:spcPts val="1400"/>
              </a:spcBef>
              <a:spcAft>
                <a:spcPts val="0"/>
              </a:spcAft>
              <a:buClr>
                <a:schemeClr val="dk1"/>
              </a:buClr>
              <a:buSzPts val="1100"/>
              <a:buFont typeface="Arial"/>
              <a:buNone/>
            </a:pPr>
            <a:r>
              <a:rPr b="1" lang="en-US" sz="1200">
                <a:solidFill>
                  <a:schemeClr val="dk1"/>
                </a:solidFill>
                <a:latin typeface="Arial"/>
                <a:ea typeface="Arial"/>
                <a:cs typeface="Arial"/>
                <a:sym typeface="Arial"/>
              </a:rPr>
              <a:t>Step-by-step instructions:</a:t>
            </a:r>
            <a:endParaRPr b="1" sz="1200">
              <a:solidFill>
                <a:schemeClr val="dk1"/>
              </a:solidFill>
              <a:latin typeface="Arial"/>
              <a:ea typeface="Arial"/>
              <a:cs typeface="Arial"/>
              <a:sym typeface="Arial"/>
            </a:endParaRPr>
          </a:p>
          <a:p>
            <a:pPr indent="0" lvl="0" marL="0" rtl="0" algn="l">
              <a:lnSpc>
                <a:spcPct val="100000"/>
              </a:lnSpc>
              <a:spcBef>
                <a:spcPts val="1400"/>
              </a:spcBef>
              <a:spcAft>
                <a:spcPts val="0"/>
              </a:spcAft>
              <a:buClr>
                <a:schemeClr val="dk1"/>
              </a:buClr>
              <a:buSzPts val="1100"/>
              <a:buFont typeface="Arial"/>
              <a:buNone/>
            </a:pPr>
            <a:r>
              <a:rPr b="1" lang="en-US" sz="1200">
                <a:solidFill>
                  <a:schemeClr val="dk1"/>
                </a:solidFill>
                <a:latin typeface="Arial"/>
                <a:ea typeface="Arial"/>
                <a:cs typeface="Arial"/>
                <a:sym typeface="Arial"/>
              </a:rPr>
              <a:t>1. Introduction (5 minutes):</a:t>
            </a:r>
            <a:endParaRPr b="1" sz="1200">
              <a:solidFill>
                <a:schemeClr val="dk1"/>
              </a:solidFill>
              <a:latin typeface="Arial"/>
              <a:ea typeface="Arial"/>
              <a:cs typeface="Arial"/>
              <a:sym typeface="Arial"/>
            </a:endParaRPr>
          </a:p>
          <a:p>
            <a:pPr indent="0" lvl="0" marL="0" rtl="0" algn="l">
              <a:lnSpc>
                <a:spcPct val="100000"/>
              </a:lnSpc>
              <a:spcBef>
                <a:spcPts val="1400"/>
              </a:spcBef>
              <a:spcAft>
                <a:spcPts val="0"/>
              </a:spcAft>
              <a:buClr>
                <a:schemeClr val="dk1"/>
              </a:buClr>
              <a:buSzPts val="1100"/>
              <a:buFont typeface="Arial"/>
              <a:buNone/>
            </a:pPr>
            <a:r>
              <a:rPr lang="en-US" sz="1200">
                <a:solidFill>
                  <a:schemeClr val="dk1"/>
                </a:solidFill>
                <a:latin typeface="Arial"/>
                <a:ea typeface="Arial"/>
                <a:cs typeface="Arial"/>
                <a:sym typeface="Arial"/>
              </a:rPr>
              <a:t>Briefly present a </a:t>
            </a:r>
            <a:r>
              <a:rPr i="1" lang="en-US" sz="1200">
                <a:solidFill>
                  <a:schemeClr val="dk1"/>
                </a:solidFill>
                <a:latin typeface="Arial"/>
                <a:ea typeface="Arial"/>
                <a:cs typeface="Arial"/>
                <a:sym typeface="Arial"/>
              </a:rPr>
              <a:t>fictional disinformation scenario</a:t>
            </a:r>
            <a:r>
              <a:rPr lang="en-US" sz="1200">
                <a:solidFill>
                  <a:schemeClr val="dk1"/>
                </a:solidFill>
                <a:latin typeface="Arial"/>
                <a:ea typeface="Arial"/>
                <a:cs typeface="Arial"/>
                <a:sym typeface="Arial"/>
              </a:rPr>
              <a:t>. Example:</a:t>
            </a:r>
            <a:endParaRPr sz="1200">
              <a:solidFill>
                <a:schemeClr val="dk1"/>
              </a:solidFill>
              <a:latin typeface="Arial"/>
              <a:ea typeface="Arial"/>
              <a:cs typeface="Arial"/>
              <a:sym typeface="Arial"/>
            </a:endParaRPr>
          </a:p>
          <a:p>
            <a:pPr indent="0" lvl="0" marL="139700" rtl="0" algn="l">
              <a:lnSpc>
                <a:spcPct val="115000"/>
              </a:lnSpc>
              <a:spcBef>
                <a:spcPts val="1200"/>
              </a:spcBef>
              <a:spcAft>
                <a:spcPts val="0"/>
              </a:spcAft>
              <a:buClr>
                <a:schemeClr val="dk1"/>
              </a:buClr>
              <a:buSzPts val="1100"/>
              <a:buFont typeface="Arial"/>
              <a:buNone/>
            </a:pPr>
            <a:r>
              <a:rPr lang="en-US" sz="1200">
                <a:solidFill>
                  <a:schemeClr val="dk1"/>
                </a:solidFill>
                <a:latin typeface="Arial"/>
                <a:ea typeface="Arial"/>
                <a:cs typeface="Arial"/>
                <a:sym typeface="Arial"/>
              </a:rPr>
              <a:t>A rumour has started online that your school is installing hidden cameras in student lockers. It’s being shared in parent WhatsApp groups and a local blog.</a:t>
            </a:r>
            <a:endParaRPr sz="1200">
              <a:solidFill>
                <a:schemeClr val="dk1"/>
              </a:solidFill>
              <a:latin typeface="Arial"/>
              <a:ea typeface="Arial"/>
              <a:cs typeface="Arial"/>
              <a:sym typeface="Arial"/>
            </a:endParaRPr>
          </a:p>
          <a:p>
            <a:pPr indent="0" lvl="0" marL="0" rtl="0" algn="l">
              <a:lnSpc>
                <a:spcPct val="100000"/>
              </a:lnSpc>
              <a:spcBef>
                <a:spcPts val="1200"/>
              </a:spcBef>
              <a:spcAft>
                <a:spcPts val="0"/>
              </a:spcAft>
              <a:buClr>
                <a:schemeClr val="dk1"/>
              </a:buClr>
              <a:buSzPts val="1100"/>
              <a:buFont typeface="Arial"/>
              <a:buNone/>
            </a:pPr>
            <a:r>
              <a:rPr lang="en-US" sz="1200">
                <a:solidFill>
                  <a:schemeClr val="dk1"/>
                </a:solidFill>
                <a:latin typeface="Arial"/>
                <a:ea typeface="Arial"/>
                <a:cs typeface="Arial"/>
                <a:sym typeface="Arial"/>
              </a:rPr>
              <a:t>Explain that participants will play different roles in a simulated community affected by the rumour.</a:t>
            </a:r>
            <a:endParaRPr sz="1200">
              <a:solidFill>
                <a:schemeClr val="dk1"/>
              </a:solidFill>
              <a:latin typeface="Arial"/>
              <a:ea typeface="Arial"/>
              <a:cs typeface="Arial"/>
              <a:sym typeface="Arial"/>
            </a:endParaRPr>
          </a:p>
          <a:p>
            <a:pPr indent="0" lvl="0" marL="0" rtl="0" algn="l">
              <a:lnSpc>
                <a:spcPct val="100000"/>
              </a:lnSpc>
              <a:spcBef>
                <a:spcPts val="1200"/>
              </a:spcBef>
              <a:spcAft>
                <a:spcPts val="0"/>
              </a:spcAft>
              <a:buClr>
                <a:schemeClr val="dk1"/>
              </a:buClr>
              <a:buSzPts val="1100"/>
              <a:buFont typeface="Arial"/>
              <a:buNone/>
            </a:pPr>
            <a:r>
              <a:rPr b="1" lang="en-US" sz="1200">
                <a:solidFill>
                  <a:schemeClr val="dk1"/>
                </a:solidFill>
                <a:latin typeface="Arial"/>
                <a:ea typeface="Arial"/>
                <a:cs typeface="Arial"/>
                <a:sym typeface="Arial"/>
              </a:rPr>
              <a:t>2. Role assignment (5 minutes):</a:t>
            </a:r>
            <a:endParaRPr b="1" sz="1200">
              <a:solidFill>
                <a:schemeClr val="dk1"/>
              </a:solidFill>
              <a:latin typeface="Arial"/>
              <a:ea typeface="Arial"/>
              <a:cs typeface="Arial"/>
              <a:sym typeface="Arial"/>
            </a:endParaRPr>
          </a:p>
          <a:p>
            <a:pPr indent="0" lvl="0" marL="0" rtl="0" algn="l">
              <a:lnSpc>
                <a:spcPct val="100000"/>
              </a:lnSpc>
              <a:spcBef>
                <a:spcPts val="1400"/>
              </a:spcBef>
              <a:spcAft>
                <a:spcPts val="0"/>
              </a:spcAft>
              <a:buClr>
                <a:schemeClr val="dk1"/>
              </a:buClr>
              <a:buSzPts val="1100"/>
              <a:buFont typeface="Arial"/>
              <a:buNone/>
            </a:pPr>
            <a:r>
              <a:rPr lang="en-US" sz="1200">
                <a:solidFill>
                  <a:schemeClr val="dk1"/>
                </a:solidFill>
                <a:latin typeface="Arial"/>
                <a:ea typeface="Arial"/>
                <a:cs typeface="Arial"/>
                <a:sym typeface="Arial"/>
              </a:rPr>
              <a:t>Randomly assign roles to participants, such as:</a:t>
            </a:r>
            <a:endParaRPr sz="1200">
              <a:solidFill>
                <a:schemeClr val="dk1"/>
              </a:solidFill>
              <a:latin typeface="Arial"/>
              <a:ea typeface="Arial"/>
              <a:cs typeface="Arial"/>
              <a:sym typeface="Arial"/>
            </a:endParaRPr>
          </a:p>
          <a:p>
            <a:pPr indent="-304800" lvl="0" marL="457200" rtl="0" algn="l">
              <a:lnSpc>
                <a:spcPct val="100000"/>
              </a:lnSpc>
              <a:spcBef>
                <a:spcPts val="1200"/>
              </a:spcBef>
              <a:spcAft>
                <a:spcPts val="0"/>
              </a:spcAft>
              <a:buClr>
                <a:schemeClr val="dk1"/>
              </a:buClr>
              <a:buSzPts val="1200"/>
              <a:buFont typeface="Noto Sans Symbols"/>
              <a:buChar char="●"/>
            </a:pPr>
            <a:r>
              <a:rPr lang="en-US" sz="1200">
                <a:solidFill>
                  <a:schemeClr val="dk1"/>
                </a:solidFill>
                <a:latin typeface="Arial"/>
                <a:ea typeface="Arial"/>
                <a:cs typeface="Arial"/>
                <a:sym typeface="Arial"/>
              </a:rPr>
              <a:t>Teacher</a:t>
            </a:r>
            <a:endParaRPr sz="1200">
              <a:solidFill>
                <a:schemeClr val="dk1"/>
              </a:solidFill>
              <a:latin typeface="Arial"/>
              <a:ea typeface="Arial"/>
              <a:cs typeface="Arial"/>
              <a:sym typeface="Arial"/>
            </a:endParaRPr>
          </a:p>
          <a:p>
            <a:pPr indent="-304800" lvl="0" marL="457200" rtl="0" algn="l">
              <a:lnSpc>
                <a:spcPct val="100000"/>
              </a:lnSpc>
              <a:spcBef>
                <a:spcPts val="0"/>
              </a:spcBef>
              <a:spcAft>
                <a:spcPts val="0"/>
              </a:spcAft>
              <a:buClr>
                <a:schemeClr val="dk1"/>
              </a:buClr>
              <a:buSzPts val="1200"/>
              <a:buFont typeface="Noto Sans Symbols"/>
              <a:buChar char="●"/>
            </a:pPr>
            <a:r>
              <a:rPr lang="en-US" sz="1200">
                <a:solidFill>
                  <a:schemeClr val="dk1"/>
                </a:solidFill>
                <a:latin typeface="Arial"/>
                <a:ea typeface="Arial"/>
                <a:cs typeface="Arial"/>
                <a:sym typeface="Arial"/>
              </a:rPr>
              <a:t>Principal</a:t>
            </a:r>
            <a:endParaRPr sz="1200">
              <a:solidFill>
                <a:schemeClr val="dk1"/>
              </a:solidFill>
              <a:latin typeface="Arial"/>
              <a:ea typeface="Arial"/>
              <a:cs typeface="Arial"/>
              <a:sym typeface="Arial"/>
            </a:endParaRPr>
          </a:p>
          <a:p>
            <a:pPr indent="-304800" lvl="0" marL="457200" rtl="0" algn="l">
              <a:lnSpc>
                <a:spcPct val="100000"/>
              </a:lnSpc>
              <a:spcBef>
                <a:spcPts val="0"/>
              </a:spcBef>
              <a:spcAft>
                <a:spcPts val="0"/>
              </a:spcAft>
              <a:buClr>
                <a:schemeClr val="dk1"/>
              </a:buClr>
              <a:buSzPts val="1200"/>
              <a:buFont typeface="Noto Sans Symbols"/>
              <a:buChar char="●"/>
            </a:pPr>
            <a:r>
              <a:rPr lang="en-US" sz="1200">
                <a:solidFill>
                  <a:schemeClr val="dk1"/>
                </a:solidFill>
                <a:latin typeface="Arial"/>
                <a:ea typeface="Arial"/>
                <a:cs typeface="Arial"/>
                <a:sym typeface="Arial"/>
              </a:rPr>
              <a:t>Parent</a:t>
            </a:r>
            <a:endParaRPr sz="1200">
              <a:solidFill>
                <a:schemeClr val="dk1"/>
              </a:solidFill>
              <a:latin typeface="Arial"/>
              <a:ea typeface="Arial"/>
              <a:cs typeface="Arial"/>
              <a:sym typeface="Arial"/>
            </a:endParaRPr>
          </a:p>
          <a:p>
            <a:pPr indent="-304800" lvl="0" marL="457200" rtl="0" algn="l">
              <a:lnSpc>
                <a:spcPct val="100000"/>
              </a:lnSpc>
              <a:spcBef>
                <a:spcPts val="0"/>
              </a:spcBef>
              <a:spcAft>
                <a:spcPts val="0"/>
              </a:spcAft>
              <a:buClr>
                <a:schemeClr val="dk1"/>
              </a:buClr>
              <a:buSzPts val="1200"/>
              <a:buFont typeface="Noto Sans Symbols"/>
              <a:buChar char="●"/>
            </a:pPr>
            <a:r>
              <a:rPr lang="en-US" sz="1200">
                <a:solidFill>
                  <a:schemeClr val="dk1"/>
                </a:solidFill>
                <a:latin typeface="Arial"/>
                <a:ea typeface="Arial"/>
                <a:cs typeface="Arial"/>
                <a:sym typeface="Arial"/>
              </a:rPr>
              <a:t>Student</a:t>
            </a:r>
            <a:endParaRPr sz="1200">
              <a:solidFill>
                <a:schemeClr val="dk1"/>
              </a:solidFill>
              <a:latin typeface="Arial"/>
              <a:ea typeface="Arial"/>
              <a:cs typeface="Arial"/>
              <a:sym typeface="Arial"/>
            </a:endParaRPr>
          </a:p>
          <a:p>
            <a:pPr indent="-304800" lvl="0" marL="457200" rtl="0" algn="l">
              <a:lnSpc>
                <a:spcPct val="100000"/>
              </a:lnSpc>
              <a:spcBef>
                <a:spcPts val="0"/>
              </a:spcBef>
              <a:spcAft>
                <a:spcPts val="0"/>
              </a:spcAft>
              <a:buClr>
                <a:schemeClr val="dk1"/>
              </a:buClr>
              <a:buSzPts val="1200"/>
              <a:buFont typeface="Noto Sans Symbols"/>
              <a:buChar char="●"/>
            </a:pPr>
            <a:r>
              <a:rPr lang="en-US" sz="1200">
                <a:solidFill>
                  <a:schemeClr val="dk1"/>
                </a:solidFill>
                <a:latin typeface="Arial"/>
                <a:ea typeface="Arial"/>
                <a:cs typeface="Arial"/>
                <a:sym typeface="Arial"/>
              </a:rPr>
              <a:t>Local journalist</a:t>
            </a:r>
            <a:endParaRPr sz="1200">
              <a:solidFill>
                <a:schemeClr val="dk1"/>
              </a:solidFill>
              <a:latin typeface="Arial"/>
              <a:ea typeface="Arial"/>
              <a:cs typeface="Arial"/>
              <a:sym typeface="Arial"/>
            </a:endParaRPr>
          </a:p>
          <a:p>
            <a:pPr indent="-304800" lvl="0" marL="457200" rtl="0" algn="l">
              <a:lnSpc>
                <a:spcPct val="100000"/>
              </a:lnSpc>
              <a:spcBef>
                <a:spcPts val="0"/>
              </a:spcBef>
              <a:spcAft>
                <a:spcPts val="0"/>
              </a:spcAft>
              <a:buClr>
                <a:schemeClr val="dk1"/>
              </a:buClr>
              <a:buSzPts val="1200"/>
              <a:buFont typeface="Noto Sans Symbols"/>
              <a:buChar char="●"/>
            </a:pPr>
            <a:r>
              <a:rPr lang="en-US" sz="1200">
                <a:solidFill>
                  <a:schemeClr val="dk1"/>
                </a:solidFill>
                <a:latin typeface="Arial"/>
                <a:ea typeface="Arial"/>
                <a:cs typeface="Arial"/>
                <a:sym typeface="Arial"/>
              </a:rPr>
              <a:t>IT coordinator</a:t>
            </a:r>
            <a:endParaRPr sz="1200">
              <a:solidFill>
                <a:schemeClr val="dk1"/>
              </a:solidFill>
              <a:latin typeface="Arial"/>
              <a:ea typeface="Arial"/>
              <a:cs typeface="Arial"/>
              <a:sym typeface="Arial"/>
            </a:endParaRPr>
          </a:p>
          <a:p>
            <a:pPr indent="-304800" lvl="0" marL="457200" rtl="0" algn="l">
              <a:lnSpc>
                <a:spcPct val="100000"/>
              </a:lnSpc>
              <a:spcBef>
                <a:spcPts val="0"/>
              </a:spcBef>
              <a:spcAft>
                <a:spcPts val="0"/>
              </a:spcAft>
              <a:buClr>
                <a:schemeClr val="dk1"/>
              </a:buClr>
              <a:buSzPts val="1200"/>
              <a:buFont typeface="Noto Sans Symbols"/>
              <a:buChar char="●"/>
            </a:pPr>
            <a:r>
              <a:rPr lang="en-US" sz="1200">
                <a:solidFill>
                  <a:schemeClr val="dk1"/>
                </a:solidFill>
                <a:latin typeface="Arial"/>
                <a:ea typeface="Arial"/>
                <a:cs typeface="Arial"/>
                <a:sym typeface="Arial"/>
              </a:rPr>
              <a:t>Community activist</a:t>
            </a:r>
            <a:endParaRPr sz="1200">
              <a:solidFill>
                <a:schemeClr val="dk1"/>
              </a:solidFill>
              <a:latin typeface="Arial"/>
              <a:ea typeface="Arial"/>
              <a:cs typeface="Arial"/>
              <a:sym typeface="Arial"/>
            </a:endParaRPr>
          </a:p>
          <a:p>
            <a:pPr indent="-304800" lvl="0" marL="457200" rtl="0" algn="l">
              <a:lnSpc>
                <a:spcPct val="100000"/>
              </a:lnSpc>
              <a:spcBef>
                <a:spcPts val="0"/>
              </a:spcBef>
              <a:spcAft>
                <a:spcPts val="0"/>
              </a:spcAft>
              <a:buClr>
                <a:schemeClr val="dk1"/>
              </a:buClr>
              <a:buSzPts val="1200"/>
              <a:buFont typeface="Noto Sans Symbols"/>
              <a:buChar char="●"/>
            </a:pPr>
            <a:r>
              <a:rPr lang="en-US" sz="1200">
                <a:solidFill>
                  <a:schemeClr val="dk1"/>
                </a:solidFill>
                <a:latin typeface="Arial"/>
                <a:ea typeface="Arial"/>
                <a:cs typeface="Arial"/>
                <a:sym typeface="Arial"/>
              </a:rPr>
              <a:t>School board member</a:t>
            </a:r>
            <a:endParaRPr sz="1200">
              <a:solidFill>
                <a:schemeClr val="dk1"/>
              </a:solidFill>
              <a:latin typeface="Arial"/>
              <a:ea typeface="Arial"/>
              <a:cs typeface="Arial"/>
              <a:sym typeface="Arial"/>
            </a:endParaRPr>
          </a:p>
          <a:p>
            <a:pPr indent="0" lvl="0" marL="0" rtl="0" algn="l">
              <a:lnSpc>
                <a:spcPct val="100000"/>
              </a:lnSpc>
              <a:spcBef>
                <a:spcPts val="1200"/>
              </a:spcBef>
              <a:spcAft>
                <a:spcPts val="0"/>
              </a:spcAft>
              <a:buSzPts val="1100"/>
              <a:buNone/>
            </a:pPr>
            <a:r>
              <a:rPr lang="en-US" sz="1200">
                <a:solidFill>
                  <a:schemeClr val="dk1"/>
                </a:solidFill>
                <a:latin typeface="Arial"/>
                <a:ea typeface="Arial"/>
                <a:cs typeface="Arial"/>
                <a:sym typeface="Arial"/>
              </a:rPr>
              <a:t>Give each participant a card with their role and some basic information (e.g., “You just heard the rumour from a parent”).</a:t>
            </a:r>
            <a:endParaRPr sz="1200">
              <a:solidFill>
                <a:schemeClr val="dk1"/>
              </a:solidFill>
              <a:latin typeface="Arial"/>
              <a:ea typeface="Arial"/>
              <a:cs typeface="Arial"/>
              <a:sym typeface="Arial"/>
            </a:endParaRPr>
          </a:p>
          <a:p>
            <a:pPr indent="0" lvl="0" marL="0" rtl="0" algn="l">
              <a:lnSpc>
                <a:spcPct val="100000"/>
              </a:lnSpc>
              <a:spcBef>
                <a:spcPts val="1200"/>
              </a:spcBef>
              <a:spcAft>
                <a:spcPts val="0"/>
              </a:spcAft>
              <a:buSzPts val="1100"/>
              <a:buNone/>
            </a:pPr>
            <a:r>
              <a:rPr b="1" lang="en-US" sz="1200">
                <a:solidFill>
                  <a:schemeClr val="dk1"/>
                </a:solidFill>
                <a:latin typeface="Arial"/>
                <a:ea typeface="Arial"/>
                <a:cs typeface="Arial"/>
                <a:sym typeface="Arial"/>
              </a:rPr>
              <a:t>3. Simulation: Spread the rumour (10 minutes):</a:t>
            </a:r>
            <a:endParaRPr b="1" sz="1200">
              <a:solidFill>
                <a:schemeClr val="dk1"/>
              </a:solidFill>
              <a:latin typeface="Arial"/>
              <a:ea typeface="Arial"/>
              <a:cs typeface="Arial"/>
              <a:sym typeface="Arial"/>
            </a:endParaRPr>
          </a:p>
          <a:p>
            <a:pPr indent="0" lvl="0" marL="0" rtl="0" algn="l">
              <a:lnSpc>
                <a:spcPct val="100000"/>
              </a:lnSpc>
              <a:spcBef>
                <a:spcPts val="1400"/>
              </a:spcBef>
              <a:spcAft>
                <a:spcPts val="0"/>
              </a:spcAft>
              <a:buSzPts val="1100"/>
              <a:buNone/>
            </a:pPr>
            <a:r>
              <a:rPr lang="en-US" sz="1200">
                <a:solidFill>
                  <a:schemeClr val="dk1"/>
                </a:solidFill>
                <a:latin typeface="Arial"/>
                <a:ea typeface="Arial"/>
                <a:cs typeface="Arial"/>
                <a:sym typeface="Arial"/>
              </a:rPr>
              <a:t>Use yarn to visually represent the flow of information: each participant who hears the rumour passes the yarn to the next person they tell. Very quickly, a web forms.</a:t>
            </a:r>
            <a:endParaRPr sz="1200">
              <a:solidFill>
                <a:schemeClr val="dk1"/>
              </a:solidFill>
              <a:latin typeface="Arial"/>
              <a:ea typeface="Arial"/>
              <a:cs typeface="Arial"/>
              <a:sym typeface="Arial"/>
            </a:endParaRPr>
          </a:p>
          <a:p>
            <a:pPr indent="0" lvl="0" marL="0" rtl="0" algn="l">
              <a:lnSpc>
                <a:spcPct val="100000"/>
              </a:lnSpc>
              <a:spcBef>
                <a:spcPts val="1200"/>
              </a:spcBef>
              <a:spcAft>
                <a:spcPts val="0"/>
              </a:spcAft>
              <a:buSzPts val="1100"/>
              <a:buNone/>
            </a:pPr>
            <a:r>
              <a:rPr lang="en-US" sz="1200">
                <a:solidFill>
                  <a:schemeClr val="dk1"/>
                </a:solidFill>
                <a:latin typeface="Arial"/>
                <a:ea typeface="Arial"/>
                <a:cs typeface="Arial"/>
                <a:sym typeface="Arial"/>
              </a:rPr>
              <a:t>Pause when the rumour has spread significantly. Ask:</a:t>
            </a:r>
            <a:endParaRPr sz="1200">
              <a:solidFill>
                <a:schemeClr val="dk1"/>
              </a:solidFill>
              <a:latin typeface="Arial"/>
              <a:ea typeface="Arial"/>
              <a:cs typeface="Arial"/>
              <a:sym typeface="Arial"/>
            </a:endParaRPr>
          </a:p>
          <a:p>
            <a:pPr indent="-304800" lvl="0" marL="457200" rtl="0" algn="l">
              <a:lnSpc>
                <a:spcPct val="100000"/>
              </a:lnSpc>
              <a:spcBef>
                <a:spcPts val="1200"/>
              </a:spcBef>
              <a:spcAft>
                <a:spcPts val="0"/>
              </a:spcAft>
              <a:buClr>
                <a:schemeClr val="dk1"/>
              </a:buClr>
              <a:buSzPts val="1200"/>
              <a:buFont typeface="Noto Sans Symbols"/>
              <a:buChar char="●"/>
            </a:pPr>
            <a:r>
              <a:rPr lang="en-US" sz="1200">
                <a:solidFill>
                  <a:schemeClr val="dk1"/>
                </a:solidFill>
                <a:latin typeface="Arial"/>
                <a:ea typeface="Arial"/>
                <a:cs typeface="Arial"/>
                <a:sym typeface="Arial"/>
              </a:rPr>
              <a:t>“How could this have been stopped earlier?”</a:t>
            </a:r>
            <a:endParaRPr sz="1200">
              <a:solidFill>
                <a:schemeClr val="dk1"/>
              </a:solidFill>
              <a:latin typeface="Arial"/>
              <a:ea typeface="Arial"/>
              <a:cs typeface="Arial"/>
              <a:sym typeface="Arial"/>
            </a:endParaRPr>
          </a:p>
          <a:p>
            <a:pPr indent="-304800" lvl="0" marL="457200" rtl="0" algn="l">
              <a:lnSpc>
                <a:spcPct val="100000"/>
              </a:lnSpc>
              <a:spcBef>
                <a:spcPts val="0"/>
              </a:spcBef>
              <a:spcAft>
                <a:spcPts val="0"/>
              </a:spcAft>
              <a:buClr>
                <a:schemeClr val="dk1"/>
              </a:buClr>
              <a:buSzPts val="1200"/>
              <a:buFont typeface="Noto Sans Symbols"/>
              <a:buChar char="●"/>
            </a:pPr>
            <a:r>
              <a:rPr lang="en-US" sz="1200">
                <a:solidFill>
                  <a:schemeClr val="dk1"/>
                </a:solidFill>
                <a:latin typeface="Arial"/>
                <a:ea typeface="Arial"/>
                <a:cs typeface="Arial"/>
                <a:sym typeface="Arial"/>
              </a:rPr>
              <a:t>“Who could have intervened?”</a:t>
            </a:r>
            <a:br>
              <a:rPr lang="en-US" sz="1200">
                <a:solidFill>
                  <a:schemeClr val="dk1"/>
                </a:solidFill>
                <a:latin typeface="Arial"/>
                <a:ea typeface="Arial"/>
                <a:cs typeface="Arial"/>
                <a:sym typeface="Arial"/>
              </a:rPr>
            </a:br>
            <a:r>
              <a:rPr lang="en-US" sz="1200">
                <a:solidFill>
                  <a:schemeClr val="dk1"/>
                </a:solidFill>
                <a:latin typeface="Arial"/>
                <a:ea typeface="Arial"/>
                <a:cs typeface="Arial"/>
                <a:sym typeface="Arial"/>
              </a:rPr>
              <a:t>“What were the points of trust or authority?”</a:t>
            </a:r>
            <a:br>
              <a:rPr lang="en-US" sz="1200">
                <a:solidFill>
                  <a:schemeClr val="dk1"/>
                </a:solidFill>
                <a:latin typeface="Arial"/>
                <a:ea typeface="Arial"/>
                <a:cs typeface="Arial"/>
                <a:sym typeface="Arial"/>
              </a:rPr>
            </a:br>
            <a:endParaRPr sz="1200">
              <a:solidFill>
                <a:schemeClr val="dk1"/>
              </a:solidFill>
              <a:latin typeface="Arial"/>
              <a:ea typeface="Arial"/>
              <a:cs typeface="Arial"/>
              <a:sym typeface="Arial"/>
            </a:endParaRPr>
          </a:p>
          <a:p>
            <a:pPr indent="0" lvl="0" marL="0" rtl="0" algn="l">
              <a:lnSpc>
                <a:spcPct val="100000"/>
              </a:lnSpc>
              <a:spcBef>
                <a:spcPts val="1200"/>
              </a:spcBef>
              <a:spcAft>
                <a:spcPts val="0"/>
              </a:spcAft>
              <a:buSzPts val="1100"/>
              <a:buNone/>
            </a:pPr>
            <a:r>
              <a:rPr b="1" lang="en-US" sz="1200">
                <a:solidFill>
                  <a:schemeClr val="dk1"/>
                </a:solidFill>
                <a:latin typeface="Arial"/>
                <a:ea typeface="Arial"/>
                <a:cs typeface="Arial"/>
                <a:sym typeface="Arial"/>
              </a:rPr>
              <a:t>4. Group reflection &amp; debrief (15 minutes):</a:t>
            </a:r>
            <a:endParaRPr b="1" sz="1200">
              <a:solidFill>
                <a:schemeClr val="dk1"/>
              </a:solidFill>
              <a:latin typeface="Arial"/>
              <a:ea typeface="Arial"/>
              <a:cs typeface="Arial"/>
              <a:sym typeface="Arial"/>
            </a:endParaRPr>
          </a:p>
          <a:p>
            <a:pPr indent="0" lvl="0" marL="0" rtl="0" algn="l">
              <a:lnSpc>
                <a:spcPct val="100000"/>
              </a:lnSpc>
              <a:spcBef>
                <a:spcPts val="1400"/>
              </a:spcBef>
              <a:spcAft>
                <a:spcPts val="0"/>
              </a:spcAft>
              <a:buSzPts val="1100"/>
              <a:buNone/>
            </a:pPr>
            <a:r>
              <a:rPr lang="en-US" sz="1200">
                <a:solidFill>
                  <a:schemeClr val="dk1"/>
                </a:solidFill>
                <a:latin typeface="Arial"/>
                <a:ea typeface="Arial"/>
                <a:cs typeface="Arial"/>
                <a:sym typeface="Arial"/>
              </a:rPr>
              <a:t>As a group, answer:</a:t>
            </a:r>
            <a:endParaRPr sz="1200">
              <a:solidFill>
                <a:schemeClr val="dk1"/>
              </a:solidFill>
              <a:latin typeface="Arial"/>
              <a:ea typeface="Arial"/>
              <a:cs typeface="Arial"/>
              <a:sym typeface="Arial"/>
            </a:endParaRPr>
          </a:p>
          <a:p>
            <a:pPr indent="-304800" lvl="0" marL="457200" rtl="0" algn="l">
              <a:lnSpc>
                <a:spcPct val="100000"/>
              </a:lnSpc>
              <a:spcBef>
                <a:spcPts val="1200"/>
              </a:spcBef>
              <a:spcAft>
                <a:spcPts val="0"/>
              </a:spcAft>
              <a:buClr>
                <a:schemeClr val="dk1"/>
              </a:buClr>
              <a:buSzPts val="1200"/>
              <a:buFont typeface="Noto Sans Symbols"/>
              <a:buChar char="●"/>
            </a:pPr>
            <a:r>
              <a:rPr lang="en-US" sz="1200">
                <a:solidFill>
                  <a:schemeClr val="dk1"/>
                </a:solidFill>
                <a:latin typeface="Arial"/>
                <a:ea typeface="Arial"/>
                <a:cs typeface="Arial"/>
                <a:sym typeface="Arial"/>
              </a:rPr>
              <a:t>What </a:t>
            </a:r>
            <a:r>
              <a:rPr i="1" lang="en-US" sz="1200">
                <a:solidFill>
                  <a:schemeClr val="dk1"/>
                </a:solidFill>
                <a:latin typeface="Arial"/>
                <a:ea typeface="Arial"/>
                <a:cs typeface="Arial"/>
                <a:sym typeface="Arial"/>
              </a:rPr>
              <a:t>systems</a:t>
            </a:r>
            <a:r>
              <a:rPr lang="en-US" sz="1200">
                <a:solidFill>
                  <a:schemeClr val="dk1"/>
                </a:solidFill>
                <a:latin typeface="Arial"/>
                <a:ea typeface="Arial"/>
                <a:cs typeface="Arial"/>
                <a:sym typeface="Arial"/>
              </a:rPr>
              <a:t> (e.g., media literacy, school-parent communication) could have helped?</a:t>
            </a:r>
            <a:endParaRPr sz="1200">
              <a:solidFill>
                <a:schemeClr val="dk1"/>
              </a:solidFill>
              <a:latin typeface="Arial"/>
              <a:ea typeface="Arial"/>
              <a:cs typeface="Arial"/>
              <a:sym typeface="Arial"/>
            </a:endParaRPr>
          </a:p>
          <a:p>
            <a:pPr indent="-304800" lvl="0" marL="457200" rtl="0" algn="l">
              <a:lnSpc>
                <a:spcPct val="100000"/>
              </a:lnSpc>
              <a:spcBef>
                <a:spcPts val="0"/>
              </a:spcBef>
              <a:spcAft>
                <a:spcPts val="0"/>
              </a:spcAft>
              <a:buClr>
                <a:schemeClr val="dk1"/>
              </a:buClr>
              <a:buSzPts val="1200"/>
              <a:buFont typeface="Noto Sans Symbols"/>
              <a:buChar char="●"/>
            </a:pPr>
            <a:r>
              <a:rPr lang="en-US" sz="1200">
                <a:solidFill>
                  <a:schemeClr val="dk1"/>
                </a:solidFill>
                <a:latin typeface="Arial"/>
                <a:ea typeface="Arial"/>
                <a:cs typeface="Arial"/>
                <a:sym typeface="Arial"/>
              </a:rPr>
              <a:t>How might better relationships with the community (e.g., local media, PTA, youth centres) reduce harm?</a:t>
            </a:r>
            <a:endParaRPr sz="1200">
              <a:solidFill>
                <a:schemeClr val="dk1"/>
              </a:solidFill>
              <a:latin typeface="Arial"/>
              <a:ea typeface="Arial"/>
              <a:cs typeface="Arial"/>
              <a:sym typeface="Arial"/>
            </a:endParaRPr>
          </a:p>
          <a:p>
            <a:pPr indent="-304800" lvl="0" marL="457200" rtl="0" algn="l">
              <a:lnSpc>
                <a:spcPct val="100000"/>
              </a:lnSpc>
              <a:spcBef>
                <a:spcPts val="0"/>
              </a:spcBef>
              <a:spcAft>
                <a:spcPts val="0"/>
              </a:spcAft>
              <a:buClr>
                <a:schemeClr val="dk1"/>
              </a:buClr>
              <a:buSzPts val="1200"/>
              <a:buFont typeface="Noto Sans Symbols"/>
              <a:buChar char="●"/>
            </a:pPr>
            <a:r>
              <a:rPr lang="en-US" sz="1200">
                <a:solidFill>
                  <a:schemeClr val="dk1"/>
                </a:solidFill>
                <a:latin typeface="Arial"/>
                <a:ea typeface="Arial"/>
                <a:cs typeface="Arial"/>
                <a:sym typeface="Arial"/>
              </a:rPr>
              <a:t>What’s the school’s role </a:t>
            </a:r>
            <a:r>
              <a:rPr i="1" lang="en-US" sz="1200">
                <a:solidFill>
                  <a:schemeClr val="dk1"/>
                </a:solidFill>
                <a:latin typeface="Arial"/>
                <a:ea typeface="Arial"/>
                <a:cs typeface="Arial"/>
                <a:sym typeface="Arial"/>
              </a:rPr>
              <a:t>beyond the classroom</a:t>
            </a:r>
            <a:r>
              <a:rPr lang="en-US" sz="1200">
                <a:solidFill>
                  <a:schemeClr val="dk1"/>
                </a:solidFill>
                <a:latin typeface="Arial"/>
                <a:ea typeface="Arial"/>
                <a:cs typeface="Arial"/>
                <a:sym typeface="Arial"/>
              </a:rPr>
              <a:t> in combating disinformation?</a:t>
            </a:r>
            <a:endParaRPr sz="1200">
              <a:solidFill>
                <a:schemeClr val="dk1"/>
              </a:solidFill>
              <a:latin typeface="Arial"/>
              <a:ea typeface="Arial"/>
              <a:cs typeface="Arial"/>
              <a:sym typeface="Arial"/>
            </a:endParaRPr>
          </a:p>
          <a:p>
            <a:pPr indent="0" lvl="0" marL="0" rtl="0" algn="l">
              <a:lnSpc>
                <a:spcPct val="100000"/>
              </a:lnSpc>
              <a:spcBef>
                <a:spcPts val="1200"/>
              </a:spcBef>
              <a:spcAft>
                <a:spcPts val="0"/>
              </a:spcAft>
              <a:buSzPts val="1100"/>
              <a:buNone/>
            </a:pPr>
            <a:r>
              <a:rPr lang="en-US" sz="1200">
                <a:solidFill>
                  <a:schemeClr val="dk1"/>
                </a:solidFill>
                <a:latin typeface="Arial"/>
                <a:ea typeface="Arial"/>
                <a:cs typeface="Arial"/>
                <a:sym typeface="Arial"/>
              </a:rPr>
              <a:t>Write reflections on the board. Identify 3–4 </a:t>
            </a:r>
            <a:r>
              <a:rPr b="1" lang="en-US" sz="1200">
                <a:solidFill>
                  <a:schemeClr val="dk1"/>
                </a:solidFill>
                <a:latin typeface="Arial"/>
                <a:ea typeface="Arial"/>
                <a:cs typeface="Arial"/>
                <a:sym typeface="Arial"/>
              </a:rPr>
              <a:t>strategic actions</a:t>
            </a:r>
            <a:r>
              <a:rPr lang="en-US" sz="1200">
                <a:solidFill>
                  <a:schemeClr val="dk1"/>
                </a:solidFill>
                <a:latin typeface="Arial"/>
                <a:ea typeface="Arial"/>
                <a:cs typeface="Arial"/>
                <a:sym typeface="Arial"/>
              </a:rPr>
              <a:t> schools can take to build stronger community partnerships.</a:t>
            </a:r>
            <a:endParaRPr b="1" sz="1200">
              <a:solidFill>
                <a:schemeClr val="dk1"/>
              </a:solidFill>
              <a:latin typeface="Arial"/>
              <a:ea typeface="Arial"/>
              <a:cs typeface="Arial"/>
              <a:sym typeface="Arial"/>
            </a:endParaRPr>
          </a:p>
          <a:p>
            <a:pPr indent="0" lvl="0" marL="0" rtl="0" algn="l">
              <a:lnSpc>
                <a:spcPct val="100000"/>
              </a:lnSpc>
              <a:spcBef>
                <a:spcPts val="1400"/>
              </a:spcBef>
              <a:spcAft>
                <a:spcPts val="0"/>
              </a:spcAft>
              <a:buSzPts val="1100"/>
              <a:buNone/>
            </a:pPr>
            <a:r>
              <a:rPr b="1" lang="en-US" sz="1200">
                <a:solidFill>
                  <a:schemeClr val="dk1"/>
                </a:solidFill>
                <a:latin typeface="Arial"/>
                <a:ea typeface="Arial"/>
                <a:cs typeface="Arial"/>
                <a:sym typeface="Arial"/>
              </a:rPr>
              <a:t>Teacher collaboration &amp; disinformation response rubric</a:t>
            </a:r>
            <a:endParaRPr b="1" sz="1200">
              <a:solidFill>
                <a:schemeClr val="dk1"/>
              </a:solidFill>
              <a:latin typeface="Arial"/>
              <a:ea typeface="Arial"/>
              <a:cs typeface="Arial"/>
              <a:sym typeface="Arial"/>
            </a:endParaRPr>
          </a:p>
          <a:p>
            <a:pPr indent="0" lvl="0" marL="0" rtl="0" algn="l">
              <a:lnSpc>
                <a:spcPct val="100000"/>
              </a:lnSpc>
              <a:spcBef>
                <a:spcPts val="1400"/>
              </a:spcBef>
              <a:spcAft>
                <a:spcPts val="0"/>
              </a:spcAft>
              <a:buSzPts val="1100"/>
              <a:buNone/>
            </a:pPr>
            <a:r>
              <a:rPr b="1" lang="en-US" sz="1200">
                <a:solidFill>
                  <a:schemeClr val="dk1"/>
                </a:solidFill>
                <a:latin typeface="Arial"/>
                <a:ea typeface="Arial"/>
                <a:cs typeface="Arial"/>
                <a:sym typeface="Arial"/>
              </a:rPr>
              <a:t>Teacher collaboration &amp; disinformation response rubric</a:t>
            </a:r>
            <a:endParaRPr b="1" sz="1200">
              <a:solidFill>
                <a:schemeClr val="dk1"/>
              </a:solidFill>
              <a:latin typeface="Arial"/>
              <a:ea typeface="Arial"/>
              <a:cs typeface="Arial"/>
              <a:sym typeface="Arial"/>
            </a:endParaRPr>
          </a:p>
          <a:p>
            <a:pPr indent="0" lvl="0" marL="0" rtl="0" algn="l">
              <a:lnSpc>
                <a:spcPct val="100000"/>
              </a:lnSpc>
              <a:spcBef>
                <a:spcPts val="1400"/>
              </a:spcBef>
              <a:spcAft>
                <a:spcPts val="0"/>
              </a:spcAft>
              <a:buSzPts val="1100"/>
              <a:buNone/>
            </a:pPr>
            <a:r>
              <a:rPr b="1" lang="en-US" sz="1200">
                <a:solidFill>
                  <a:schemeClr val="dk1"/>
                </a:solidFill>
                <a:latin typeface="Arial"/>
                <a:ea typeface="Arial"/>
                <a:cs typeface="Arial"/>
                <a:sym typeface="Arial"/>
              </a:rPr>
              <a:t>Criteria					Excellent (4)			Good (3)		Satisfactory (2)		Needs Improvement (1)</a:t>
            </a:r>
            <a:endParaRPr b="1" sz="1200">
              <a:solidFill>
                <a:schemeClr val="dk1"/>
              </a:solidFill>
              <a:latin typeface="Arial"/>
              <a:ea typeface="Arial"/>
              <a:cs typeface="Arial"/>
              <a:sym typeface="Arial"/>
            </a:endParaRPr>
          </a:p>
          <a:p>
            <a:pPr indent="0" lvl="0" marL="0" rtl="0" algn="l">
              <a:lnSpc>
                <a:spcPct val="100000"/>
              </a:lnSpc>
              <a:spcBef>
                <a:spcPts val="1400"/>
              </a:spcBef>
              <a:spcAft>
                <a:spcPts val="0"/>
              </a:spcAft>
              <a:buSzPts val="1100"/>
              <a:buNone/>
            </a:pPr>
            <a:r>
              <a:rPr b="1" lang="en-US" sz="1200">
                <a:solidFill>
                  <a:schemeClr val="dk1"/>
                </a:solidFill>
                <a:latin typeface="Arial"/>
                <a:ea typeface="Arial"/>
                <a:cs typeface="Arial"/>
                <a:sym typeface="Arial"/>
              </a:rPr>
              <a:t>Understanding of disinformation	Demonstrates thorough understanding of disinformation types, sources, and impacts.	Understands most disinformation forms and general implications.	Shows basic awareness, but some misconceptions persist.	Lacks clear understanding or confuses terms like misinformation, disinformation, and malinformation.</a:t>
            </a:r>
            <a:endParaRPr b="1" sz="1200">
              <a:solidFill>
                <a:schemeClr val="dk1"/>
              </a:solidFill>
              <a:latin typeface="Arial"/>
              <a:ea typeface="Arial"/>
              <a:cs typeface="Arial"/>
              <a:sym typeface="Arial"/>
            </a:endParaRPr>
          </a:p>
          <a:p>
            <a:pPr indent="0" lvl="0" marL="0" rtl="0" algn="l">
              <a:lnSpc>
                <a:spcPct val="100000"/>
              </a:lnSpc>
              <a:spcBef>
                <a:spcPts val="1400"/>
              </a:spcBef>
              <a:spcAft>
                <a:spcPts val="0"/>
              </a:spcAft>
              <a:buSzPts val="1100"/>
              <a:buNone/>
            </a:pPr>
            <a:r>
              <a:rPr b="1" lang="en-US" sz="1200">
                <a:solidFill>
                  <a:schemeClr val="dk1"/>
                </a:solidFill>
                <a:latin typeface="Arial"/>
                <a:ea typeface="Arial"/>
                <a:cs typeface="Arial"/>
                <a:sym typeface="Arial"/>
              </a:rPr>
              <a:t>Community engagement			Proactively collaborates with parents, local media, and NGOs; initiates community projects.	Participates in planned school-community activities and encourages collaboration.	Supports collaboration when guided but does not take initiative.	Avoids or overlooks community-based collaboration.</a:t>
            </a:r>
            <a:endParaRPr b="1" sz="1200">
              <a:solidFill>
                <a:schemeClr val="dk1"/>
              </a:solidFill>
              <a:latin typeface="Arial"/>
              <a:ea typeface="Arial"/>
              <a:cs typeface="Arial"/>
              <a:sym typeface="Arial"/>
            </a:endParaRPr>
          </a:p>
          <a:p>
            <a:pPr indent="0" lvl="0" marL="0" rtl="0" algn="l">
              <a:lnSpc>
                <a:spcPct val="100000"/>
              </a:lnSpc>
              <a:spcBef>
                <a:spcPts val="1400"/>
              </a:spcBef>
              <a:spcAft>
                <a:spcPts val="0"/>
              </a:spcAft>
              <a:buSzPts val="1100"/>
              <a:buNone/>
            </a:pPr>
            <a:r>
              <a:rPr b="1" lang="en-US" sz="1200">
                <a:solidFill>
                  <a:schemeClr val="dk1"/>
                </a:solidFill>
                <a:latin typeface="Arial"/>
                <a:ea typeface="Arial"/>
                <a:cs typeface="Arial"/>
                <a:sym typeface="Arial"/>
              </a:rPr>
              <a:t>Classroom integration	Seamlessly integrates digital/media literacy into lessons with real-world relevance.	Occasionally integrates media literacy or disinformation awareness in teaching.	Rarely connects curriculum to disinformation or digital risks.	No evidence of integration.</a:t>
            </a:r>
            <a:endParaRPr b="1" sz="1200">
              <a:solidFill>
                <a:schemeClr val="dk1"/>
              </a:solidFill>
              <a:latin typeface="Arial"/>
              <a:ea typeface="Arial"/>
              <a:cs typeface="Arial"/>
              <a:sym typeface="Arial"/>
            </a:endParaRPr>
          </a:p>
          <a:p>
            <a:pPr indent="0" lvl="0" marL="0" rtl="0" algn="l">
              <a:lnSpc>
                <a:spcPct val="100000"/>
              </a:lnSpc>
              <a:spcBef>
                <a:spcPts val="1400"/>
              </a:spcBef>
              <a:spcAft>
                <a:spcPts val="0"/>
              </a:spcAft>
              <a:buSzPts val="1100"/>
              <a:buNone/>
            </a:pPr>
            <a:r>
              <a:rPr b="1" lang="en-US" sz="1200">
                <a:solidFill>
                  <a:schemeClr val="dk1"/>
                </a:solidFill>
                <a:latin typeface="Arial"/>
                <a:ea typeface="Arial"/>
                <a:cs typeface="Arial"/>
                <a:sym typeface="Arial"/>
              </a:rPr>
              <a:t>Use of school policy	Actively shapes or promotes policy and guidelines for responding to disinformation.	Understands and adheres to school policy and digital behaviour expectations.	Aware of school policy but applies it inconsistently.	Unaware or disregards policies related to disinformation.</a:t>
            </a:r>
            <a:endParaRPr b="1" sz="1200">
              <a:solidFill>
                <a:schemeClr val="dk1"/>
              </a:solidFill>
              <a:latin typeface="Arial"/>
              <a:ea typeface="Arial"/>
              <a:cs typeface="Arial"/>
              <a:sym typeface="Arial"/>
            </a:endParaRPr>
          </a:p>
          <a:p>
            <a:pPr indent="0" lvl="0" marL="0" rtl="0" algn="l">
              <a:lnSpc>
                <a:spcPct val="100000"/>
              </a:lnSpc>
              <a:spcBef>
                <a:spcPts val="1400"/>
              </a:spcBef>
              <a:spcAft>
                <a:spcPts val="0"/>
              </a:spcAft>
              <a:buSzPts val="1100"/>
              <a:buNone/>
            </a:pPr>
            <a:r>
              <a:rPr b="1" lang="en-US" sz="1200">
                <a:solidFill>
                  <a:schemeClr val="dk1"/>
                </a:solidFill>
                <a:latin typeface="Arial"/>
                <a:ea typeface="Arial"/>
                <a:cs typeface="Arial"/>
                <a:sym typeface="Arial"/>
              </a:rPr>
              <a:t>Collaboration with colleagues	Leads or mentors staff in community-based digital literacy initiatives.	Collaborates with colleagues in training or workshops.	Participates occasionally in joint efforts.	Works in isolation with no peer collaboration.</a:t>
            </a:r>
            <a:endParaRPr b="1" sz="1200">
              <a:solidFill>
                <a:schemeClr val="dk1"/>
              </a:solidFill>
              <a:latin typeface="Arial"/>
              <a:ea typeface="Arial"/>
              <a:cs typeface="Arial"/>
              <a:sym typeface="Arial"/>
            </a:endParaRPr>
          </a:p>
          <a:p>
            <a:pPr indent="0" lvl="0" marL="0" rtl="0" algn="l">
              <a:lnSpc>
                <a:spcPct val="100000"/>
              </a:lnSpc>
              <a:spcBef>
                <a:spcPts val="1400"/>
              </a:spcBef>
              <a:spcAft>
                <a:spcPts val="0"/>
              </a:spcAft>
              <a:buSzPts val="1100"/>
              <a:buNone/>
            </a:pPr>
            <a:r>
              <a:rPr b="1" lang="en-US" sz="1200">
                <a:solidFill>
                  <a:schemeClr val="dk1"/>
                </a:solidFill>
                <a:latin typeface="Arial"/>
                <a:ea typeface="Arial"/>
                <a:cs typeface="Arial"/>
                <a:sym typeface="Arial"/>
              </a:rPr>
              <a:t>Ethical digital behaviour modelling	Consistently models ethical behaviour and teaches verification techniques.	Often demonstrates responsible use of digital tools.	Demonstrates ethical behaviour but lacks emphasis in teaching.	Rarely demonstrates or discusses digital ethics.</a:t>
            </a:r>
            <a:endParaRPr b="1" sz="1200">
              <a:solidFill>
                <a:schemeClr val="dk1"/>
              </a:solidFill>
              <a:latin typeface="Arial"/>
              <a:ea typeface="Arial"/>
              <a:cs typeface="Arial"/>
              <a:sym typeface="Arial"/>
            </a:endParaRPr>
          </a:p>
          <a:p>
            <a:pPr indent="0" lvl="0" marL="0" rtl="0" algn="l">
              <a:lnSpc>
                <a:spcPct val="100000"/>
              </a:lnSpc>
              <a:spcBef>
                <a:spcPts val="1400"/>
              </a:spcBef>
              <a:spcAft>
                <a:spcPts val="0"/>
              </a:spcAft>
              <a:buSzPts val="1100"/>
              <a:buNone/>
            </a:pPr>
            <a:r>
              <a:t/>
            </a:r>
            <a:endParaRPr b="1" sz="1200">
              <a:solidFill>
                <a:schemeClr val="dk1"/>
              </a:solidFill>
              <a:latin typeface="Arial"/>
              <a:ea typeface="Arial"/>
              <a:cs typeface="Arial"/>
              <a:sym typeface="Arial"/>
            </a:endParaRPr>
          </a:p>
          <a:p>
            <a:pPr indent="0" lvl="0" marL="0" rtl="0" algn="l">
              <a:lnSpc>
                <a:spcPct val="100000"/>
              </a:lnSpc>
              <a:spcBef>
                <a:spcPts val="1400"/>
              </a:spcBef>
              <a:spcAft>
                <a:spcPts val="0"/>
              </a:spcAft>
              <a:buSzPts val="1100"/>
              <a:buNone/>
            </a:pPr>
            <a:r>
              <a:rPr b="1" lang="en-US" sz="1200">
                <a:solidFill>
                  <a:schemeClr val="dk1"/>
                </a:solidFill>
                <a:latin typeface="Arial"/>
                <a:ea typeface="Arial"/>
                <a:cs typeface="Arial"/>
                <a:sym typeface="Arial"/>
              </a:rPr>
              <a:t>Scoring guide:</a:t>
            </a:r>
            <a:endParaRPr b="1" sz="1200">
              <a:solidFill>
                <a:schemeClr val="dk1"/>
              </a:solidFill>
              <a:latin typeface="Arial"/>
              <a:ea typeface="Arial"/>
              <a:cs typeface="Arial"/>
              <a:sym typeface="Arial"/>
            </a:endParaRPr>
          </a:p>
          <a:p>
            <a:pPr indent="-304800" lvl="0" marL="457200" rtl="0" algn="l">
              <a:lnSpc>
                <a:spcPct val="100000"/>
              </a:lnSpc>
              <a:spcBef>
                <a:spcPts val="1400"/>
              </a:spcBef>
              <a:spcAft>
                <a:spcPts val="0"/>
              </a:spcAft>
              <a:buClr>
                <a:schemeClr val="dk1"/>
              </a:buClr>
              <a:buSzPts val="1200"/>
              <a:buFont typeface="Noto Sans Symbols"/>
              <a:buChar char="●"/>
            </a:pPr>
            <a:r>
              <a:rPr b="1" lang="en-US" sz="1200">
                <a:solidFill>
                  <a:schemeClr val="dk1"/>
                </a:solidFill>
                <a:latin typeface="Arial"/>
                <a:ea typeface="Arial"/>
                <a:cs typeface="Arial"/>
                <a:sym typeface="Arial"/>
              </a:rPr>
              <a:t>21–24</a:t>
            </a:r>
            <a:r>
              <a:rPr lang="en-US" sz="1200">
                <a:solidFill>
                  <a:schemeClr val="dk1"/>
                </a:solidFill>
                <a:latin typeface="Arial"/>
                <a:ea typeface="Arial"/>
                <a:cs typeface="Arial"/>
                <a:sym typeface="Arial"/>
              </a:rPr>
              <a:t>: Exemplary – Teacher is a leader in combating disinformation through school-community collaboration.</a:t>
            </a:r>
            <a:endParaRPr sz="1200">
              <a:solidFill>
                <a:schemeClr val="dk1"/>
              </a:solidFill>
              <a:latin typeface="Arial"/>
              <a:ea typeface="Arial"/>
              <a:cs typeface="Arial"/>
              <a:sym typeface="Arial"/>
            </a:endParaRPr>
          </a:p>
          <a:p>
            <a:pPr indent="-304800" lvl="0" marL="457200" rtl="0" algn="l">
              <a:lnSpc>
                <a:spcPct val="100000"/>
              </a:lnSpc>
              <a:spcBef>
                <a:spcPts val="0"/>
              </a:spcBef>
              <a:spcAft>
                <a:spcPts val="0"/>
              </a:spcAft>
              <a:buClr>
                <a:schemeClr val="dk1"/>
              </a:buClr>
              <a:buSzPts val="1200"/>
              <a:buFont typeface="Noto Sans Symbols"/>
              <a:buChar char="●"/>
            </a:pPr>
            <a:r>
              <a:rPr b="1" lang="en-US" sz="1200">
                <a:solidFill>
                  <a:schemeClr val="dk1"/>
                </a:solidFill>
                <a:latin typeface="Arial"/>
                <a:ea typeface="Arial"/>
                <a:cs typeface="Arial"/>
                <a:sym typeface="Arial"/>
              </a:rPr>
              <a:t>16–20</a:t>
            </a:r>
            <a:r>
              <a:rPr lang="en-US" sz="1200">
                <a:solidFill>
                  <a:schemeClr val="dk1"/>
                </a:solidFill>
                <a:latin typeface="Arial"/>
                <a:ea typeface="Arial"/>
                <a:cs typeface="Arial"/>
                <a:sym typeface="Arial"/>
              </a:rPr>
              <a:t>: Proficient – Teacher applies knowledge and promotes responsible practices with moderate initiative.</a:t>
            </a:r>
            <a:endParaRPr sz="1200">
              <a:solidFill>
                <a:schemeClr val="dk1"/>
              </a:solidFill>
              <a:latin typeface="Arial"/>
              <a:ea typeface="Arial"/>
              <a:cs typeface="Arial"/>
              <a:sym typeface="Arial"/>
            </a:endParaRPr>
          </a:p>
          <a:p>
            <a:pPr indent="-304800" lvl="0" marL="457200" rtl="0" algn="l">
              <a:lnSpc>
                <a:spcPct val="100000"/>
              </a:lnSpc>
              <a:spcBef>
                <a:spcPts val="0"/>
              </a:spcBef>
              <a:spcAft>
                <a:spcPts val="0"/>
              </a:spcAft>
              <a:buClr>
                <a:schemeClr val="dk1"/>
              </a:buClr>
              <a:buSzPts val="1200"/>
              <a:buFont typeface="Noto Sans Symbols"/>
              <a:buChar char="●"/>
            </a:pPr>
            <a:r>
              <a:rPr b="1" lang="en-US" sz="1200">
                <a:solidFill>
                  <a:schemeClr val="dk1"/>
                </a:solidFill>
                <a:latin typeface="Arial"/>
                <a:ea typeface="Arial"/>
                <a:cs typeface="Arial"/>
                <a:sym typeface="Arial"/>
              </a:rPr>
              <a:t>10–15</a:t>
            </a:r>
            <a:r>
              <a:rPr lang="en-US" sz="1200">
                <a:solidFill>
                  <a:schemeClr val="dk1"/>
                </a:solidFill>
                <a:latin typeface="Arial"/>
                <a:ea typeface="Arial"/>
                <a:cs typeface="Arial"/>
                <a:sym typeface="Arial"/>
              </a:rPr>
              <a:t>: Developing – Teacher shows some effort but needs support to deepen understanding and collaboration.</a:t>
            </a:r>
            <a:endParaRPr sz="1200">
              <a:solidFill>
                <a:schemeClr val="dk1"/>
              </a:solidFill>
              <a:latin typeface="Arial"/>
              <a:ea typeface="Arial"/>
              <a:cs typeface="Arial"/>
              <a:sym typeface="Arial"/>
            </a:endParaRPr>
          </a:p>
          <a:p>
            <a:pPr indent="-304800" lvl="0" marL="457200" rtl="0" algn="l">
              <a:lnSpc>
                <a:spcPct val="100000"/>
              </a:lnSpc>
              <a:spcBef>
                <a:spcPts val="0"/>
              </a:spcBef>
              <a:spcAft>
                <a:spcPts val="0"/>
              </a:spcAft>
              <a:buClr>
                <a:schemeClr val="dk1"/>
              </a:buClr>
              <a:buSzPts val="1200"/>
              <a:buFont typeface="Noto Sans Symbols"/>
              <a:buChar char="●"/>
            </a:pPr>
            <a:r>
              <a:rPr b="1" lang="en-US" sz="1200">
                <a:solidFill>
                  <a:schemeClr val="dk1"/>
                </a:solidFill>
                <a:latin typeface="Arial"/>
                <a:ea typeface="Arial"/>
                <a:cs typeface="Arial"/>
                <a:sym typeface="Arial"/>
              </a:rPr>
              <a:t>Below 10</a:t>
            </a:r>
            <a:r>
              <a:rPr lang="en-US" sz="1200">
                <a:solidFill>
                  <a:schemeClr val="dk1"/>
                </a:solidFill>
                <a:latin typeface="Arial"/>
                <a:ea typeface="Arial"/>
                <a:cs typeface="Arial"/>
                <a:sym typeface="Arial"/>
              </a:rPr>
              <a:t>: Beginning – Teacher requires significant development in both understanding and practice.</a:t>
            </a:r>
            <a:br>
              <a:rPr lang="en-US" sz="1200">
                <a:solidFill>
                  <a:schemeClr val="dk1"/>
                </a:solidFill>
                <a:latin typeface="Arial"/>
                <a:ea typeface="Arial"/>
                <a:cs typeface="Arial"/>
                <a:sym typeface="Arial"/>
              </a:rPr>
            </a:br>
            <a:endParaRPr sz="1200">
              <a:solidFill>
                <a:schemeClr val="dk1"/>
              </a:solidFill>
              <a:latin typeface="Arial"/>
              <a:ea typeface="Arial"/>
              <a:cs typeface="Arial"/>
              <a:sym typeface="Arial"/>
            </a:endParaRPr>
          </a:p>
          <a:p>
            <a:pPr indent="0" lvl="0" marL="0" rtl="0" algn="l">
              <a:lnSpc>
                <a:spcPct val="100000"/>
              </a:lnSpc>
              <a:spcBef>
                <a:spcPts val="1400"/>
              </a:spcBef>
              <a:spcAft>
                <a:spcPts val="0"/>
              </a:spcAft>
              <a:buSzPts val="1100"/>
              <a:buNone/>
            </a:pPr>
            <a:r>
              <a:rPr b="1" lang="en-US" sz="1200">
                <a:solidFill>
                  <a:schemeClr val="dk1"/>
                </a:solidFill>
                <a:latin typeface="Arial"/>
                <a:ea typeface="Arial"/>
                <a:cs typeface="Arial"/>
                <a:sym typeface="Arial"/>
              </a:rPr>
              <a:t>Takeaway:</a:t>
            </a:r>
            <a:endParaRPr b="1" sz="1200">
              <a:solidFill>
                <a:schemeClr val="dk1"/>
              </a:solidFill>
              <a:latin typeface="Arial"/>
              <a:ea typeface="Arial"/>
              <a:cs typeface="Arial"/>
              <a:sym typeface="Arial"/>
            </a:endParaRPr>
          </a:p>
          <a:p>
            <a:pPr indent="0" lvl="0" marL="0" rtl="0" algn="l">
              <a:lnSpc>
                <a:spcPct val="100000"/>
              </a:lnSpc>
              <a:spcBef>
                <a:spcPts val="1400"/>
              </a:spcBef>
              <a:spcAft>
                <a:spcPts val="0"/>
              </a:spcAft>
              <a:buSzPts val="1100"/>
              <a:buNone/>
            </a:pPr>
            <a:r>
              <a:rPr lang="en-US" sz="1200">
                <a:solidFill>
                  <a:schemeClr val="dk1"/>
                </a:solidFill>
                <a:latin typeface="Arial"/>
                <a:ea typeface="Arial"/>
                <a:cs typeface="Arial"/>
                <a:sym typeface="Arial"/>
              </a:rPr>
              <a:t>Wrap up by emphasizing:</a:t>
            </a:r>
            <a:endParaRPr sz="1200">
              <a:solidFill>
                <a:schemeClr val="dk1"/>
              </a:solidFill>
              <a:latin typeface="Arial"/>
              <a:ea typeface="Arial"/>
              <a:cs typeface="Arial"/>
              <a:sym typeface="Arial"/>
            </a:endParaRPr>
          </a:p>
          <a:p>
            <a:pPr indent="0" lvl="0" marL="139700" rtl="0" algn="l">
              <a:lnSpc>
                <a:spcPct val="115000"/>
              </a:lnSpc>
              <a:spcBef>
                <a:spcPts val="1200"/>
              </a:spcBef>
              <a:spcAft>
                <a:spcPts val="0"/>
              </a:spcAft>
              <a:buClr>
                <a:schemeClr val="dk1"/>
              </a:buClr>
              <a:buSzPts val="1100"/>
              <a:buFont typeface="Arial"/>
              <a:buNone/>
            </a:pPr>
            <a:r>
              <a:rPr lang="en-US" sz="1200">
                <a:solidFill>
                  <a:schemeClr val="dk1"/>
                </a:solidFill>
                <a:latin typeface="Arial"/>
                <a:ea typeface="Arial"/>
                <a:cs typeface="Arial"/>
                <a:sym typeface="Arial"/>
              </a:rPr>
              <a:t>“Fighting disinformation is not just about detecting lies—it’s about building trust and clear communication. Collaboration between schools and the community turns a rumour into a teachable moment instead of a crisis.”</a:t>
            </a:r>
            <a:endParaRPr b="1" sz="1200">
              <a:solidFill>
                <a:schemeClr val="dk1"/>
              </a:solidFill>
              <a:latin typeface="Arial"/>
              <a:ea typeface="Arial"/>
              <a:cs typeface="Arial"/>
              <a:sym typeface="Aria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3" name="Shape 163"/>
        <p:cNvGrpSpPr/>
        <p:nvPr/>
      </p:nvGrpSpPr>
      <p:grpSpPr>
        <a:xfrm>
          <a:off x="0" y="0"/>
          <a:ext cx="0" cy="0"/>
          <a:chOff x="0" y="0"/>
          <a:chExt cx="0" cy="0"/>
        </a:xfrm>
      </p:grpSpPr>
      <p:sp>
        <p:nvSpPr>
          <p:cNvPr id="164" name="Google Shape;164;p2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65" name="Google Shape;165;p2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158750" marR="0" rtl="0" algn="l">
              <a:lnSpc>
                <a:spcPct val="100000"/>
              </a:lnSpc>
              <a:spcBef>
                <a:spcPts val="0"/>
              </a:spcBef>
              <a:spcAft>
                <a:spcPts val="0"/>
              </a:spcAft>
              <a:buClr>
                <a:srgbClr val="000000"/>
              </a:buClr>
              <a:buSzPts val="1100"/>
              <a:buFont typeface="Arial"/>
              <a:buNone/>
            </a:pPr>
            <a:r>
              <a:t/>
            </a:r>
            <a:endParaRPr/>
          </a:p>
          <a:p>
            <a:pPr indent="0" lvl="0" marL="158750" rtl="0" algn="l">
              <a:lnSpc>
                <a:spcPct val="100000"/>
              </a:lnSpc>
              <a:spcBef>
                <a:spcPts val="0"/>
              </a:spcBef>
              <a:spcAft>
                <a:spcPts val="0"/>
              </a:spcAft>
              <a:buSzPts val="1100"/>
              <a:buNone/>
            </a:pPr>
            <a:r>
              <a:t/>
            </a:r>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73" name="Shape 773"/>
        <p:cNvGrpSpPr/>
        <p:nvPr/>
      </p:nvGrpSpPr>
      <p:grpSpPr>
        <a:xfrm>
          <a:off x="0" y="0"/>
          <a:ext cx="0" cy="0"/>
          <a:chOff x="0" y="0"/>
          <a:chExt cx="0" cy="0"/>
        </a:xfrm>
      </p:grpSpPr>
      <p:sp>
        <p:nvSpPr>
          <p:cNvPr id="774" name="Google Shape;774;p5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100"/>
              <a:buFont typeface="Arial"/>
              <a:buNone/>
            </a:pPr>
            <a:r>
              <a:t/>
            </a:r>
            <a:endParaRPr b="0"/>
          </a:p>
          <a:p>
            <a:pPr indent="0" lvl="0" marL="0" rtl="0" algn="l">
              <a:lnSpc>
                <a:spcPct val="100000"/>
              </a:lnSpc>
              <a:spcBef>
                <a:spcPts val="0"/>
              </a:spcBef>
              <a:spcAft>
                <a:spcPts val="0"/>
              </a:spcAft>
              <a:buSzPts val="1100"/>
              <a:buNone/>
            </a:pPr>
            <a:r>
              <a:t/>
            </a:r>
            <a:endParaRPr/>
          </a:p>
        </p:txBody>
      </p:sp>
      <p:sp>
        <p:nvSpPr>
          <p:cNvPr id="775" name="Google Shape;775;p5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91" name="Shape 791"/>
        <p:cNvGrpSpPr/>
        <p:nvPr/>
      </p:nvGrpSpPr>
      <p:grpSpPr>
        <a:xfrm>
          <a:off x="0" y="0"/>
          <a:ext cx="0" cy="0"/>
          <a:chOff x="0" y="0"/>
          <a:chExt cx="0" cy="0"/>
        </a:xfrm>
      </p:grpSpPr>
      <p:sp>
        <p:nvSpPr>
          <p:cNvPr id="792" name="Google Shape;792;p6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793" name="Google Shape;793;p6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158750" rtl="0" algn="l">
              <a:lnSpc>
                <a:spcPct val="100000"/>
              </a:lnSpc>
              <a:spcBef>
                <a:spcPts val="0"/>
              </a:spcBef>
              <a:spcAft>
                <a:spcPts val="0"/>
              </a:spcAft>
              <a:buSzPts val="1100"/>
              <a:buNone/>
            </a:pPr>
            <a:r>
              <a:rPr lang="en-US"/>
              <a:t>In case all key expressions are not familiar for everyone, they should be discussed for understanding.</a:t>
            </a:r>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8" name="Shape 808"/>
        <p:cNvGrpSpPr/>
        <p:nvPr/>
      </p:nvGrpSpPr>
      <p:grpSpPr>
        <a:xfrm>
          <a:off x="0" y="0"/>
          <a:ext cx="0" cy="0"/>
          <a:chOff x="0" y="0"/>
          <a:chExt cx="0" cy="0"/>
        </a:xfrm>
      </p:grpSpPr>
      <p:sp>
        <p:nvSpPr>
          <p:cNvPr id="809" name="Google Shape;809;p6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US"/>
              <a:t>Some more time could be allocated for testing.</a:t>
            </a:r>
            <a:endParaRPr/>
          </a:p>
        </p:txBody>
      </p:sp>
      <p:sp>
        <p:nvSpPr>
          <p:cNvPr id="810" name="Google Shape;810;p6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34" name="Shape 834"/>
        <p:cNvGrpSpPr/>
        <p:nvPr/>
      </p:nvGrpSpPr>
      <p:grpSpPr>
        <a:xfrm>
          <a:off x="0" y="0"/>
          <a:ext cx="0" cy="0"/>
          <a:chOff x="0" y="0"/>
          <a:chExt cx="0" cy="0"/>
        </a:xfrm>
      </p:grpSpPr>
      <p:sp>
        <p:nvSpPr>
          <p:cNvPr id="835" name="Google Shape;835;p6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b="1" lang="en-US" sz="2000">
                <a:solidFill>
                  <a:schemeClr val="accent3"/>
                </a:solidFill>
              </a:rPr>
              <a:t>20 points can be obtained upon active participation.</a:t>
            </a:r>
            <a:endParaRPr i="1" sz="2000">
              <a:solidFill>
                <a:schemeClr val="accent3"/>
              </a:solidFill>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rPr i="1" lang="en-US" sz="2000">
                <a:solidFill>
                  <a:schemeClr val="accent3"/>
                </a:solidFill>
                <a:latin typeface="Arial"/>
                <a:ea typeface="Arial"/>
                <a:cs typeface="Arial"/>
                <a:sym typeface="Arial"/>
              </a:rPr>
              <a:t>Home essay: Read the file: </a:t>
            </a:r>
            <a:r>
              <a:rPr b="1" lang="en-US" sz="2000" u="sng">
                <a:solidFill>
                  <a:schemeClr val="accent3"/>
                </a:solidFill>
                <a:latin typeface="Arial"/>
                <a:ea typeface="Arial"/>
                <a:cs typeface="Arial"/>
                <a:sym typeface="Arial"/>
                <a:hlinkClick r:id="rId2">
                  <a:extLst>
                    <a:ext uri="{A12FA001-AC4F-418D-AE19-62706E023703}">
                      <ahyp:hlinkClr val="tx"/>
                    </a:ext>
                  </a:extLst>
                </a:hlinkClick>
              </a:rPr>
              <a:t>FurtherAgeAppropriateActivities.pdf</a:t>
            </a:r>
            <a:r>
              <a:rPr b="1" lang="en-US" sz="2000">
                <a:solidFill>
                  <a:schemeClr val="accent3"/>
                </a:solidFill>
                <a:latin typeface="Arial"/>
                <a:ea typeface="Arial"/>
                <a:cs typeface="Arial"/>
                <a:sym typeface="Arial"/>
              </a:rPr>
              <a:t> </a:t>
            </a:r>
            <a:r>
              <a:rPr i="1" lang="en-US" sz="2000">
                <a:solidFill>
                  <a:schemeClr val="accent3"/>
                </a:solidFill>
                <a:latin typeface="Arial"/>
                <a:ea typeface="Arial"/>
                <a:cs typeface="Arial"/>
                <a:sym typeface="Arial"/>
              </a:rPr>
              <a:t>and compose a one pager describing the problem situation and background of your class and define an activity that would best suit the class as a solution for their age. Submit as Word file</a:t>
            </a:r>
            <a:r>
              <a:rPr i="1" lang="en-US" sz="2000">
                <a:solidFill>
                  <a:schemeClr val="dk1"/>
                </a:solidFill>
                <a:latin typeface="Arial"/>
                <a:ea typeface="Arial"/>
                <a:cs typeface="Arial"/>
                <a:sym typeface="Arial"/>
              </a:rPr>
              <a:t>.</a:t>
            </a:r>
            <a:endParaRPr sz="1900"/>
          </a:p>
        </p:txBody>
      </p:sp>
      <p:sp>
        <p:nvSpPr>
          <p:cNvPr id="836" name="Google Shape;836;p6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52" name="Shape 852"/>
        <p:cNvGrpSpPr/>
        <p:nvPr/>
      </p:nvGrpSpPr>
      <p:grpSpPr>
        <a:xfrm>
          <a:off x="0" y="0"/>
          <a:ext cx="0" cy="0"/>
          <a:chOff x="0" y="0"/>
          <a:chExt cx="0" cy="0"/>
        </a:xfrm>
      </p:grpSpPr>
      <p:sp>
        <p:nvSpPr>
          <p:cNvPr id="853" name="Google Shape;853;p6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100"/>
              <a:buFont typeface="Arial"/>
              <a:buNone/>
            </a:pPr>
            <a:r>
              <a:rPr b="1" lang="en-US" sz="2000">
                <a:solidFill>
                  <a:schemeClr val="accent3"/>
                </a:solidFill>
              </a:rPr>
              <a:t>100 points can be obtained in total.</a:t>
            </a:r>
            <a:endParaRPr sz="1700">
              <a:solidFill>
                <a:schemeClr val="accent3"/>
              </a:solidFill>
            </a:endParaRPr>
          </a:p>
        </p:txBody>
      </p:sp>
      <p:sp>
        <p:nvSpPr>
          <p:cNvPr id="854" name="Google Shape;854;p6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69" name="Shape 869"/>
        <p:cNvGrpSpPr/>
        <p:nvPr/>
      </p:nvGrpSpPr>
      <p:grpSpPr>
        <a:xfrm>
          <a:off x="0" y="0"/>
          <a:ext cx="0" cy="0"/>
          <a:chOff x="0" y="0"/>
          <a:chExt cx="0" cy="0"/>
        </a:xfrm>
      </p:grpSpPr>
      <p:sp>
        <p:nvSpPr>
          <p:cNvPr id="870" name="Google Shape;870;p1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b="1" lang="en-US" sz="2000">
                <a:solidFill>
                  <a:schemeClr val="accent3"/>
                </a:solidFill>
              </a:rPr>
              <a:t>All together 140 points can be obtained.</a:t>
            </a:r>
            <a:endParaRPr b="1" sz="2000">
              <a:solidFill>
                <a:schemeClr val="accent3"/>
              </a:solidFill>
            </a:endParaRPr>
          </a:p>
          <a:p>
            <a:pPr indent="0" lvl="0" marL="0" rtl="0" algn="l">
              <a:lnSpc>
                <a:spcPct val="100000"/>
              </a:lnSpc>
              <a:spcBef>
                <a:spcPts val="0"/>
              </a:spcBef>
              <a:spcAft>
                <a:spcPts val="0"/>
              </a:spcAft>
              <a:buClr>
                <a:schemeClr val="dk1"/>
              </a:buClr>
              <a:buSzPts val="1100"/>
              <a:buFont typeface="Arial"/>
              <a:buNone/>
            </a:pPr>
            <a:r>
              <a:rPr b="1" lang="en-US" sz="2100">
                <a:solidFill>
                  <a:schemeClr val="accent3"/>
                </a:solidFill>
              </a:rPr>
              <a:t>80 points should be achieve in order to succeed.</a:t>
            </a:r>
            <a:endParaRPr b="1" sz="2100">
              <a:solidFill>
                <a:schemeClr val="accent3"/>
              </a:solidFill>
            </a:endParaRPr>
          </a:p>
        </p:txBody>
      </p:sp>
      <p:sp>
        <p:nvSpPr>
          <p:cNvPr id="871" name="Google Shape;871;p1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9" name="Shape 179"/>
        <p:cNvGrpSpPr/>
        <p:nvPr/>
      </p:nvGrpSpPr>
      <p:grpSpPr>
        <a:xfrm>
          <a:off x="0" y="0"/>
          <a:ext cx="0" cy="0"/>
          <a:chOff x="0" y="0"/>
          <a:chExt cx="0" cy="0"/>
        </a:xfrm>
      </p:grpSpPr>
      <p:sp>
        <p:nvSpPr>
          <p:cNvPr id="180" name="Google Shape;180;p2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81" name="Google Shape;181;p2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158750" rtl="0" algn="l">
              <a:lnSpc>
                <a:spcPct val="100000"/>
              </a:lnSpc>
              <a:spcBef>
                <a:spcPts val="0"/>
              </a:spcBef>
              <a:spcAft>
                <a:spcPts val="0"/>
              </a:spcAft>
              <a:buSzPts val="1100"/>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5" name="Shape 195"/>
        <p:cNvGrpSpPr/>
        <p:nvPr/>
      </p:nvGrpSpPr>
      <p:grpSpPr>
        <a:xfrm>
          <a:off x="0" y="0"/>
          <a:ext cx="0" cy="0"/>
          <a:chOff x="0" y="0"/>
          <a:chExt cx="0" cy="0"/>
        </a:xfrm>
      </p:grpSpPr>
      <p:sp>
        <p:nvSpPr>
          <p:cNvPr id="196" name="Google Shape;196;g3b00194a890_0_1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97" name="Google Shape;197;g3b00194a890_0_1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158750" rtl="0" algn="l">
              <a:lnSpc>
                <a:spcPct val="100000"/>
              </a:lnSpc>
              <a:spcBef>
                <a:spcPts val="0"/>
              </a:spcBef>
              <a:spcAft>
                <a:spcPts val="0"/>
              </a:spcAft>
              <a:buSzPts val="1100"/>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1" name="Shape 211"/>
        <p:cNvGrpSpPr/>
        <p:nvPr/>
      </p:nvGrpSpPr>
      <p:grpSpPr>
        <a:xfrm>
          <a:off x="0" y="0"/>
          <a:ext cx="0" cy="0"/>
          <a:chOff x="0" y="0"/>
          <a:chExt cx="0" cy="0"/>
        </a:xfrm>
      </p:grpSpPr>
      <p:sp>
        <p:nvSpPr>
          <p:cNvPr id="212" name="Google Shape;212;p2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US" sz="2000">
                <a:solidFill>
                  <a:schemeClr val="accent3"/>
                </a:solidFill>
              </a:rPr>
              <a:t>In case of </a:t>
            </a:r>
            <a:r>
              <a:rPr b="1" lang="en-US" sz="2000">
                <a:solidFill>
                  <a:schemeClr val="accent3"/>
                </a:solidFill>
              </a:rPr>
              <a:t>Microcredentials: 80% of the test should be achieved before the course starts, in order to skip it, yet receive the credentials.</a:t>
            </a:r>
            <a:endParaRPr b="1" sz="2000">
              <a:solidFill>
                <a:schemeClr val="accent3"/>
              </a:solidFill>
            </a:endParaRPr>
          </a:p>
          <a:p>
            <a:pPr indent="0" lvl="0" marL="0" rtl="0" algn="l">
              <a:lnSpc>
                <a:spcPct val="100000"/>
              </a:lnSpc>
              <a:spcBef>
                <a:spcPts val="0"/>
              </a:spcBef>
              <a:spcAft>
                <a:spcPts val="0"/>
              </a:spcAft>
              <a:buClr>
                <a:schemeClr val="dk1"/>
              </a:buClr>
              <a:buSzPts val="1100"/>
              <a:buFont typeface="Arial"/>
              <a:buNone/>
            </a:pPr>
            <a:r>
              <a:rPr b="1" lang="en-US" sz="2000" u="sng">
                <a:solidFill>
                  <a:schemeClr val="accent3"/>
                </a:solidFill>
                <a:hlinkClick r:id="rId2">
                  <a:extLst>
                    <a:ext uri="{A12FA001-AC4F-418D-AE19-62706E023703}">
                      <ahyp:hlinkClr val="tx"/>
                    </a:ext>
                  </a:extLst>
                </a:hlinkClick>
              </a:rPr>
              <a:t>Microcredential PRE-TEST4Teachers.doc</a:t>
            </a:r>
            <a:endParaRPr sz="2000">
              <a:solidFill>
                <a:schemeClr val="accent3"/>
              </a:solidFill>
            </a:endParaRPr>
          </a:p>
        </p:txBody>
      </p:sp>
      <p:sp>
        <p:nvSpPr>
          <p:cNvPr id="213" name="Google Shape;213;p2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9" name="Shape 229"/>
        <p:cNvGrpSpPr/>
        <p:nvPr/>
      </p:nvGrpSpPr>
      <p:grpSpPr>
        <a:xfrm>
          <a:off x="0" y="0"/>
          <a:ext cx="0" cy="0"/>
          <a:chOff x="0" y="0"/>
          <a:chExt cx="0" cy="0"/>
        </a:xfrm>
      </p:grpSpPr>
      <p:sp>
        <p:nvSpPr>
          <p:cNvPr id="230" name="Google Shape;230;p2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100"/>
              <a:buFont typeface="Arial"/>
              <a:buNone/>
            </a:pPr>
            <a:r>
              <a:rPr b="1" lang="en-US" sz="2000">
                <a:solidFill>
                  <a:schemeClr val="accent3"/>
                </a:solidFill>
              </a:rPr>
              <a:t>5 points can be obtained upon filling self-assessment.</a:t>
            </a:r>
            <a:endParaRPr sz="1700">
              <a:solidFill>
                <a:schemeClr val="accent3"/>
              </a:solidFill>
            </a:endParaRPr>
          </a:p>
        </p:txBody>
      </p:sp>
      <p:sp>
        <p:nvSpPr>
          <p:cNvPr id="231" name="Google Shape;231;p2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8" name="Shape 248"/>
        <p:cNvGrpSpPr/>
        <p:nvPr/>
      </p:nvGrpSpPr>
      <p:grpSpPr>
        <a:xfrm>
          <a:off x="0" y="0"/>
          <a:ext cx="0" cy="0"/>
          <a:chOff x="0" y="0"/>
          <a:chExt cx="0" cy="0"/>
        </a:xfrm>
      </p:grpSpPr>
      <p:sp>
        <p:nvSpPr>
          <p:cNvPr id="249" name="Google Shape;249;p2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b="1" lang="en-US" sz="2000">
                <a:solidFill>
                  <a:schemeClr val="accent3"/>
                </a:solidFill>
              </a:rPr>
              <a:t>In case of asynchronous course 5 points can be obtained upon active participation.</a:t>
            </a:r>
            <a:endParaRPr b="1" sz="2000">
              <a:solidFill>
                <a:schemeClr val="accent3"/>
              </a:solidFill>
            </a:endParaRPr>
          </a:p>
          <a:p>
            <a:pPr indent="0" lvl="0" marL="0" rtl="0" algn="l">
              <a:lnSpc>
                <a:spcPct val="100000"/>
              </a:lnSpc>
              <a:spcBef>
                <a:spcPts val="0"/>
              </a:spcBef>
              <a:spcAft>
                <a:spcPts val="0"/>
              </a:spcAft>
              <a:buSzPts val="1100"/>
              <a:buNone/>
            </a:pPr>
            <a:r>
              <a:rPr b="1" lang="en-US" sz="2000">
                <a:solidFill>
                  <a:schemeClr val="accent3"/>
                </a:solidFill>
              </a:rPr>
              <a:t>DISCUSSION:</a:t>
            </a:r>
            <a:r>
              <a:rPr lang="en-US" sz="2000">
                <a:solidFill>
                  <a:schemeClr val="accent3"/>
                </a:solidFill>
              </a:rPr>
              <a:t> “Which one surprised you the most in the test?”</a:t>
            </a:r>
            <a:endParaRPr sz="2000">
              <a:solidFill>
                <a:schemeClr val="accent3"/>
              </a:solidFill>
            </a:endParaRPr>
          </a:p>
        </p:txBody>
      </p:sp>
      <p:sp>
        <p:nvSpPr>
          <p:cNvPr id="250" name="Google Shape;250;p29: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1" name="Shape 11"/>
        <p:cNvGrpSpPr/>
        <p:nvPr/>
      </p:nvGrpSpPr>
      <p:grpSpPr>
        <a:xfrm>
          <a:off x="0" y="0"/>
          <a:ext cx="0" cy="0"/>
          <a:chOff x="0" y="0"/>
          <a:chExt cx="0" cy="0"/>
        </a:xfrm>
      </p:grpSpPr>
      <p:sp>
        <p:nvSpPr>
          <p:cNvPr id="12" name="Google Shape;12;p13"/>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3" name="Google Shape;13;p13"/>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4" name="Google Shape;14;p13"/>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68" name="Shape 68"/>
        <p:cNvGrpSpPr/>
        <p:nvPr/>
      </p:nvGrpSpPr>
      <p:grpSpPr>
        <a:xfrm>
          <a:off x="0" y="0"/>
          <a:ext cx="0" cy="0"/>
          <a:chOff x="0" y="0"/>
          <a:chExt cx="0" cy="0"/>
        </a:xfrm>
      </p:grpSpPr>
      <p:sp>
        <p:nvSpPr>
          <p:cNvPr id="69" name="Google Shape;69;p22"/>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lnSpc>
                <a:spcPct val="10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0" name="Google Shape;70;p22"/>
          <p:cNvSpPr txBox="1"/>
          <p:nvPr>
            <p:ph idx="1" type="body"/>
          </p:nvPr>
        </p:nvSpPr>
        <p:spPr>
          <a:xfrm rot="5400000">
            <a:off x="2309019" y="-251618"/>
            <a:ext cx="4525963" cy="8229600"/>
          </a:xfrm>
          <a:prstGeom prst="rect">
            <a:avLst/>
          </a:prstGeom>
          <a:noFill/>
          <a:ln>
            <a:noFill/>
          </a:ln>
        </p:spPr>
        <p:txBody>
          <a:bodyPr anchorCtr="0" anchor="t" bIns="45700" lIns="91425" spcFirstLastPara="1" rIns="91425" wrap="square" tIns="45700">
            <a:normAutofit/>
          </a:bodyPr>
          <a:lstStyle>
            <a:lvl1pPr indent="-342900" lvl="0" marL="457200" algn="l">
              <a:lnSpc>
                <a:spcPct val="100000"/>
              </a:lnSpc>
              <a:spcBef>
                <a:spcPts val="360"/>
              </a:spcBef>
              <a:spcAft>
                <a:spcPts val="0"/>
              </a:spcAft>
              <a:buClr>
                <a:schemeClr val="dk1"/>
              </a:buClr>
              <a:buSzPts val="1800"/>
              <a:buChar char="•"/>
              <a:defRPr/>
            </a:lvl1pPr>
            <a:lvl2pPr indent="-342900" lvl="1" marL="914400" algn="l">
              <a:lnSpc>
                <a:spcPct val="100000"/>
              </a:lnSpc>
              <a:spcBef>
                <a:spcPts val="360"/>
              </a:spcBef>
              <a:spcAft>
                <a:spcPts val="0"/>
              </a:spcAft>
              <a:buClr>
                <a:schemeClr val="dk1"/>
              </a:buClr>
              <a:buSzPts val="1800"/>
              <a:buChar char="–"/>
              <a:defRPr/>
            </a:lvl2pPr>
            <a:lvl3pPr indent="-342900" lvl="2" marL="1371600" algn="l">
              <a:lnSpc>
                <a:spcPct val="100000"/>
              </a:lnSpc>
              <a:spcBef>
                <a:spcPts val="360"/>
              </a:spcBef>
              <a:spcAft>
                <a:spcPts val="0"/>
              </a:spcAft>
              <a:buClr>
                <a:schemeClr val="dk1"/>
              </a:buClr>
              <a:buSzPts val="1800"/>
              <a:buChar char="•"/>
              <a:defRPr/>
            </a:lvl3pPr>
            <a:lvl4pPr indent="-342900" lvl="3" marL="1828800" algn="l">
              <a:lnSpc>
                <a:spcPct val="100000"/>
              </a:lnSpc>
              <a:spcBef>
                <a:spcPts val="360"/>
              </a:spcBef>
              <a:spcAft>
                <a:spcPts val="0"/>
              </a:spcAft>
              <a:buClr>
                <a:schemeClr val="dk1"/>
              </a:buClr>
              <a:buSzPts val="1800"/>
              <a:buChar char="–"/>
              <a:defRPr/>
            </a:lvl4pPr>
            <a:lvl5pPr indent="-342900" lvl="4" marL="2286000" algn="l">
              <a:lnSpc>
                <a:spcPct val="100000"/>
              </a:lnSpc>
              <a:spcBef>
                <a:spcPts val="360"/>
              </a:spcBef>
              <a:spcAft>
                <a:spcPts val="0"/>
              </a:spcAft>
              <a:buClr>
                <a:schemeClr val="dk1"/>
              </a:buClr>
              <a:buSzPts val="1800"/>
              <a:buChar char="»"/>
              <a:defRPr/>
            </a:lvl5pPr>
            <a:lvl6pPr indent="-342900" lvl="5" marL="2743200" algn="l">
              <a:lnSpc>
                <a:spcPct val="100000"/>
              </a:lnSpc>
              <a:spcBef>
                <a:spcPts val="360"/>
              </a:spcBef>
              <a:spcAft>
                <a:spcPts val="0"/>
              </a:spcAft>
              <a:buClr>
                <a:schemeClr val="dk1"/>
              </a:buClr>
              <a:buSzPts val="1800"/>
              <a:buChar char="•"/>
              <a:defRPr/>
            </a:lvl6pPr>
            <a:lvl7pPr indent="-342900" lvl="6" marL="3200400" algn="l">
              <a:lnSpc>
                <a:spcPct val="100000"/>
              </a:lnSpc>
              <a:spcBef>
                <a:spcPts val="36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71" name="Google Shape;71;p22"/>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2" name="Google Shape;72;p22"/>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3" name="Google Shape;73;p22"/>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74" name="Shape 74"/>
        <p:cNvGrpSpPr/>
        <p:nvPr/>
      </p:nvGrpSpPr>
      <p:grpSpPr>
        <a:xfrm>
          <a:off x="0" y="0"/>
          <a:ext cx="0" cy="0"/>
          <a:chOff x="0" y="0"/>
          <a:chExt cx="0" cy="0"/>
        </a:xfrm>
      </p:grpSpPr>
      <p:sp>
        <p:nvSpPr>
          <p:cNvPr id="75" name="Google Shape;75;p23"/>
          <p:cNvSpPr txBox="1"/>
          <p:nvPr>
            <p:ph type="title"/>
          </p:nvPr>
        </p:nvSpPr>
        <p:spPr>
          <a:xfrm rot="5400000">
            <a:off x="4732338" y="2171701"/>
            <a:ext cx="5851525" cy="2057400"/>
          </a:xfrm>
          <a:prstGeom prst="rect">
            <a:avLst/>
          </a:prstGeom>
          <a:noFill/>
          <a:ln>
            <a:noFill/>
          </a:ln>
        </p:spPr>
        <p:txBody>
          <a:bodyPr anchorCtr="0" anchor="ctr" bIns="45700" lIns="91425" spcFirstLastPara="1" rIns="91425" wrap="square" tIns="45700">
            <a:normAutofit/>
          </a:bodyPr>
          <a:lstStyle>
            <a:lvl1pPr lvl="0" algn="ctr">
              <a:lnSpc>
                <a:spcPct val="10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6" name="Google Shape;76;p23"/>
          <p:cNvSpPr txBox="1"/>
          <p:nvPr>
            <p:ph idx="1" type="body"/>
          </p:nvPr>
        </p:nvSpPr>
        <p:spPr>
          <a:xfrm rot="5400000">
            <a:off x="541338" y="190500"/>
            <a:ext cx="5851525" cy="6019800"/>
          </a:xfrm>
          <a:prstGeom prst="rect">
            <a:avLst/>
          </a:prstGeom>
          <a:noFill/>
          <a:ln>
            <a:noFill/>
          </a:ln>
        </p:spPr>
        <p:txBody>
          <a:bodyPr anchorCtr="0" anchor="t" bIns="45700" lIns="91425" spcFirstLastPara="1" rIns="91425" wrap="square" tIns="45700">
            <a:normAutofit/>
          </a:bodyPr>
          <a:lstStyle>
            <a:lvl1pPr indent="-342900" lvl="0" marL="457200" algn="l">
              <a:lnSpc>
                <a:spcPct val="100000"/>
              </a:lnSpc>
              <a:spcBef>
                <a:spcPts val="360"/>
              </a:spcBef>
              <a:spcAft>
                <a:spcPts val="0"/>
              </a:spcAft>
              <a:buClr>
                <a:schemeClr val="dk1"/>
              </a:buClr>
              <a:buSzPts val="1800"/>
              <a:buChar char="•"/>
              <a:defRPr/>
            </a:lvl1pPr>
            <a:lvl2pPr indent="-342900" lvl="1" marL="914400" algn="l">
              <a:lnSpc>
                <a:spcPct val="100000"/>
              </a:lnSpc>
              <a:spcBef>
                <a:spcPts val="360"/>
              </a:spcBef>
              <a:spcAft>
                <a:spcPts val="0"/>
              </a:spcAft>
              <a:buClr>
                <a:schemeClr val="dk1"/>
              </a:buClr>
              <a:buSzPts val="1800"/>
              <a:buChar char="–"/>
              <a:defRPr/>
            </a:lvl2pPr>
            <a:lvl3pPr indent="-342900" lvl="2" marL="1371600" algn="l">
              <a:lnSpc>
                <a:spcPct val="100000"/>
              </a:lnSpc>
              <a:spcBef>
                <a:spcPts val="360"/>
              </a:spcBef>
              <a:spcAft>
                <a:spcPts val="0"/>
              </a:spcAft>
              <a:buClr>
                <a:schemeClr val="dk1"/>
              </a:buClr>
              <a:buSzPts val="1800"/>
              <a:buChar char="•"/>
              <a:defRPr/>
            </a:lvl3pPr>
            <a:lvl4pPr indent="-342900" lvl="3" marL="1828800" algn="l">
              <a:lnSpc>
                <a:spcPct val="100000"/>
              </a:lnSpc>
              <a:spcBef>
                <a:spcPts val="360"/>
              </a:spcBef>
              <a:spcAft>
                <a:spcPts val="0"/>
              </a:spcAft>
              <a:buClr>
                <a:schemeClr val="dk1"/>
              </a:buClr>
              <a:buSzPts val="1800"/>
              <a:buChar char="–"/>
              <a:defRPr/>
            </a:lvl4pPr>
            <a:lvl5pPr indent="-342900" lvl="4" marL="2286000" algn="l">
              <a:lnSpc>
                <a:spcPct val="100000"/>
              </a:lnSpc>
              <a:spcBef>
                <a:spcPts val="360"/>
              </a:spcBef>
              <a:spcAft>
                <a:spcPts val="0"/>
              </a:spcAft>
              <a:buClr>
                <a:schemeClr val="dk1"/>
              </a:buClr>
              <a:buSzPts val="1800"/>
              <a:buChar char="»"/>
              <a:defRPr/>
            </a:lvl5pPr>
            <a:lvl6pPr indent="-342900" lvl="5" marL="2743200" algn="l">
              <a:lnSpc>
                <a:spcPct val="100000"/>
              </a:lnSpc>
              <a:spcBef>
                <a:spcPts val="360"/>
              </a:spcBef>
              <a:spcAft>
                <a:spcPts val="0"/>
              </a:spcAft>
              <a:buClr>
                <a:schemeClr val="dk1"/>
              </a:buClr>
              <a:buSzPts val="1800"/>
              <a:buChar char="•"/>
              <a:defRPr/>
            </a:lvl6pPr>
            <a:lvl7pPr indent="-342900" lvl="6" marL="3200400" algn="l">
              <a:lnSpc>
                <a:spcPct val="100000"/>
              </a:lnSpc>
              <a:spcBef>
                <a:spcPts val="36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77" name="Google Shape;77;p23"/>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8" name="Google Shape;78;p23"/>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9" name="Google Shape;79;p23"/>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5" name="Shape 15"/>
        <p:cNvGrpSpPr/>
        <p:nvPr/>
      </p:nvGrpSpPr>
      <p:grpSpPr>
        <a:xfrm>
          <a:off x="0" y="0"/>
          <a:ext cx="0" cy="0"/>
          <a:chOff x="0" y="0"/>
          <a:chExt cx="0" cy="0"/>
        </a:xfrm>
      </p:grpSpPr>
      <p:sp>
        <p:nvSpPr>
          <p:cNvPr id="16" name="Google Shape;16;p14"/>
          <p:cNvSpPr txBox="1"/>
          <p:nvPr>
            <p:ph type="ctrTitle"/>
          </p:nvPr>
        </p:nvSpPr>
        <p:spPr>
          <a:xfrm>
            <a:off x="685800" y="2130425"/>
            <a:ext cx="7772400" cy="1470025"/>
          </a:xfrm>
          <a:prstGeom prst="rect">
            <a:avLst/>
          </a:prstGeom>
          <a:noFill/>
          <a:ln>
            <a:noFill/>
          </a:ln>
        </p:spPr>
        <p:txBody>
          <a:bodyPr anchorCtr="0" anchor="ctr" bIns="45700" lIns="91425" spcFirstLastPara="1" rIns="91425" wrap="square" tIns="45700">
            <a:normAutofit/>
          </a:bodyPr>
          <a:lstStyle>
            <a:lvl1pPr lvl="0" algn="ctr">
              <a:lnSpc>
                <a:spcPct val="10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7" name="Google Shape;17;p14"/>
          <p:cNvSpPr txBox="1"/>
          <p:nvPr>
            <p:ph idx="1" type="subTitle"/>
          </p:nvPr>
        </p:nvSpPr>
        <p:spPr>
          <a:xfrm>
            <a:off x="1371600" y="3886200"/>
            <a:ext cx="6400800" cy="1752600"/>
          </a:xfrm>
          <a:prstGeom prst="rect">
            <a:avLst/>
          </a:prstGeom>
          <a:noFill/>
          <a:ln>
            <a:noFill/>
          </a:ln>
        </p:spPr>
        <p:txBody>
          <a:bodyPr anchorCtr="0" anchor="t" bIns="45700" lIns="91425" spcFirstLastPara="1" rIns="91425" wrap="square" tIns="45700">
            <a:normAutofit/>
          </a:bodyPr>
          <a:lstStyle>
            <a:lvl1pPr lvl="0" algn="ctr">
              <a:lnSpc>
                <a:spcPct val="100000"/>
              </a:lnSpc>
              <a:spcBef>
                <a:spcPts val="640"/>
              </a:spcBef>
              <a:spcAft>
                <a:spcPts val="0"/>
              </a:spcAft>
              <a:buClr>
                <a:srgbClr val="888888"/>
              </a:buClr>
              <a:buSzPts val="3200"/>
              <a:buNone/>
              <a:defRPr>
                <a:solidFill>
                  <a:srgbClr val="888888"/>
                </a:solidFill>
              </a:defRPr>
            </a:lvl1pPr>
            <a:lvl2pPr lvl="1" algn="ctr">
              <a:lnSpc>
                <a:spcPct val="100000"/>
              </a:lnSpc>
              <a:spcBef>
                <a:spcPts val="560"/>
              </a:spcBef>
              <a:spcAft>
                <a:spcPts val="0"/>
              </a:spcAft>
              <a:buClr>
                <a:srgbClr val="888888"/>
              </a:buClr>
              <a:buSzPts val="2800"/>
              <a:buNone/>
              <a:defRPr>
                <a:solidFill>
                  <a:srgbClr val="888888"/>
                </a:solidFill>
              </a:defRPr>
            </a:lvl2pPr>
            <a:lvl3pPr lvl="2" algn="ctr">
              <a:lnSpc>
                <a:spcPct val="100000"/>
              </a:lnSpc>
              <a:spcBef>
                <a:spcPts val="480"/>
              </a:spcBef>
              <a:spcAft>
                <a:spcPts val="0"/>
              </a:spcAft>
              <a:buClr>
                <a:srgbClr val="888888"/>
              </a:buClr>
              <a:buSzPts val="2400"/>
              <a:buNone/>
              <a:defRPr>
                <a:solidFill>
                  <a:srgbClr val="888888"/>
                </a:solidFill>
              </a:defRPr>
            </a:lvl3pPr>
            <a:lvl4pPr lvl="3" algn="ctr">
              <a:lnSpc>
                <a:spcPct val="100000"/>
              </a:lnSpc>
              <a:spcBef>
                <a:spcPts val="400"/>
              </a:spcBef>
              <a:spcAft>
                <a:spcPts val="0"/>
              </a:spcAft>
              <a:buClr>
                <a:srgbClr val="888888"/>
              </a:buClr>
              <a:buSzPts val="2000"/>
              <a:buNone/>
              <a:defRPr>
                <a:solidFill>
                  <a:srgbClr val="888888"/>
                </a:solidFill>
              </a:defRPr>
            </a:lvl4pPr>
            <a:lvl5pPr lvl="4" algn="ctr">
              <a:lnSpc>
                <a:spcPct val="100000"/>
              </a:lnSpc>
              <a:spcBef>
                <a:spcPts val="400"/>
              </a:spcBef>
              <a:spcAft>
                <a:spcPts val="0"/>
              </a:spcAft>
              <a:buClr>
                <a:srgbClr val="888888"/>
              </a:buClr>
              <a:buSzPts val="2000"/>
              <a:buNone/>
              <a:defRPr>
                <a:solidFill>
                  <a:srgbClr val="888888"/>
                </a:solidFill>
              </a:defRPr>
            </a:lvl5pPr>
            <a:lvl6pPr lvl="5" algn="ctr">
              <a:lnSpc>
                <a:spcPct val="100000"/>
              </a:lnSpc>
              <a:spcBef>
                <a:spcPts val="400"/>
              </a:spcBef>
              <a:spcAft>
                <a:spcPts val="0"/>
              </a:spcAft>
              <a:buClr>
                <a:srgbClr val="888888"/>
              </a:buClr>
              <a:buSzPts val="2000"/>
              <a:buNone/>
              <a:defRPr>
                <a:solidFill>
                  <a:srgbClr val="888888"/>
                </a:solidFill>
              </a:defRPr>
            </a:lvl6pPr>
            <a:lvl7pPr lvl="6" algn="ctr">
              <a:lnSpc>
                <a:spcPct val="100000"/>
              </a:lnSpc>
              <a:spcBef>
                <a:spcPts val="400"/>
              </a:spcBef>
              <a:spcAft>
                <a:spcPts val="0"/>
              </a:spcAft>
              <a:buClr>
                <a:srgbClr val="888888"/>
              </a:buClr>
              <a:buSzPts val="2000"/>
              <a:buNone/>
              <a:defRPr>
                <a:solidFill>
                  <a:srgbClr val="888888"/>
                </a:solidFill>
              </a:defRPr>
            </a:lvl7pPr>
            <a:lvl8pPr lvl="7" algn="ctr">
              <a:lnSpc>
                <a:spcPct val="100000"/>
              </a:lnSpc>
              <a:spcBef>
                <a:spcPts val="400"/>
              </a:spcBef>
              <a:spcAft>
                <a:spcPts val="0"/>
              </a:spcAft>
              <a:buClr>
                <a:srgbClr val="888888"/>
              </a:buClr>
              <a:buSzPts val="2000"/>
              <a:buNone/>
              <a:defRPr>
                <a:solidFill>
                  <a:srgbClr val="888888"/>
                </a:solidFill>
              </a:defRPr>
            </a:lvl8pPr>
            <a:lvl9pPr lvl="8" algn="ctr">
              <a:lnSpc>
                <a:spcPct val="100000"/>
              </a:lnSpc>
              <a:spcBef>
                <a:spcPts val="400"/>
              </a:spcBef>
              <a:spcAft>
                <a:spcPts val="0"/>
              </a:spcAft>
              <a:buClr>
                <a:srgbClr val="888888"/>
              </a:buClr>
              <a:buSzPts val="2000"/>
              <a:buNone/>
              <a:defRPr>
                <a:solidFill>
                  <a:srgbClr val="888888"/>
                </a:solidFill>
              </a:defRPr>
            </a:lvl9pPr>
          </a:lstStyle>
          <a:p/>
        </p:txBody>
      </p:sp>
      <p:sp>
        <p:nvSpPr>
          <p:cNvPr id="18" name="Google Shape;18;p14"/>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9" name="Google Shape;19;p14"/>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0" name="Google Shape;20;p14"/>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21" name="Shape 21"/>
        <p:cNvGrpSpPr/>
        <p:nvPr/>
      </p:nvGrpSpPr>
      <p:grpSpPr>
        <a:xfrm>
          <a:off x="0" y="0"/>
          <a:ext cx="0" cy="0"/>
          <a:chOff x="0" y="0"/>
          <a:chExt cx="0" cy="0"/>
        </a:xfrm>
      </p:grpSpPr>
      <p:sp>
        <p:nvSpPr>
          <p:cNvPr id="22" name="Google Shape;22;p15"/>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lnSpc>
                <a:spcPct val="10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3" name="Google Shape;23;p15"/>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rmAutofit/>
          </a:bodyPr>
          <a:lstStyle>
            <a:lvl1pPr indent="-342900" lvl="0" marL="457200" algn="l">
              <a:lnSpc>
                <a:spcPct val="100000"/>
              </a:lnSpc>
              <a:spcBef>
                <a:spcPts val="360"/>
              </a:spcBef>
              <a:spcAft>
                <a:spcPts val="0"/>
              </a:spcAft>
              <a:buClr>
                <a:schemeClr val="dk1"/>
              </a:buClr>
              <a:buSzPts val="1800"/>
              <a:buChar char="•"/>
              <a:defRPr/>
            </a:lvl1pPr>
            <a:lvl2pPr indent="-342900" lvl="1" marL="914400" algn="l">
              <a:lnSpc>
                <a:spcPct val="100000"/>
              </a:lnSpc>
              <a:spcBef>
                <a:spcPts val="360"/>
              </a:spcBef>
              <a:spcAft>
                <a:spcPts val="0"/>
              </a:spcAft>
              <a:buClr>
                <a:schemeClr val="dk1"/>
              </a:buClr>
              <a:buSzPts val="1800"/>
              <a:buChar char="–"/>
              <a:defRPr/>
            </a:lvl2pPr>
            <a:lvl3pPr indent="-342900" lvl="2" marL="1371600" algn="l">
              <a:lnSpc>
                <a:spcPct val="100000"/>
              </a:lnSpc>
              <a:spcBef>
                <a:spcPts val="360"/>
              </a:spcBef>
              <a:spcAft>
                <a:spcPts val="0"/>
              </a:spcAft>
              <a:buClr>
                <a:schemeClr val="dk1"/>
              </a:buClr>
              <a:buSzPts val="1800"/>
              <a:buChar char="•"/>
              <a:defRPr/>
            </a:lvl3pPr>
            <a:lvl4pPr indent="-342900" lvl="3" marL="1828800" algn="l">
              <a:lnSpc>
                <a:spcPct val="100000"/>
              </a:lnSpc>
              <a:spcBef>
                <a:spcPts val="360"/>
              </a:spcBef>
              <a:spcAft>
                <a:spcPts val="0"/>
              </a:spcAft>
              <a:buClr>
                <a:schemeClr val="dk1"/>
              </a:buClr>
              <a:buSzPts val="1800"/>
              <a:buChar char="–"/>
              <a:defRPr/>
            </a:lvl4pPr>
            <a:lvl5pPr indent="-342900" lvl="4" marL="2286000" algn="l">
              <a:lnSpc>
                <a:spcPct val="100000"/>
              </a:lnSpc>
              <a:spcBef>
                <a:spcPts val="360"/>
              </a:spcBef>
              <a:spcAft>
                <a:spcPts val="0"/>
              </a:spcAft>
              <a:buClr>
                <a:schemeClr val="dk1"/>
              </a:buClr>
              <a:buSzPts val="1800"/>
              <a:buChar char="»"/>
              <a:defRPr/>
            </a:lvl5pPr>
            <a:lvl6pPr indent="-342900" lvl="5" marL="2743200" algn="l">
              <a:lnSpc>
                <a:spcPct val="100000"/>
              </a:lnSpc>
              <a:spcBef>
                <a:spcPts val="360"/>
              </a:spcBef>
              <a:spcAft>
                <a:spcPts val="0"/>
              </a:spcAft>
              <a:buClr>
                <a:schemeClr val="dk1"/>
              </a:buClr>
              <a:buSzPts val="1800"/>
              <a:buChar char="•"/>
              <a:defRPr/>
            </a:lvl6pPr>
            <a:lvl7pPr indent="-342900" lvl="6" marL="3200400" algn="l">
              <a:lnSpc>
                <a:spcPct val="100000"/>
              </a:lnSpc>
              <a:spcBef>
                <a:spcPts val="36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24" name="Google Shape;24;p15"/>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5" name="Google Shape;25;p15"/>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6" name="Google Shape;26;p15"/>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27" name="Shape 27"/>
        <p:cNvGrpSpPr/>
        <p:nvPr/>
      </p:nvGrpSpPr>
      <p:grpSpPr>
        <a:xfrm>
          <a:off x="0" y="0"/>
          <a:ext cx="0" cy="0"/>
          <a:chOff x="0" y="0"/>
          <a:chExt cx="0" cy="0"/>
        </a:xfrm>
      </p:grpSpPr>
      <p:sp>
        <p:nvSpPr>
          <p:cNvPr id="28" name="Google Shape;28;p16"/>
          <p:cNvSpPr txBox="1"/>
          <p:nvPr>
            <p:ph type="title"/>
          </p:nvPr>
        </p:nvSpPr>
        <p:spPr>
          <a:xfrm>
            <a:off x="722313" y="4406900"/>
            <a:ext cx="7772400" cy="1362075"/>
          </a:xfrm>
          <a:prstGeom prst="rect">
            <a:avLst/>
          </a:prstGeom>
          <a:noFill/>
          <a:ln>
            <a:noFill/>
          </a:ln>
        </p:spPr>
        <p:txBody>
          <a:bodyPr anchorCtr="0" anchor="t" bIns="45700" lIns="91425" spcFirstLastPara="1" rIns="91425" wrap="square" tIns="45700">
            <a:normAutofit/>
          </a:bodyPr>
          <a:lstStyle>
            <a:lvl1pPr lvl="0" algn="l">
              <a:lnSpc>
                <a:spcPct val="100000"/>
              </a:lnSpc>
              <a:spcBef>
                <a:spcPts val="0"/>
              </a:spcBef>
              <a:spcAft>
                <a:spcPts val="0"/>
              </a:spcAft>
              <a:buClr>
                <a:schemeClr val="dk1"/>
              </a:buClr>
              <a:buSzPts val="4000"/>
              <a:buFont typeface="Calibri"/>
              <a:buNone/>
              <a:defRPr b="1" sz="4000" cap="none"/>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9" name="Google Shape;29;p16"/>
          <p:cNvSpPr txBox="1"/>
          <p:nvPr>
            <p:ph idx="1" type="body"/>
          </p:nvPr>
        </p:nvSpPr>
        <p:spPr>
          <a:xfrm>
            <a:off x="722313" y="2906713"/>
            <a:ext cx="7772400" cy="1500187"/>
          </a:xfrm>
          <a:prstGeom prst="rect">
            <a:avLst/>
          </a:prstGeom>
          <a:noFill/>
          <a:ln>
            <a:noFill/>
          </a:ln>
        </p:spPr>
        <p:txBody>
          <a:bodyPr anchorCtr="0" anchor="b" bIns="45700" lIns="91425" spcFirstLastPara="1" rIns="91425" wrap="square" tIns="45700">
            <a:normAutofit/>
          </a:bodyPr>
          <a:lstStyle>
            <a:lvl1pPr indent="-228600" lvl="0" marL="457200" algn="l">
              <a:lnSpc>
                <a:spcPct val="100000"/>
              </a:lnSpc>
              <a:spcBef>
                <a:spcPts val="400"/>
              </a:spcBef>
              <a:spcAft>
                <a:spcPts val="0"/>
              </a:spcAft>
              <a:buClr>
                <a:srgbClr val="888888"/>
              </a:buClr>
              <a:buSzPts val="2000"/>
              <a:buNone/>
              <a:defRPr sz="2000">
                <a:solidFill>
                  <a:srgbClr val="888888"/>
                </a:solidFill>
              </a:defRPr>
            </a:lvl1pPr>
            <a:lvl2pPr indent="-228600" lvl="1" marL="914400" algn="l">
              <a:lnSpc>
                <a:spcPct val="100000"/>
              </a:lnSpc>
              <a:spcBef>
                <a:spcPts val="360"/>
              </a:spcBef>
              <a:spcAft>
                <a:spcPts val="0"/>
              </a:spcAft>
              <a:buClr>
                <a:srgbClr val="888888"/>
              </a:buClr>
              <a:buSzPts val="1800"/>
              <a:buNone/>
              <a:defRPr sz="1800">
                <a:solidFill>
                  <a:srgbClr val="888888"/>
                </a:solidFill>
              </a:defRPr>
            </a:lvl2pPr>
            <a:lvl3pPr indent="-228600" lvl="2" marL="1371600" algn="l">
              <a:lnSpc>
                <a:spcPct val="100000"/>
              </a:lnSpc>
              <a:spcBef>
                <a:spcPts val="320"/>
              </a:spcBef>
              <a:spcAft>
                <a:spcPts val="0"/>
              </a:spcAft>
              <a:buClr>
                <a:srgbClr val="888888"/>
              </a:buClr>
              <a:buSzPts val="1600"/>
              <a:buNone/>
              <a:defRPr sz="1600">
                <a:solidFill>
                  <a:srgbClr val="888888"/>
                </a:solidFill>
              </a:defRPr>
            </a:lvl3pPr>
            <a:lvl4pPr indent="-228600" lvl="3" marL="1828800" algn="l">
              <a:lnSpc>
                <a:spcPct val="100000"/>
              </a:lnSpc>
              <a:spcBef>
                <a:spcPts val="280"/>
              </a:spcBef>
              <a:spcAft>
                <a:spcPts val="0"/>
              </a:spcAft>
              <a:buClr>
                <a:srgbClr val="888888"/>
              </a:buClr>
              <a:buSzPts val="1400"/>
              <a:buNone/>
              <a:defRPr sz="1400">
                <a:solidFill>
                  <a:srgbClr val="888888"/>
                </a:solidFill>
              </a:defRPr>
            </a:lvl4pPr>
            <a:lvl5pPr indent="-228600" lvl="4" marL="2286000" algn="l">
              <a:lnSpc>
                <a:spcPct val="100000"/>
              </a:lnSpc>
              <a:spcBef>
                <a:spcPts val="280"/>
              </a:spcBef>
              <a:spcAft>
                <a:spcPts val="0"/>
              </a:spcAft>
              <a:buClr>
                <a:srgbClr val="888888"/>
              </a:buClr>
              <a:buSzPts val="1400"/>
              <a:buNone/>
              <a:defRPr sz="1400">
                <a:solidFill>
                  <a:srgbClr val="888888"/>
                </a:solidFill>
              </a:defRPr>
            </a:lvl5pPr>
            <a:lvl6pPr indent="-228600" lvl="5" marL="2743200" algn="l">
              <a:lnSpc>
                <a:spcPct val="100000"/>
              </a:lnSpc>
              <a:spcBef>
                <a:spcPts val="280"/>
              </a:spcBef>
              <a:spcAft>
                <a:spcPts val="0"/>
              </a:spcAft>
              <a:buClr>
                <a:srgbClr val="888888"/>
              </a:buClr>
              <a:buSzPts val="1400"/>
              <a:buNone/>
              <a:defRPr sz="1400">
                <a:solidFill>
                  <a:srgbClr val="888888"/>
                </a:solidFill>
              </a:defRPr>
            </a:lvl6pPr>
            <a:lvl7pPr indent="-228600" lvl="6" marL="3200400" algn="l">
              <a:lnSpc>
                <a:spcPct val="100000"/>
              </a:lnSpc>
              <a:spcBef>
                <a:spcPts val="280"/>
              </a:spcBef>
              <a:spcAft>
                <a:spcPts val="0"/>
              </a:spcAft>
              <a:buClr>
                <a:srgbClr val="888888"/>
              </a:buClr>
              <a:buSzPts val="1400"/>
              <a:buNone/>
              <a:defRPr sz="1400">
                <a:solidFill>
                  <a:srgbClr val="888888"/>
                </a:solidFill>
              </a:defRPr>
            </a:lvl7pPr>
            <a:lvl8pPr indent="-228600" lvl="7" marL="3657600" algn="l">
              <a:lnSpc>
                <a:spcPct val="100000"/>
              </a:lnSpc>
              <a:spcBef>
                <a:spcPts val="280"/>
              </a:spcBef>
              <a:spcAft>
                <a:spcPts val="0"/>
              </a:spcAft>
              <a:buClr>
                <a:srgbClr val="888888"/>
              </a:buClr>
              <a:buSzPts val="1400"/>
              <a:buNone/>
              <a:defRPr sz="1400">
                <a:solidFill>
                  <a:srgbClr val="888888"/>
                </a:solidFill>
              </a:defRPr>
            </a:lvl8pPr>
            <a:lvl9pPr indent="-228600" lvl="8" marL="4114800" algn="l">
              <a:lnSpc>
                <a:spcPct val="100000"/>
              </a:lnSpc>
              <a:spcBef>
                <a:spcPts val="280"/>
              </a:spcBef>
              <a:spcAft>
                <a:spcPts val="0"/>
              </a:spcAft>
              <a:buClr>
                <a:srgbClr val="888888"/>
              </a:buClr>
              <a:buSzPts val="1400"/>
              <a:buNone/>
              <a:defRPr sz="1400">
                <a:solidFill>
                  <a:srgbClr val="888888"/>
                </a:solidFill>
              </a:defRPr>
            </a:lvl9pPr>
          </a:lstStyle>
          <a:p/>
        </p:txBody>
      </p:sp>
      <p:sp>
        <p:nvSpPr>
          <p:cNvPr id="30" name="Google Shape;30;p16"/>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1" name="Google Shape;31;p16"/>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2" name="Google Shape;32;p16"/>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33" name="Shape 33"/>
        <p:cNvGrpSpPr/>
        <p:nvPr/>
      </p:nvGrpSpPr>
      <p:grpSpPr>
        <a:xfrm>
          <a:off x="0" y="0"/>
          <a:ext cx="0" cy="0"/>
          <a:chOff x="0" y="0"/>
          <a:chExt cx="0" cy="0"/>
        </a:xfrm>
      </p:grpSpPr>
      <p:sp>
        <p:nvSpPr>
          <p:cNvPr id="34" name="Google Shape;34;p17"/>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lnSpc>
                <a:spcPct val="10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5" name="Google Shape;35;p17"/>
          <p:cNvSpPr txBox="1"/>
          <p:nvPr>
            <p:ph idx="1" type="body"/>
          </p:nvPr>
        </p:nvSpPr>
        <p:spPr>
          <a:xfrm>
            <a:off x="457200" y="1600200"/>
            <a:ext cx="4038600" cy="4525963"/>
          </a:xfrm>
          <a:prstGeom prst="rect">
            <a:avLst/>
          </a:prstGeom>
          <a:noFill/>
          <a:ln>
            <a:noFill/>
          </a:ln>
        </p:spPr>
        <p:txBody>
          <a:bodyPr anchorCtr="0" anchor="t" bIns="45700" lIns="91425" spcFirstLastPara="1" rIns="91425" wrap="square" tIns="45700">
            <a:normAutofit/>
          </a:bodyPr>
          <a:lstStyle>
            <a:lvl1pPr indent="-406400" lvl="0" marL="457200" algn="l">
              <a:lnSpc>
                <a:spcPct val="100000"/>
              </a:lnSpc>
              <a:spcBef>
                <a:spcPts val="560"/>
              </a:spcBef>
              <a:spcAft>
                <a:spcPts val="0"/>
              </a:spcAft>
              <a:buClr>
                <a:schemeClr val="dk1"/>
              </a:buClr>
              <a:buSzPts val="2800"/>
              <a:buChar char="•"/>
              <a:defRPr sz="2800"/>
            </a:lvl1pPr>
            <a:lvl2pPr indent="-381000" lvl="1" marL="914400" algn="l">
              <a:lnSpc>
                <a:spcPct val="100000"/>
              </a:lnSpc>
              <a:spcBef>
                <a:spcPts val="480"/>
              </a:spcBef>
              <a:spcAft>
                <a:spcPts val="0"/>
              </a:spcAft>
              <a:buClr>
                <a:schemeClr val="dk1"/>
              </a:buClr>
              <a:buSzPts val="2400"/>
              <a:buChar char="–"/>
              <a:defRPr sz="2400"/>
            </a:lvl2pPr>
            <a:lvl3pPr indent="-355600" lvl="2" marL="1371600" algn="l">
              <a:lnSpc>
                <a:spcPct val="100000"/>
              </a:lnSpc>
              <a:spcBef>
                <a:spcPts val="400"/>
              </a:spcBef>
              <a:spcAft>
                <a:spcPts val="0"/>
              </a:spcAft>
              <a:buClr>
                <a:schemeClr val="dk1"/>
              </a:buClr>
              <a:buSzPts val="2000"/>
              <a:buChar char="•"/>
              <a:defRPr sz="2000"/>
            </a:lvl3pPr>
            <a:lvl4pPr indent="-342900" lvl="3" marL="1828800" algn="l">
              <a:lnSpc>
                <a:spcPct val="100000"/>
              </a:lnSpc>
              <a:spcBef>
                <a:spcPts val="360"/>
              </a:spcBef>
              <a:spcAft>
                <a:spcPts val="0"/>
              </a:spcAft>
              <a:buClr>
                <a:schemeClr val="dk1"/>
              </a:buClr>
              <a:buSzPts val="1800"/>
              <a:buChar char="–"/>
              <a:defRPr sz="1800"/>
            </a:lvl4pPr>
            <a:lvl5pPr indent="-342900" lvl="4" marL="2286000" algn="l">
              <a:lnSpc>
                <a:spcPct val="100000"/>
              </a:lnSpc>
              <a:spcBef>
                <a:spcPts val="360"/>
              </a:spcBef>
              <a:spcAft>
                <a:spcPts val="0"/>
              </a:spcAft>
              <a:buClr>
                <a:schemeClr val="dk1"/>
              </a:buClr>
              <a:buSzPts val="1800"/>
              <a:buChar char="»"/>
              <a:defRPr sz="1800"/>
            </a:lvl5pPr>
            <a:lvl6pPr indent="-342900" lvl="5" marL="2743200" algn="l">
              <a:lnSpc>
                <a:spcPct val="100000"/>
              </a:lnSpc>
              <a:spcBef>
                <a:spcPts val="360"/>
              </a:spcBef>
              <a:spcAft>
                <a:spcPts val="0"/>
              </a:spcAft>
              <a:buClr>
                <a:schemeClr val="dk1"/>
              </a:buClr>
              <a:buSzPts val="1800"/>
              <a:buChar char="•"/>
              <a:defRPr sz="1800"/>
            </a:lvl6pPr>
            <a:lvl7pPr indent="-342900" lvl="6" marL="3200400" algn="l">
              <a:lnSpc>
                <a:spcPct val="100000"/>
              </a:lnSpc>
              <a:spcBef>
                <a:spcPts val="360"/>
              </a:spcBef>
              <a:spcAft>
                <a:spcPts val="0"/>
              </a:spcAft>
              <a:buClr>
                <a:schemeClr val="dk1"/>
              </a:buClr>
              <a:buSzPts val="1800"/>
              <a:buChar char="•"/>
              <a:defRPr sz="1800"/>
            </a:lvl7pPr>
            <a:lvl8pPr indent="-342900" lvl="7" marL="3657600" algn="l">
              <a:lnSpc>
                <a:spcPct val="100000"/>
              </a:lnSpc>
              <a:spcBef>
                <a:spcPts val="360"/>
              </a:spcBef>
              <a:spcAft>
                <a:spcPts val="0"/>
              </a:spcAft>
              <a:buClr>
                <a:schemeClr val="dk1"/>
              </a:buClr>
              <a:buSzPts val="1800"/>
              <a:buChar char="•"/>
              <a:defRPr sz="1800"/>
            </a:lvl8pPr>
            <a:lvl9pPr indent="-342900" lvl="8" marL="4114800" algn="l">
              <a:lnSpc>
                <a:spcPct val="100000"/>
              </a:lnSpc>
              <a:spcBef>
                <a:spcPts val="360"/>
              </a:spcBef>
              <a:spcAft>
                <a:spcPts val="0"/>
              </a:spcAft>
              <a:buClr>
                <a:schemeClr val="dk1"/>
              </a:buClr>
              <a:buSzPts val="1800"/>
              <a:buChar char="•"/>
              <a:defRPr sz="1800"/>
            </a:lvl9pPr>
          </a:lstStyle>
          <a:p/>
        </p:txBody>
      </p:sp>
      <p:sp>
        <p:nvSpPr>
          <p:cNvPr id="36" name="Google Shape;36;p17"/>
          <p:cNvSpPr txBox="1"/>
          <p:nvPr>
            <p:ph idx="2" type="body"/>
          </p:nvPr>
        </p:nvSpPr>
        <p:spPr>
          <a:xfrm>
            <a:off x="4648200" y="1600200"/>
            <a:ext cx="4038600" cy="4525963"/>
          </a:xfrm>
          <a:prstGeom prst="rect">
            <a:avLst/>
          </a:prstGeom>
          <a:noFill/>
          <a:ln>
            <a:noFill/>
          </a:ln>
        </p:spPr>
        <p:txBody>
          <a:bodyPr anchorCtr="0" anchor="t" bIns="45700" lIns="91425" spcFirstLastPara="1" rIns="91425" wrap="square" tIns="45700">
            <a:normAutofit/>
          </a:bodyPr>
          <a:lstStyle>
            <a:lvl1pPr indent="-406400" lvl="0" marL="457200" algn="l">
              <a:lnSpc>
                <a:spcPct val="100000"/>
              </a:lnSpc>
              <a:spcBef>
                <a:spcPts val="560"/>
              </a:spcBef>
              <a:spcAft>
                <a:spcPts val="0"/>
              </a:spcAft>
              <a:buClr>
                <a:schemeClr val="dk1"/>
              </a:buClr>
              <a:buSzPts val="2800"/>
              <a:buChar char="•"/>
              <a:defRPr sz="2800"/>
            </a:lvl1pPr>
            <a:lvl2pPr indent="-381000" lvl="1" marL="914400" algn="l">
              <a:lnSpc>
                <a:spcPct val="100000"/>
              </a:lnSpc>
              <a:spcBef>
                <a:spcPts val="480"/>
              </a:spcBef>
              <a:spcAft>
                <a:spcPts val="0"/>
              </a:spcAft>
              <a:buClr>
                <a:schemeClr val="dk1"/>
              </a:buClr>
              <a:buSzPts val="2400"/>
              <a:buChar char="–"/>
              <a:defRPr sz="2400"/>
            </a:lvl2pPr>
            <a:lvl3pPr indent="-355600" lvl="2" marL="1371600" algn="l">
              <a:lnSpc>
                <a:spcPct val="100000"/>
              </a:lnSpc>
              <a:spcBef>
                <a:spcPts val="400"/>
              </a:spcBef>
              <a:spcAft>
                <a:spcPts val="0"/>
              </a:spcAft>
              <a:buClr>
                <a:schemeClr val="dk1"/>
              </a:buClr>
              <a:buSzPts val="2000"/>
              <a:buChar char="•"/>
              <a:defRPr sz="2000"/>
            </a:lvl3pPr>
            <a:lvl4pPr indent="-342900" lvl="3" marL="1828800" algn="l">
              <a:lnSpc>
                <a:spcPct val="100000"/>
              </a:lnSpc>
              <a:spcBef>
                <a:spcPts val="360"/>
              </a:spcBef>
              <a:spcAft>
                <a:spcPts val="0"/>
              </a:spcAft>
              <a:buClr>
                <a:schemeClr val="dk1"/>
              </a:buClr>
              <a:buSzPts val="1800"/>
              <a:buChar char="–"/>
              <a:defRPr sz="1800"/>
            </a:lvl4pPr>
            <a:lvl5pPr indent="-342900" lvl="4" marL="2286000" algn="l">
              <a:lnSpc>
                <a:spcPct val="100000"/>
              </a:lnSpc>
              <a:spcBef>
                <a:spcPts val="360"/>
              </a:spcBef>
              <a:spcAft>
                <a:spcPts val="0"/>
              </a:spcAft>
              <a:buClr>
                <a:schemeClr val="dk1"/>
              </a:buClr>
              <a:buSzPts val="1800"/>
              <a:buChar char="»"/>
              <a:defRPr sz="1800"/>
            </a:lvl5pPr>
            <a:lvl6pPr indent="-342900" lvl="5" marL="2743200" algn="l">
              <a:lnSpc>
                <a:spcPct val="100000"/>
              </a:lnSpc>
              <a:spcBef>
                <a:spcPts val="360"/>
              </a:spcBef>
              <a:spcAft>
                <a:spcPts val="0"/>
              </a:spcAft>
              <a:buClr>
                <a:schemeClr val="dk1"/>
              </a:buClr>
              <a:buSzPts val="1800"/>
              <a:buChar char="•"/>
              <a:defRPr sz="1800"/>
            </a:lvl6pPr>
            <a:lvl7pPr indent="-342900" lvl="6" marL="3200400" algn="l">
              <a:lnSpc>
                <a:spcPct val="100000"/>
              </a:lnSpc>
              <a:spcBef>
                <a:spcPts val="360"/>
              </a:spcBef>
              <a:spcAft>
                <a:spcPts val="0"/>
              </a:spcAft>
              <a:buClr>
                <a:schemeClr val="dk1"/>
              </a:buClr>
              <a:buSzPts val="1800"/>
              <a:buChar char="•"/>
              <a:defRPr sz="1800"/>
            </a:lvl7pPr>
            <a:lvl8pPr indent="-342900" lvl="7" marL="3657600" algn="l">
              <a:lnSpc>
                <a:spcPct val="100000"/>
              </a:lnSpc>
              <a:spcBef>
                <a:spcPts val="360"/>
              </a:spcBef>
              <a:spcAft>
                <a:spcPts val="0"/>
              </a:spcAft>
              <a:buClr>
                <a:schemeClr val="dk1"/>
              </a:buClr>
              <a:buSzPts val="1800"/>
              <a:buChar char="•"/>
              <a:defRPr sz="1800"/>
            </a:lvl8pPr>
            <a:lvl9pPr indent="-342900" lvl="8" marL="4114800" algn="l">
              <a:lnSpc>
                <a:spcPct val="100000"/>
              </a:lnSpc>
              <a:spcBef>
                <a:spcPts val="360"/>
              </a:spcBef>
              <a:spcAft>
                <a:spcPts val="0"/>
              </a:spcAft>
              <a:buClr>
                <a:schemeClr val="dk1"/>
              </a:buClr>
              <a:buSzPts val="1800"/>
              <a:buChar char="•"/>
              <a:defRPr sz="1800"/>
            </a:lvl9pPr>
          </a:lstStyle>
          <a:p/>
        </p:txBody>
      </p:sp>
      <p:sp>
        <p:nvSpPr>
          <p:cNvPr id="37" name="Google Shape;37;p17"/>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8" name="Google Shape;38;p17"/>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9" name="Google Shape;39;p17"/>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40" name="Shape 40"/>
        <p:cNvGrpSpPr/>
        <p:nvPr/>
      </p:nvGrpSpPr>
      <p:grpSpPr>
        <a:xfrm>
          <a:off x="0" y="0"/>
          <a:ext cx="0" cy="0"/>
          <a:chOff x="0" y="0"/>
          <a:chExt cx="0" cy="0"/>
        </a:xfrm>
      </p:grpSpPr>
      <p:sp>
        <p:nvSpPr>
          <p:cNvPr id="41" name="Google Shape;41;p18"/>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lnSpc>
                <a:spcPct val="100000"/>
              </a:lnSpc>
              <a:spcBef>
                <a:spcPts val="0"/>
              </a:spcBef>
              <a:spcAft>
                <a:spcPts val="0"/>
              </a:spcAft>
              <a:buClr>
                <a:schemeClr val="dk1"/>
              </a:buClr>
              <a:buSzPts val="4400"/>
              <a:buFont typeface="Calibri"/>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2" name="Google Shape;42;p18"/>
          <p:cNvSpPr txBox="1"/>
          <p:nvPr>
            <p:ph idx="1" type="body"/>
          </p:nvPr>
        </p:nvSpPr>
        <p:spPr>
          <a:xfrm>
            <a:off x="457200" y="1535113"/>
            <a:ext cx="4040188" cy="639762"/>
          </a:xfrm>
          <a:prstGeom prst="rect">
            <a:avLst/>
          </a:prstGeom>
          <a:noFill/>
          <a:ln>
            <a:noFill/>
          </a:ln>
        </p:spPr>
        <p:txBody>
          <a:bodyPr anchorCtr="0" anchor="b" bIns="45700" lIns="91425" spcFirstLastPara="1" rIns="91425" wrap="square" tIns="45700">
            <a:normAutofit/>
          </a:bodyPr>
          <a:lstStyle>
            <a:lvl1pPr indent="-228600" lvl="0" marL="457200" algn="l">
              <a:lnSpc>
                <a:spcPct val="100000"/>
              </a:lnSpc>
              <a:spcBef>
                <a:spcPts val="480"/>
              </a:spcBef>
              <a:spcAft>
                <a:spcPts val="0"/>
              </a:spcAft>
              <a:buClr>
                <a:schemeClr val="dk1"/>
              </a:buClr>
              <a:buSzPts val="2400"/>
              <a:buNone/>
              <a:defRPr b="1" sz="2400"/>
            </a:lvl1pPr>
            <a:lvl2pPr indent="-228600" lvl="1" marL="914400" algn="l">
              <a:lnSpc>
                <a:spcPct val="100000"/>
              </a:lnSpc>
              <a:spcBef>
                <a:spcPts val="400"/>
              </a:spcBef>
              <a:spcAft>
                <a:spcPts val="0"/>
              </a:spcAft>
              <a:buClr>
                <a:schemeClr val="dk1"/>
              </a:buClr>
              <a:buSzPts val="2000"/>
              <a:buNone/>
              <a:defRPr b="1" sz="2000"/>
            </a:lvl2pPr>
            <a:lvl3pPr indent="-228600" lvl="2" marL="1371600" algn="l">
              <a:lnSpc>
                <a:spcPct val="100000"/>
              </a:lnSpc>
              <a:spcBef>
                <a:spcPts val="360"/>
              </a:spcBef>
              <a:spcAft>
                <a:spcPts val="0"/>
              </a:spcAft>
              <a:buClr>
                <a:schemeClr val="dk1"/>
              </a:buClr>
              <a:buSzPts val="1800"/>
              <a:buNone/>
              <a:defRPr b="1" sz="1800"/>
            </a:lvl3pPr>
            <a:lvl4pPr indent="-228600" lvl="3" marL="1828800" algn="l">
              <a:lnSpc>
                <a:spcPct val="100000"/>
              </a:lnSpc>
              <a:spcBef>
                <a:spcPts val="320"/>
              </a:spcBef>
              <a:spcAft>
                <a:spcPts val="0"/>
              </a:spcAft>
              <a:buClr>
                <a:schemeClr val="dk1"/>
              </a:buClr>
              <a:buSzPts val="1600"/>
              <a:buNone/>
              <a:defRPr b="1" sz="1600"/>
            </a:lvl4pPr>
            <a:lvl5pPr indent="-228600" lvl="4" marL="2286000" algn="l">
              <a:lnSpc>
                <a:spcPct val="100000"/>
              </a:lnSpc>
              <a:spcBef>
                <a:spcPts val="320"/>
              </a:spcBef>
              <a:spcAft>
                <a:spcPts val="0"/>
              </a:spcAft>
              <a:buClr>
                <a:schemeClr val="dk1"/>
              </a:buClr>
              <a:buSzPts val="1600"/>
              <a:buNone/>
              <a:defRPr b="1" sz="1600"/>
            </a:lvl5pPr>
            <a:lvl6pPr indent="-228600" lvl="5" marL="2743200" algn="l">
              <a:lnSpc>
                <a:spcPct val="100000"/>
              </a:lnSpc>
              <a:spcBef>
                <a:spcPts val="320"/>
              </a:spcBef>
              <a:spcAft>
                <a:spcPts val="0"/>
              </a:spcAft>
              <a:buClr>
                <a:schemeClr val="dk1"/>
              </a:buClr>
              <a:buSzPts val="1600"/>
              <a:buNone/>
              <a:defRPr b="1" sz="1600"/>
            </a:lvl6pPr>
            <a:lvl7pPr indent="-228600" lvl="6" marL="3200400" algn="l">
              <a:lnSpc>
                <a:spcPct val="100000"/>
              </a:lnSpc>
              <a:spcBef>
                <a:spcPts val="320"/>
              </a:spcBef>
              <a:spcAft>
                <a:spcPts val="0"/>
              </a:spcAft>
              <a:buClr>
                <a:schemeClr val="dk1"/>
              </a:buClr>
              <a:buSzPts val="1600"/>
              <a:buNone/>
              <a:defRPr b="1" sz="1600"/>
            </a:lvl7pPr>
            <a:lvl8pPr indent="-228600" lvl="7" marL="3657600" algn="l">
              <a:lnSpc>
                <a:spcPct val="100000"/>
              </a:lnSpc>
              <a:spcBef>
                <a:spcPts val="320"/>
              </a:spcBef>
              <a:spcAft>
                <a:spcPts val="0"/>
              </a:spcAft>
              <a:buClr>
                <a:schemeClr val="dk1"/>
              </a:buClr>
              <a:buSzPts val="1600"/>
              <a:buNone/>
              <a:defRPr b="1" sz="1600"/>
            </a:lvl8pPr>
            <a:lvl9pPr indent="-228600" lvl="8" marL="4114800" algn="l">
              <a:lnSpc>
                <a:spcPct val="100000"/>
              </a:lnSpc>
              <a:spcBef>
                <a:spcPts val="320"/>
              </a:spcBef>
              <a:spcAft>
                <a:spcPts val="0"/>
              </a:spcAft>
              <a:buClr>
                <a:schemeClr val="dk1"/>
              </a:buClr>
              <a:buSzPts val="1600"/>
              <a:buNone/>
              <a:defRPr b="1" sz="1600"/>
            </a:lvl9pPr>
          </a:lstStyle>
          <a:p/>
        </p:txBody>
      </p:sp>
      <p:sp>
        <p:nvSpPr>
          <p:cNvPr id="43" name="Google Shape;43;p18"/>
          <p:cNvSpPr txBox="1"/>
          <p:nvPr>
            <p:ph idx="2" type="body"/>
          </p:nvPr>
        </p:nvSpPr>
        <p:spPr>
          <a:xfrm>
            <a:off x="457200" y="2174875"/>
            <a:ext cx="4040188" cy="3951288"/>
          </a:xfrm>
          <a:prstGeom prst="rect">
            <a:avLst/>
          </a:prstGeom>
          <a:noFill/>
          <a:ln>
            <a:noFill/>
          </a:ln>
        </p:spPr>
        <p:txBody>
          <a:bodyPr anchorCtr="0" anchor="t" bIns="45700" lIns="91425" spcFirstLastPara="1" rIns="91425" wrap="square" tIns="45700">
            <a:normAutofit/>
          </a:bodyPr>
          <a:lstStyle>
            <a:lvl1pPr indent="-381000" lvl="0" marL="457200" algn="l">
              <a:lnSpc>
                <a:spcPct val="100000"/>
              </a:lnSpc>
              <a:spcBef>
                <a:spcPts val="480"/>
              </a:spcBef>
              <a:spcAft>
                <a:spcPts val="0"/>
              </a:spcAft>
              <a:buClr>
                <a:schemeClr val="dk1"/>
              </a:buClr>
              <a:buSzPts val="2400"/>
              <a:buChar char="•"/>
              <a:defRPr sz="2400"/>
            </a:lvl1pPr>
            <a:lvl2pPr indent="-355600" lvl="1" marL="914400" algn="l">
              <a:lnSpc>
                <a:spcPct val="100000"/>
              </a:lnSpc>
              <a:spcBef>
                <a:spcPts val="400"/>
              </a:spcBef>
              <a:spcAft>
                <a:spcPts val="0"/>
              </a:spcAft>
              <a:buClr>
                <a:schemeClr val="dk1"/>
              </a:buClr>
              <a:buSzPts val="2000"/>
              <a:buChar char="–"/>
              <a:defRPr sz="2000"/>
            </a:lvl2pPr>
            <a:lvl3pPr indent="-342900" lvl="2" marL="1371600" algn="l">
              <a:lnSpc>
                <a:spcPct val="100000"/>
              </a:lnSpc>
              <a:spcBef>
                <a:spcPts val="360"/>
              </a:spcBef>
              <a:spcAft>
                <a:spcPts val="0"/>
              </a:spcAft>
              <a:buClr>
                <a:schemeClr val="dk1"/>
              </a:buClr>
              <a:buSzPts val="1800"/>
              <a:buChar char="•"/>
              <a:defRPr sz="1800"/>
            </a:lvl3pPr>
            <a:lvl4pPr indent="-330200" lvl="3" marL="1828800" algn="l">
              <a:lnSpc>
                <a:spcPct val="100000"/>
              </a:lnSpc>
              <a:spcBef>
                <a:spcPts val="320"/>
              </a:spcBef>
              <a:spcAft>
                <a:spcPts val="0"/>
              </a:spcAft>
              <a:buClr>
                <a:schemeClr val="dk1"/>
              </a:buClr>
              <a:buSzPts val="1600"/>
              <a:buChar char="–"/>
              <a:defRPr sz="1600"/>
            </a:lvl4pPr>
            <a:lvl5pPr indent="-330200" lvl="4" marL="2286000" algn="l">
              <a:lnSpc>
                <a:spcPct val="100000"/>
              </a:lnSpc>
              <a:spcBef>
                <a:spcPts val="320"/>
              </a:spcBef>
              <a:spcAft>
                <a:spcPts val="0"/>
              </a:spcAft>
              <a:buClr>
                <a:schemeClr val="dk1"/>
              </a:buClr>
              <a:buSzPts val="1600"/>
              <a:buChar char="»"/>
              <a:defRPr sz="1600"/>
            </a:lvl5pPr>
            <a:lvl6pPr indent="-330200" lvl="5" marL="2743200" algn="l">
              <a:lnSpc>
                <a:spcPct val="100000"/>
              </a:lnSpc>
              <a:spcBef>
                <a:spcPts val="320"/>
              </a:spcBef>
              <a:spcAft>
                <a:spcPts val="0"/>
              </a:spcAft>
              <a:buClr>
                <a:schemeClr val="dk1"/>
              </a:buClr>
              <a:buSzPts val="1600"/>
              <a:buChar char="•"/>
              <a:defRPr sz="1600"/>
            </a:lvl6pPr>
            <a:lvl7pPr indent="-330200" lvl="6" marL="3200400" algn="l">
              <a:lnSpc>
                <a:spcPct val="100000"/>
              </a:lnSpc>
              <a:spcBef>
                <a:spcPts val="320"/>
              </a:spcBef>
              <a:spcAft>
                <a:spcPts val="0"/>
              </a:spcAft>
              <a:buClr>
                <a:schemeClr val="dk1"/>
              </a:buClr>
              <a:buSzPts val="1600"/>
              <a:buChar char="•"/>
              <a:defRPr sz="1600"/>
            </a:lvl7pPr>
            <a:lvl8pPr indent="-330200" lvl="7" marL="3657600" algn="l">
              <a:lnSpc>
                <a:spcPct val="100000"/>
              </a:lnSpc>
              <a:spcBef>
                <a:spcPts val="320"/>
              </a:spcBef>
              <a:spcAft>
                <a:spcPts val="0"/>
              </a:spcAft>
              <a:buClr>
                <a:schemeClr val="dk1"/>
              </a:buClr>
              <a:buSzPts val="1600"/>
              <a:buChar char="•"/>
              <a:defRPr sz="1600"/>
            </a:lvl8pPr>
            <a:lvl9pPr indent="-330200" lvl="8" marL="4114800" algn="l">
              <a:lnSpc>
                <a:spcPct val="100000"/>
              </a:lnSpc>
              <a:spcBef>
                <a:spcPts val="320"/>
              </a:spcBef>
              <a:spcAft>
                <a:spcPts val="0"/>
              </a:spcAft>
              <a:buClr>
                <a:schemeClr val="dk1"/>
              </a:buClr>
              <a:buSzPts val="1600"/>
              <a:buChar char="•"/>
              <a:defRPr sz="1600"/>
            </a:lvl9pPr>
          </a:lstStyle>
          <a:p/>
        </p:txBody>
      </p:sp>
      <p:sp>
        <p:nvSpPr>
          <p:cNvPr id="44" name="Google Shape;44;p18"/>
          <p:cNvSpPr txBox="1"/>
          <p:nvPr>
            <p:ph idx="3" type="body"/>
          </p:nvPr>
        </p:nvSpPr>
        <p:spPr>
          <a:xfrm>
            <a:off x="4645025" y="1535113"/>
            <a:ext cx="4041775" cy="639762"/>
          </a:xfrm>
          <a:prstGeom prst="rect">
            <a:avLst/>
          </a:prstGeom>
          <a:noFill/>
          <a:ln>
            <a:noFill/>
          </a:ln>
        </p:spPr>
        <p:txBody>
          <a:bodyPr anchorCtr="0" anchor="b" bIns="45700" lIns="91425" spcFirstLastPara="1" rIns="91425" wrap="square" tIns="45700">
            <a:normAutofit/>
          </a:bodyPr>
          <a:lstStyle>
            <a:lvl1pPr indent="-228600" lvl="0" marL="457200" algn="l">
              <a:lnSpc>
                <a:spcPct val="100000"/>
              </a:lnSpc>
              <a:spcBef>
                <a:spcPts val="480"/>
              </a:spcBef>
              <a:spcAft>
                <a:spcPts val="0"/>
              </a:spcAft>
              <a:buClr>
                <a:schemeClr val="dk1"/>
              </a:buClr>
              <a:buSzPts val="2400"/>
              <a:buNone/>
              <a:defRPr b="1" sz="2400"/>
            </a:lvl1pPr>
            <a:lvl2pPr indent="-228600" lvl="1" marL="914400" algn="l">
              <a:lnSpc>
                <a:spcPct val="100000"/>
              </a:lnSpc>
              <a:spcBef>
                <a:spcPts val="400"/>
              </a:spcBef>
              <a:spcAft>
                <a:spcPts val="0"/>
              </a:spcAft>
              <a:buClr>
                <a:schemeClr val="dk1"/>
              </a:buClr>
              <a:buSzPts val="2000"/>
              <a:buNone/>
              <a:defRPr b="1" sz="2000"/>
            </a:lvl2pPr>
            <a:lvl3pPr indent="-228600" lvl="2" marL="1371600" algn="l">
              <a:lnSpc>
                <a:spcPct val="100000"/>
              </a:lnSpc>
              <a:spcBef>
                <a:spcPts val="360"/>
              </a:spcBef>
              <a:spcAft>
                <a:spcPts val="0"/>
              </a:spcAft>
              <a:buClr>
                <a:schemeClr val="dk1"/>
              </a:buClr>
              <a:buSzPts val="1800"/>
              <a:buNone/>
              <a:defRPr b="1" sz="1800"/>
            </a:lvl3pPr>
            <a:lvl4pPr indent="-228600" lvl="3" marL="1828800" algn="l">
              <a:lnSpc>
                <a:spcPct val="100000"/>
              </a:lnSpc>
              <a:spcBef>
                <a:spcPts val="320"/>
              </a:spcBef>
              <a:spcAft>
                <a:spcPts val="0"/>
              </a:spcAft>
              <a:buClr>
                <a:schemeClr val="dk1"/>
              </a:buClr>
              <a:buSzPts val="1600"/>
              <a:buNone/>
              <a:defRPr b="1" sz="1600"/>
            </a:lvl4pPr>
            <a:lvl5pPr indent="-228600" lvl="4" marL="2286000" algn="l">
              <a:lnSpc>
                <a:spcPct val="100000"/>
              </a:lnSpc>
              <a:spcBef>
                <a:spcPts val="320"/>
              </a:spcBef>
              <a:spcAft>
                <a:spcPts val="0"/>
              </a:spcAft>
              <a:buClr>
                <a:schemeClr val="dk1"/>
              </a:buClr>
              <a:buSzPts val="1600"/>
              <a:buNone/>
              <a:defRPr b="1" sz="1600"/>
            </a:lvl5pPr>
            <a:lvl6pPr indent="-228600" lvl="5" marL="2743200" algn="l">
              <a:lnSpc>
                <a:spcPct val="100000"/>
              </a:lnSpc>
              <a:spcBef>
                <a:spcPts val="320"/>
              </a:spcBef>
              <a:spcAft>
                <a:spcPts val="0"/>
              </a:spcAft>
              <a:buClr>
                <a:schemeClr val="dk1"/>
              </a:buClr>
              <a:buSzPts val="1600"/>
              <a:buNone/>
              <a:defRPr b="1" sz="1600"/>
            </a:lvl6pPr>
            <a:lvl7pPr indent="-228600" lvl="6" marL="3200400" algn="l">
              <a:lnSpc>
                <a:spcPct val="100000"/>
              </a:lnSpc>
              <a:spcBef>
                <a:spcPts val="320"/>
              </a:spcBef>
              <a:spcAft>
                <a:spcPts val="0"/>
              </a:spcAft>
              <a:buClr>
                <a:schemeClr val="dk1"/>
              </a:buClr>
              <a:buSzPts val="1600"/>
              <a:buNone/>
              <a:defRPr b="1" sz="1600"/>
            </a:lvl7pPr>
            <a:lvl8pPr indent="-228600" lvl="7" marL="3657600" algn="l">
              <a:lnSpc>
                <a:spcPct val="100000"/>
              </a:lnSpc>
              <a:spcBef>
                <a:spcPts val="320"/>
              </a:spcBef>
              <a:spcAft>
                <a:spcPts val="0"/>
              </a:spcAft>
              <a:buClr>
                <a:schemeClr val="dk1"/>
              </a:buClr>
              <a:buSzPts val="1600"/>
              <a:buNone/>
              <a:defRPr b="1" sz="1600"/>
            </a:lvl8pPr>
            <a:lvl9pPr indent="-228600" lvl="8" marL="4114800" algn="l">
              <a:lnSpc>
                <a:spcPct val="100000"/>
              </a:lnSpc>
              <a:spcBef>
                <a:spcPts val="320"/>
              </a:spcBef>
              <a:spcAft>
                <a:spcPts val="0"/>
              </a:spcAft>
              <a:buClr>
                <a:schemeClr val="dk1"/>
              </a:buClr>
              <a:buSzPts val="1600"/>
              <a:buNone/>
              <a:defRPr b="1" sz="1600"/>
            </a:lvl9pPr>
          </a:lstStyle>
          <a:p/>
        </p:txBody>
      </p:sp>
      <p:sp>
        <p:nvSpPr>
          <p:cNvPr id="45" name="Google Shape;45;p18"/>
          <p:cNvSpPr txBox="1"/>
          <p:nvPr>
            <p:ph idx="4" type="body"/>
          </p:nvPr>
        </p:nvSpPr>
        <p:spPr>
          <a:xfrm>
            <a:off x="4645025" y="2174875"/>
            <a:ext cx="4041775" cy="3951288"/>
          </a:xfrm>
          <a:prstGeom prst="rect">
            <a:avLst/>
          </a:prstGeom>
          <a:noFill/>
          <a:ln>
            <a:noFill/>
          </a:ln>
        </p:spPr>
        <p:txBody>
          <a:bodyPr anchorCtr="0" anchor="t" bIns="45700" lIns="91425" spcFirstLastPara="1" rIns="91425" wrap="square" tIns="45700">
            <a:normAutofit/>
          </a:bodyPr>
          <a:lstStyle>
            <a:lvl1pPr indent="-381000" lvl="0" marL="457200" algn="l">
              <a:lnSpc>
                <a:spcPct val="100000"/>
              </a:lnSpc>
              <a:spcBef>
                <a:spcPts val="480"/>
              </a:spcBef>
              <a:spcAft>
                <a:spcPts val="0"/>
              </a:spcAft>
              <a:buClr>
                <a:schemeClr val="dk1"/>
              </a:buClr>
              <a:buSzPts val="2400"/>
              <a:buChar char="•"/>
              <a:defRPr sz="2400"/>
            </a:lvl1pPr>
            <a:lvl2pPr indent="-355600" lvl="1" marL="914400" algn="l">
              <a:lnSpc>
                <a:spcPct val="100000"/>
              </a:lnSpc>
              <a:spcBef>
                <a:spcPts val="400"/>
              </a:spcBef>
              <a:spcAft>
                <a:spcPts val="0"/>
              </a:spcAft>
              <a:buClr>
                <a:schemeClr val="dk1"/>
              </a:buClr>
              <a:buSzPts val="2000"/>
              <a:buChar char="–"/>
              <a:defRPr sz="2000"/>
            </a:lvl2pPr>
            <a:lvl3pPr indent="-342900" lvl="2" marL="1371600" algn="l">
              <a:lnSpc>
                <a:spcPct val="100000"/>
              </a:lnSpc>
              <a:spcBef>
                <a:spcPts val="360"/>
              </a:spcBef>
              <a:spcAft>
                <a:spcPts val="0"/>
              </a:spcAft>
              <a:buClr>
                <a:schemeClr val="dk1"/>
              </a:buClr>
              <a:buSzPts val="1800"/>
              <a:buChar char="•"/>
              <a:defRPr sz="1800"/>
            </a:lvl3pPr>
            <a:lvl4pPr indent="-330200" lvl="3" marL="1828800" algn="l">
              <a:lnSpc>
                <a:spcPct val="100000"/>
              </a:lnSpc>
              <a:spcBef>
                <a:spcPts val="320"/>
              </a:spcBef>
              <a:spcAft>
                <a:spcPts val="0"/>
              </a:spcAft>
              <a:buClr>
                <a:schemeClr val="dk1"/>
              </a:buClr>
              <a:buSzPts val="1600"/>
              <a:buChar char="–"/>
              <a:defRPr sz="1600"/>
            </a:lvl4pPr>
            <a:lvl5pPr indent="-330200" lvl="4" marL="2286000" algn="l">
              <a:lnSpc>
                <a:spcPct val="100000"/>
              </a:lnSpc>
              <a:spcBef>
                <a:spcPts val="320"/>
              </a:spcBef>
              <a:spcAft>
                <a:spcPts val="0"/>
              </a:spcAft>
              <a:buClr>
                <a:schemeClr val="dk1"/>
              </a:buClr>
              <a:buSzPts val="1600"/>
              <a:buChar char="»"/>
              <a:defRPr sz="1600"/>
            </a:lvl5pPr>
            <a:lvl6pPr indent="-330200" lvl="5" marL="2743200" algn="l">
              <a:lnSpc>
                <a:spcPct val="100000"/>
              </a:lnSpc>
              <a:spcBef>
                <a:spcPts val="320"/>
              </a:spcBef>
              <a:spcAft>
                <a:spcPts val="0"/>
              </a:spcAft>
              <a:buClr>
                <a:schemeClr val="dk1"/>
              </a:buClr>
              <a:buSzPts val="1600"/>
              <a:buChar char="•"/>
              <a:defRPr sz="1600"/>
            </a:lvl6pPr>
            <a:lvl7pPr indent="-330200" lvl="6" marL="3200400" algn="l">
              <a:lnSpc>
                <a:spcPct val="100000"/>
              </a:lnSpc>
              <a:spcBef>
                <a:spcPts val="320"/>
              </a:spcBef>
              <a:spcAft>
                <a:spcPts val="0"/>
              </a:spcAft>
              <a:buClr>
                <a:schemeClr val="dk1"/>
              </a:buClr>
              <a:buSzPts val="1600"/>
              <a:buChar char="•"/>
              <a:defRPr sz="1600"/>
            </a:lvl7pPr>
            <a:lvl8pPr indent="-330200" lvl="7" marL="3657600" algn="l">
              <a:lnSpc>
                <a:spcPct val="100000"/>
              </a:lnSpc>
              <a:spcBef>
                <a:spcPts val="320"/>
              </a:spcBef>
              <a:spcAft>
                <a:spcPts val="0"/>
              </a:spcAft>
              <a:buClr>
                <a:schemeClr val="dk1"/>
              </a:buClr>
              <a:buSzPts val="1600"/>
              <a:buChar char="•"/>
              <a:defRPr sz="1600"/>
            </a:lvl8pPr>
            <a:lvl9pPr indent="-330200" lvl="8" marL="4114800" algn="l">
              <a:lnSpc>
                <a:spcPct val="100000"/>
              </a:lnSpc>
              <a:spcBef>
                <a:spcPts val="320"/>
              </a:spcBef>
              <a:spcAft>
                <a:spcPts val="0"/>
              </a:spcAft>
              <a:buClr>
                <a:schemeClr val="dk1"/>
              </a:buClr>
              <a:buSzPts val="1600"/>
              <a:buChar char="•"/>
              <a:defRPr sz="1600"/>
            </a:lvl9pPr>
          </a:lstStyle>
          <a:p/>
        </p:txBody>
      </p:sp>
      <p:sp>
        <p:nvSpPr>
          <p:cNvPr id="46" name="Google Shape;46;p18"/>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7" name="Google Shape;47;p18"/>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8" name="Google Shape;48;p18"/>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49" name="Shape 49"/>
        <p:cNvGrpSpPr/>
        <p:nvPr/>
      </p:nvGrpSpPr>
      <p:grpSpPr>
        <a:xfrm>
          <a:off x="0" y="0"/>
          <a:ext cx="0" cy="0"/>
          <a:chOff x="0" y="0"/>
          <a:chExt cx="0" cy="0"/>
        </a:xfrm>
      </p:grpSpPr>
      <p:sp>
        <p:nvSpPr>
          <p:cNvPr id="50" name="Google Shape;50;p19"/>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lnSpc>
                <a:spcPct val="10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1" name="Google Shape;51;p19"/>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2" name="Google Shape;52;p19"/>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3" name="Google Shape;53;p19"/>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54" name="Shape 54"/>
        <p:cNvGrpSpPr/>
        <p:nvPr/>
      </p:nvGrpSpPr>
      <p:grpSpPr>
        <a:xfrm>
          <a:off x="0" y="0"/>
          <a:ext cx="0" cy="0"/>
          <a:chOff x="0" y="0"/>
          <a:chExt cx="0" cy="0"/>
        </a:xfrm>
      </p:grpSpPr>
      <p:sp>
        <p:nvSpPr>
          <p:cNvPr id="55" name="Google Shape;55;p20"/>
          <p:cNvSpPr txBox="1"/>
          <p:nvPr>
            <p:ph type="title"/>
          </p:nvPr>
        </p:nvSpPr>
        <p:spPr>
          <a:xfrm>
            <a:off x="457200" y="273050"/>
            <a:ext cx="3008313" cy="1162050"/>
          </a:xfrm>
          <a:prstGeom prst="rect">
            <a:avLst/>
          </a:prstGeom>
          <a:noFill/>
          <a:ln>
            <a:noFill/>
          </a:ln>
        </p:spPr>
        <p:txBody>
          <a:bodyPr anchorCtr="0" anchor="b" bIns="45700" lIns="91425" spcFirstLastPara="1" rIns="91425" wrap="square" tIns="45700">
            <a:normAutofit/>
          </a:bodyPr>
          <a:lstStyle>
            <a:lvl1pPr lvl="0" algn="l">
              <a:lnSpc>
                <a:spcPct val="100000"/>
              </a:lnSpc>
              <a:spcBef>
                <a:spcPts val="0"/>
              </a:spcBef>
              <a:spcAft>
                <a:spcPts val="0"/>
              </a:spcAft>
              <a:buClr>
                <a:schemeClr val="dk1"/>
              </a:buClr>
              <a:buSzPts val="2000"/>
              <a:buFont typeface="Calibri"/>
              <a:buNone/>
              <a:defRPr b="1" sz="2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6" name="Google Shape;56;p20"/>
          <p:cNvSpPr txBox="1"/>
          <p:nvPr>
            <p:ph idx="1" type="body"/>
          </p:nvPr>
        </p:nvSpPr>
        <p:spPr>
          <a:xfrm>
            <a:off x="3575050" y="273050"/>
            <a:ext cx="5111750" cy="5853113"/>
          </a:xfrm>
          <a:prstGeom prst="rect">
            <a:avLst/>
          </a:prstGeom>
          <a:noFill/>
          <a:ln>
            <a:noFill/>
          </a:ln>
        </p:spPr>
        <p:txBody>
          <a:bodyPr anchorCtr="0" anchor="t" bIns="45700" lIns="91425" spcFirstLastPara="1" rIns="91425" wrap="square" tIns="45700">
            <a:normAutofit/>
          </a:bodyPr>
          <a:lstStyle>
            <a:lvl1pPr indent="-431800" lvl="0" marL="457200" algn="l">
              <a:lnSpc>
                <a:spcPct val="100000"/>
              </a:lnSpc>
              <a:spcBef>
                <a:spcPts val="640"/>
              </a:spcBef>
              <a:spcAft>
                <a:spcPts val="0"/>
              </a:spcAft>
              <a:buClr>
                <a:schemeClr val="dk1"/>
              </a:buClr>
              <a:buSzPts val="3200"/>
              <a:buChar char="•"/>
              <a:defRPr sz="3200"/>
            </a:lvl1pPr>
            <a:lvl2pPr indent="-406400" lvl="1" marL="914400" algn="l">
              <a:lnSpc>
                <a:spcPct val="100000"/>
              </a:lnSpc>
              <a:spcBef>
                <a:spcPts val="560"/>
              </a:spcBef>
              <a:spcAft>
                <a:spcPts val="0"/>
              </a:spcAft>
              <a:buClr>
                <a:schemeClr val="dk1"/>
              </a:buClr>
              <a:buSzPts val="2800"/>
              <a:buChar char="–"/>
              <a:defRPr sz="2800"/>
            </a:lvl2pPr>
            <a:lvl3pPr indent="-381000" lvl="2" marL="1371600" algn="l">
              <a:lnSpc>
                <a:spcPct val="100000"/>
              </a:lnSpc>
              <a:spcBef>
                <a:spcPts val="480"/>
              </a:spcBef>
              <a:spcAft>
                <a:spcPts val="0"/>
              </a:spcAft>
              <a:buClr>
                <a:schemeClr val="dk1"/>
              </a:buClr>
              <a:buSzPts val="2400"/>
              <a:buChar char="•"/>
              <a:defRPr sz="2400"/>
            </a:lvl3pPr>
            <a:lvl4pPr indent="-355600" lvl="3" marL="1828800" algn="l">
              <a:lnSpc>
                <a:spcPct val="100000"/>
              </a:lnSpc>
              <a:spcBef>
                <a:spcPts val="400"/>
              </a:spcBef>
              <a:spcAft>
                <a:spcPts val="0"/>
              </a:spcAft>
              <a:buClr>
                <a:schemeClr val="dk1"/>
              </a:buClr>
              <a:buSzPts val="2000"/>
              <a:buChar char="–"/>
              <a:defRPr sz="2000"/>
            </a:lvl4pPr>
            <a:lvl5pPr indent="-355600" lvl="4" marL="2286000" algn="l">
              <a:lnSpc>
                <a:spcPct val="100000"/>
              </a:lnSpc>
              <a:spcBef>
                <a:spcPts val="400"/>
              </a:spcBef>
              <a:spcAft>
                <a:spcPts val="0"/>
              </a:spcAft>
              <a:buClr>
                <a:schemeClr val="dk1"/>
              </a:buClr>
              <a:buSzPts val="2000"/>
              <a:buChar char="»"/>
              <a:defRPr sz="2000"/>
            </a:lvl5pPr>
            <a:lvl6pPr indent="-355600" lvl="5" marL="2743200" algn="l">
              <a:lnSpc>
                <a:spcPct val="100000"/>
              </a:lnSpc>
              <a:spcBef>
                <a:spcPts val="400"/>
              </a:spcBef>
              <a:spcAft>
                <a:spcPts val="0"/>
              </a:spcAft>
              <a:buClr>
                <a:schemeClr val="dk1"/>
              </a:buClr>
              <a:buSzPts val="2000"/>
              <a:buChar char="•"/>
              <a:defRPr sz="2000"/>
            </a:lvl6pPr>
            <a:lvl7pPr indent="-355600" lvl="6" marL="3200400" algn="l">
              <a:lnSpc>
                <a:spcPct val="100000"/>
              </a:lnSpc>
              <a:spcBef>
                <a:spcPts val="400"/>
              </a:spcBef>
              <a:spcAft>
                <a:spcPts val="0"/>
              </a:spcAft>
              <a:buClr>
                <a:schemeClr val="dk1"/>
              </a:buClr>
              <a:buSzPts val="2000"/>
              <a:buChar char="•"/>
              <a:defRPr sz="2000"/>
            </a:lvl7pPr>
            <a:lvl8pPr indent="-355600" lvl="7" marL="3657600" algn="l">
              <a:lnSpc>
                <a:spcPct val="100000"/>
              </a:lnSpc>
              <a:spcBef>
                <a:spcPts val="400"/>
              </a:spcBef>
              <a:spcAft>
                <a:spcPts val="0"/>
              </a:spcAft>
              <a:buClr>
                <a:schemeClr val="dk1"/>
              </a:buClr>
              <a:buSzPts val="2000"/>
              <a:buChar char="•"/>
              <a:defRPr sz="2000"/>
            </a:lvl8pPr>
            <a:lvl9pPr indent="-355600" lvl="8" marL="4114800" algn="l">
              <a:lnSpc>
                <a:spcPct val="100000"/>
              </a:lnSpc>
              <a:spcBef>
                <a:spcPts val="400"/>
              </a:spcBef>
              <a:spcAft>
                <a:spcPts val="0"/>
              </a:spcAft>
              <a:buClr>
                <a:schemeClr val="dk1"/>
              </a:buClr>
              <a:buSzPts val="2000"/>
              <a:buChar char="•"/>
              <a:defRPr sz="2000"/>
            </a:lvl9pPr>
          </a:lstStyle>
          <a:p/>
        </p:txBody>
      </p:sp>
      <p:sp>
        <p:nvSpPr>
          <p:cNvPr id="57" name="Google Shape;57;p20"/>
          <p:cNvSpPr txBox="1"/>
          <p:nvPr>
            <p:ph idx="2" type="body"/>
          </p:nvPr>
        </p:nvSpPr>
        <p:spPr>
          <a:xfrm>
            <a:off x="457200" y="1435100"/>
            <a:ext cx="3008313" cy="4691063"/>
          </a:xfrm>
          <a:prstGeom prst="rect">
            <a:avLst/>
          </a:prstGeom>
          <a:noFill/>
          <a:ln>
            <a:noFill/>
          </a:ln>
        </p:spPr>
        <p:txBody>
          <a:bodyPr anchorCtr="0" anchor="t" bIns="45700" lIns="91425" spcFirstLastPara="1" rIns="91425" wrap="square" tIns="45700">
            <a:normAutofit/>
          </a:bodyPr>
          <a:lstStyle>
            <a:lvl1pPr indent="-228600" lvl="0" marL="457200" algn="l">
              <a:lnSpc>
                <a:spcPct val="100000"/>
              </a:lnSpc>
              <a:spcBef>
                <a:spcPts val="280"/>
              </a:spcBef>
              <a:spcAft>
                <a:spcPts val="0"/>
              </a:spcAft>
              <a:buClr>
                <a:schemeClr val="dk1"/>
              </a:buClr>
              <a:buSzPts val="1400"/>
              <a:buNone/>
              <a:defRPr sz="1400"/>
            </a:lvl1pPr>
            <a:lvl2pPr indent="-228600" lvl="1" marL="914400" algn="l">
              <a:lnSpc>
                <a:spcPct val="100000"/>
              </a:lnSpc>
              <a:spcBef>
                <a:spcPts val="240"/>
              </a:spcBef>
              <a:spcAft>
                <a:spcPts val="0"/>
              </a:spcAft>
              <a:buClr>
                <a:schemeClr val="dk1"/>
              </a:buClr>
              <a:buSzPts val="1200"/>
              <a:buNone/>
              <a:defRPr sz="1200"/>
            </a:lvl2pPr>
            <a:lvl3pPr indent="-228600" lvl="2" marL="1371600" algn="l">
              <a:lnSpc>
                <a:spcPct val="100000"/>
              </a:lnSpc>
              <a:spcBef>
                <a:spcPts val="200"/>
              </a:spcBef>
              <a:spcAft>
                <a:spcPts val="0"/>
              </a:spcAft>
              <a:buClr>
                <a:schemeClr val="dk1"/>
              </a:buClr>
              <a:buSzPts val="1000"/>
              <a:buNone/>
              <a:defRPr sz="1000"/>
            </a:lvl3pPr>
            <a:lvl4pPr indent="-228600" lvl="3" marL="1828800" algn="l">
              <a:lnSpc>
                <a:spcPct val="100000"/>
              </a:lnSpc>
              <a:spcBef>
                <a:spcPts val="180"/>
              </a:spcBef>
              <a:spcAft>
                <a:spcPts val="0"/>
              </a:spcAft>
              <a:buClr>
                <a:schemeClr val="dk1"/>
              </a:buClr>
              <a:buSzPts val="900"/>
              <a:buNone/>
              <a:defRPr sz="900"/>
            </a:lvl4pPr>
            <a:lvl5pPr indent="-228600" lvl="4" marL="2286000" algn="l">
              <a:lnSpc>
                <a:spcPct val="100000"/>
              </a:lnSpc>
              <a:spcBef>
                <a:spcPts val="180"/>
              </a:spcBef>
              <a:spcAft>
                <a:spcPts val="0"/>
              </a:spcAft>
              <a:buClr>
                <a:schemeClr val="dk1"/>
              </a:buClr>
              <a:buSzPts val="900"/>
              <a:buNone/>
              <a:defRPr sz="900"/>
            </a:lvl5pPr>
            <a:lvl6pPr indent="-228600" lvl="5" marL="2743200" algn="l">
              <a:lnSpc>
                <a:spcPct val="100000"/>
              </a:lnSpc>
              <a:spcBef>
                <a:spcPts val="180"/>
              </a:spcBef>
              <a:spcAft>
                <a:spcPts val="0"/>
              </a:spcAft>
              <a:buClr>
                <a:schemeClr val="dk1"/>
              </a:buClr>
              <a:buSzPts val="900"/>
              <a:buNone/>
              <a:defRPr sz="900"/>
            </a:lvl6pPr>
            <a:lvl7pPr indent="-228600" lvl="6" marL="3200400" algn="l">
              <a:lnSpc>
                <a:spcPct val="100000"/>
              </a:lnSpc>
              <a:spcBef>
                <a:spcPts val="180"/>
              </a:spcBef>
              <a:spcAft>
                <a:spcPts val="0"/>
              </a:spcAft>
              <a:buClr>
                <a:schemeClr val="dk1"/>
              </a:buClr>
              <a:buSzPts val="900"/>
              <a:buNone/>
              <a:defRPr sz="900"/>
            </a:lvl7pPr>
            <a:lvl8pPr indent="-228600" lvl="7" marL="3657600" algn="l">
              <a:lnSpc>
                <a:spcPct val="100000"/>
              </a:lnSpc>
              <a:spcBef>
                <a:spcPts val="180"/>
              </a:spcBef>
              <a:spcAft>
                <a:spcPts val="0"/>
              </a:spcAft>
              <a:buClr>
                <a:schemeClr val="dk1"/>
              </a:buClr>
              <a:buSzPts val="900"/>
              <a:buNone/>
              <a:defRPr sz="900"/>
            </a:lvl8pPr>
            <a:lvl9pPr indent="-228600" lvl="8" marL="4114800" algn="l">
              <a:lnSpc>
                <a:spcPct val="100000"/>
              </a:lnSpc>
              <a:spcBef>
                <a:spcPts val="180"/>
              </a:spcBef>
              <a:spcAft>
                <a:spcPts val="0"/>
              </a:spcAft>
              <a:buClr>
                <a:schemeClr val="dk1"/>
              </a:buClr>
              <a:buSzPts val="900"/>
              <a:buNone/>
              <a:defRPr sz="900"/>
            </a:lvl9pPr>
          </a:lstStyle>
          <a:p/>
        </p:txBody>
      </p:sp>
      <p:sp>
        <p:nvSpPr>
          <p:cNvPr id="58" name="Google Shape;58;p20"/>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9" name="Google Shape;59;p20"/>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0" name="Google Shape;60;p20"/>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61" name="Shape 61"/>
        <p:cNvGrpSpPr/>
        <p:nvPr/>
      </p:nvGrpSpPr>
      <p:grpSpPr>
        <a:xfrm>
          <a:off x="0" y="0"/>
          <a:ext cx="0" cy="0"/>
          <a:chOff x="0" y="0"/>
          <a:chExt cx="0" cy="0"/>
        </a:xfrm>
      </p:grpSpPr>
      <p:sp>
        <p:nvSpPr>
          <p:cNvPr id="62" name="Google Shape;62;p21"/>
          <p:cNvSpPr txBox="1"/>
          <p:nvPr>
            <p:ph type="title"/>
          </p:nvPr>
        </p:nvSpPr>
        <p:spPr>
          <a:xfrm>
            <a:off x="1792288" y="4800600"/>
            <a:ext cx="5486400" cy="566738"/>
          </a:xfrm>
          <a:prstGeom prst="rect">
            <a:avLst/>
          </a:prstGeom>
          <a:noFill/>
          <a:ln>
            <a:noFill/>
          </a:ln>
        </p:spPr>
        <p:txBody>
          <a:bodyPr anchorCtr="0" anchor="b" bIns="45700" lIns="91425" spcFirstLastPara="1" rIns="91425" wrap="square" tIns="45700">
            <a:normAutofit/>
          </a:bodyPr>
          <a:lstStyle>
            <a:lvl1pPr lvl="0" algn="l">
              <a:lnSpc>
                <a:spcPct val="100000"/>
              </a:lnSpc>
              <a:spcBef>
                <a:spcPts val="0"/>
              </a:spcBef>
              <a:spcAft>
                <a:spcPts val="0"/>
              </a:spcAft>
              <a:buClr>
                <a:schemeClr val="dk1"/>
              </a:buClr>
              <a:buSzPts val="2000"/>
              <a:buFont typeface="Calibri"/>
              <a:buNone/>
              <a:defRPr b="1" sz="2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3" name="Google Shape;63;p21"/>
          <p:cNvSpPr/>
          <p:nvPr>
            <p:ph idx="2" type="pic"/>
          </p:nvPr>
        </p:nvSpPr>
        <p:spPr>
          <a:xfrm>
            <a:off x="1792288" y="612775"/>
            <a:ext cx="5486400" cy="4114800"/>
          </a:xfrm>
          <a:prstGeom prst="rect">
            <a:avLst/>
          </a:prstGeom>
          <a:noFill/>
          <a:ln>
            <a:noFill/>
          </a:ln>
        </p:spPr>
      </p:sp>
      <p:sp>
        <p:nvSpPr>
          <p:cNvPr id="64" name="Google Shape;64;p21"/>
          <p:cNvSpPr txBox="1"/>
          <p:nvPr>
            <p:ph idx="1" type="body"/>
          </p:nvPr>
        </p:nvSpPr>
        <p:spPr>
          <a:xfrm>
            <a:off x="1792288" y="5367338"/>
            <a:ext cx="5486400" cy="804862"/>
          </a:xfrm>
          <a:prstGeom prst="rect">
            <a:avLst/>
          </a:prstGeom>
          <a:noFill/>
          <a:ln>
            <a:noFill/>
          </a:ln>
        </p:spPr>
        <p:txBody>
          <a:bodyPr anchorCtr="0" anchor="t" bIns="45700" lIns="91425" spcFirstLastPara="1" rIns="91425" wrap="square" tIns="45700">
            <a:normAutofit/>
          </a:bodyPr>
          <a:lstStyle>
            <a:lvl1pPr indent="-228600" lvl="0" marL="457200" algn="l">
              <a:lnSpc>
                <a:spcPct val="100000"/>
              </a:lnSpc>
              <a:spcBef>
                <a:spcPts val="280"/>
              </a:spcBef>
              <a:spcAft>
                <a:spcPts val="0"/>
              </a:spcAft>
              <a:buClr>
                <a:schemeClr val="dk1"/>
              </a:buClr>
              <a:buSzPts val="1400"/>
              <a:buNone/>
              <a:defRPr sz="1400"/>
            </a:lvl1pPr>
            <a:lvl2pPr indent="-228600" lvl="1" marL="914400" algn="l">
              <a:lnSpc>
                <a:spcPct val="100000"/>
              </a:lnSpc>
              <a:spcBef>
                <a:spcPts val="240"/>
              </a:spcBef>
              <a:spcAft>
                <a:spcPts val="0"/>
              </a:spcAft>
              <a:buClr>
                <a:schemeClr val="dk1"/>
              </a:buClr>
              <a:buSzPts val="1200"/>
              <a:buNone/>
              <a:defRPr sz="1200"/>
            </a:lvl2pPr>
            <a:lvl3pPr indent="-228600" lvl="2" marL="1371600" algn="l">
              <a:lnSpc>
                <a:spcPct val="100000"/>
              </a:lnSpc>
              <a:spcBef>
                <a:spcPts val="200"/>
              </a:spcBef>
              <a:spcAft>
                <a:spcPts val="0"/>
              </a:spcAft>
              <a:buClr>
                <a:schemeClr val="dk1"/>
              </a:buClr>
              <a:buSzPts val="1000"/>
              <a:buNone/>
              <a:defRPr sz="1000"/>
            </a:lvl3pPr>
            <a:lvl4pPr indent="-228600" lvl="3" marL="1828800" algn="l">
              <a:lnSpc>
                <a:spcPct val="100000"/>
              </a:lnSpc>
              <a:spcBef>
                <a:spcPts val="180"/>
              </a:spcBef>
              <a:spcAft>
                <a:spcPts val="0"/>
              </a:spcAft>
              <a:buClr>
                <a:schemeClr val="dk1"/>
              </a:buClr>
              <a:buSzPts val="900"/>
              <a:buNone/>
              <a:defRPr sz="900"/>
            </a:lvl4pPr>
            <a:lvl5pPr indent="-228600" lvl="4" marL="2286000" algn="l">
              <a:lnSpc>
                <a:spcPct val="100000"/>
              </a:lnSpc>
              <a:spcBef>
                <a:spcPts val="180"/>
              </a:spcBef>
              <a:spcAft>
                <a:spcPts val="0"/>
              </a:spcAft>
              <a:buClr>
                <a:schemeClr val="dk1"/>
              </a:buClr>
              <a:buSzPts val="900"/>
              <a:buNone/>
              <a:defRPr sz="900"/>
            </a:lvl5pPr>
            <a:lvl6pPr indent="-228600" lvl="5" marL="2743200" algn="l">
              <a:lnSpc>
                <a:spcPct val="100000"/>
              </a:lnSpc>
              <a:spcBef>
                <a:spcPts val="180"/>
              </a:spcBef>
              <a:spcAft>
                <a:spcPts val="0"/>
              </a:spcAft>
              <a:buClr>
                <a:schemeClr val="dk1"/>
              </a:buClr>
              <a:buSzPts val="900"/>
              <a:buNone/>
              <a:defRPr sz="900"/>
            </a:lvl6pPr>
            <a:lvl7pPr indent="-228600" lvl="6" marL="3200400" algn="l">
              <a:lnSpc>
                <a:spcPct val="100000"/>
              </a:lnSpc>
              <a:spcBef>
                <a:spcPts val="180"/>
              </a:spcBef>
              <a:spcAft>
                <a:spcPts val="0"/>
              </a:spcAft>
              <a:buClr>
                <a:schemeClr val="dk1"/>
              </a:buClr>
              <a:buSzPts val="900"/>
              <a:buNone/>
              <a:defRPr sz="900"/>
            </a:lvl7pPr>
            <a:lvl8pPr indent="-228600" lvl="7" marL="3657600" algn="l">
              <a:lnSpc>
                <a:spcPct val="100000"/>
              </a:lnSpc>
              <a:spcBef>
                <a:spcPts val="180"/>
              </a:spcBef>
              <a:spcAft>
                <a:spcPts val="0"/>
              </a:spcAft>
              <a:buClr>
                <a:schemeClr val="dk1"/>
              </a:buClr>
              <a:buSzPts val="900"/>
              <a:buNone/>
              <a:defRPr sz="900"/>
            </a:lvl8pPr>
            <a:lvl9pPr indent="-228600" lvl="8" marL="4114800" algn="l">
              <a:lnSpc>
                <a:spcPct val="100000"/>
              </a:lnSpc>
              <a:spcBef>
                <a:spcPts val="180"/>
              </a:spcBef>
              <a:spcAft>
                <a:spcPts val="0"/>
              </a:spcAft>
              <a:buClr>
                <a:schemeClr val="dk1"/>
              </a:buClr>
              <a:buSzPts val="900"/>
              <a:buNone/>
              <a:defRPr sz="900"/>
            </a:lvl9pPr>
          </a:lstStyle>
          <a:p/>
        </p:txBody>
      </p:sp>
      <p:sp>
        <p:nvSpPr>
          <p:cNvPr id="65" name="Google Shape;65;p21"/>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6" name="Google Shape;66;p21"/>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7" name="Google Shape;67;p21"/>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sp>
        <p:nvSpPr>
          <p:cNvPr id="6" name="Google Shape;6;p12"/>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marR="0" rtl="0" algn="ctr">
              <a:lnSpc>
                <a:spcPct val="100000"/>
              </a:lnSpc>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7" name="Google Shape;7;p12"/>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rmAutofit/>
          </a:bodyPr>
          <a:lstStyle>
            <a:lvl1pPr indent="-431800" lvl="0" marL="457200" marR="0" rtl="0" algn="l">
              <a:lnSpc>
                <a:spcPct val="100000"/>
              </a:lnSpc>
              <a:spcBef>
                <a:spcPts val="640"/>
              </a:spcBef>
              <a:spcAft>
                <a:spcPts val="0"/>
              </a:spcAft>
              <a:buClr>
                <a:schemeClr val="dk1"/>
              </a:buClr>
              <a:buSzPts val="3200"/>
              <a:buFont typeface="Arial"/>
              <a:buChar char="•"/>
              <a:defRPr b="0" i="0" sz="3200" u="none" cap="none" strike="noStrike">
                <a:solidFill>
                  <a:schemeClr val="dk1"/>
                </a:solidFill>
                <a:latin typeface="Calibri"/>
                <a:ea typeface="Calibri"/>
                <a:cs typeface="Calibri"/>
                <a:sym typeface="Calibri"/>
              </a:defRPr>
            </a:lvl1pPr>
            <a:lvl2pPr indent="-406400" lvl="1" marL="914400" marR="0" rtl="0" algn="l">
              <a:lnSpc>
                <a:spcPct val="100000"/>
              </a:lnSpc>
              <a:spcBef>
                <a:spcPts val="56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2pPr>
            <a:lvl3pPr indent="-381000" lvl="2" marL="1371600" marR="0" rtl="0" algn="l">
              <a:lnSpc>
                <a:spcPct val="100000"/>
              </a:lnSpc>
              <a:spcBef>
                <a:spcPts val="48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3pPr>
            <a:lvl4pPr indent="-355600" lvl="3" marL="18288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4pPr>
            <a:lvl5pPr indent="-355600" lvl="4" marL="22860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5pPr>
            <a:lvl6pPr indent="-355600" lvl="5" marL="27432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355600" lvl="6" marL="32004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355600" lvl="7" marL="36576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355600" lvl="8" marL="41148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sp>
        <p:nvSpPr>
          <p:cNvPr id="8" name="Google Shape;8;p12"/>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9" name="Google Shape;9;p12"/>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marR="0" rtl="0" algn="ctr">
              <a:lnSpc>
                <a:spcPct val="100000"/>
              </a:lnSpc>
              <a:spcBef>
                <a:spcPts val="0"/>
              </a:spcBef>
              <a:spcAft>
                <a:spcPts val="0"/>
              </a:spcAft>
              <a:buClr>
                <a:srgbClr val="000000"/>
              </a:buClr>
              <a:buSzPts val="1400"/>
              <a:buFont typeface="Arial"/>
              <a:buNone/>
              <a:defRPr b="0" i="0" sz="12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10" name="Google Shape;10;p12"/>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0.jpg"/><Relationship Id="rId4" Type="http://schemas.openxmlformats.org/officeDocument/2006/relationships/image" Target="../media/image12.png"/><Relationship Id="rId9" Type="http://schemas.openxmlformats.org/officeDocument/2006/relationships/image" Target="../media/image2.png"/><Relationship Id="rId5" Type="http://schemas.openxmlformats.org/officeDocument/2006/relationships/image" Target="../media/image7.png"/><Relationship Id="rId6" Type="http://schemas.openxmlformats.org/officeDocument/2006/relationships/image" Target="../media/image4.png"/><Relationship Id="rId7" Type="http://schemas.openxmlformats.org/officeDocument/2006/relationships/image" Target="../media/image14.png"/><Relationship Id="rId8"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 Id="rId3" Type="http://schemas.openxmlformats.org/officeDocument/2006/relationships/image" Target="../media/image7.png"/><Relationship Id="rId4" Type="http://schemas.openxmlformats.org/officeDocument/2006/relationships/image" Target="../media/image14.png"/><Relationship Id="rId5" Type="http://schemas.openxmlformats.org/officeDocument/2006/relationships/image" Target="../media/image3.png"/><Relationship Id="rId6" Type="http://schemas.openxmlformats.org/officeDocument/2006/relationships/image" Target="../media/image9.png"/><Relationship Id="rId7" Type="http://schemas.openxmlformats.org/officeDocument/2006/relationships/image" Target="../media/image4.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7.png"/><Relationship Id="rId4" Type="http://schemas.openxmlformats.org/officeDocument/2006/relationships/image" Target="../media/image23.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7.png"/><Relationship Id="rId4" Type="http://schemas.openxmlformats.org/officeDocument/2006/relationships/image" Target="../media/image28.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7.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image" Target="../media/image7.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image" Target="../media/image7.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 Id="rId3" Type="http://schemas.openxmlformats.org/officeDocument/2006/relationships/image" Target="../media/image7.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 Id="rId3" Type="http://schemas.openxmlformats.org/officeDocument/2006/relationships/image" Target="../media/image7.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 Id="rId3" Type="http://schemas.openxmlformats.org/officeDocument/2006/relationships/image" Target="../media/image7.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9.xml"/><Relationship Id="rId3" Type="http://schemas.openxmlformats.org/officeDocument/2006/relationships/image" Target="../media/image7.png"/><Relationship Id="rId4" Type="http://schemas.openxmlformats.org/officeDocument/2006/relationships/image" Target="../media/image14.png"/><Relationship Id="rId5" Type="http://schemas.openxmlformats.org/officeDocument/2006/relationships/image" Target="../media/image3.png"/><Relationship Id="rId6" Type="http://schemas.openxmlformats.org/officeDocument/2006/relationships/image" Target="../media/image9.png"/><Relationship Id="rId7" Type="http://schemas.openxmlformats.org/officeDocument/2006/relationships/image" Target="../media/image4.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16.jpg"/><Relationship Id="rId4" Type="http://schemas.openxmlformats.org/officeDocument/2006/relationships/image" Target="../media/image12.png"/><Relationship Id="rId5" Type="http://schemas.openxmlformats.org/officeDocument/2006/relationships/image" Target="../media/image7.png"/><Relationship Id="rId6" Type="http://schemas.openxmlformats.org/officeDocument/2006/relationships/image" Target="../media/image14.png"/><Relationship Id="rId7" Type="http://schemas.openxmlformats.org/officeDocument/2006/relationships/image" Target="../media/image5.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 Id="rId3" Type="http://schemas.openxmlformats.org/officeDocument/2006/relationships/image" Target="../media/image7.png"/><Relationship Id="rId4" Type="http://schemas.openxmlformats.org/officeDocument/2006/relationships/image" Target="../media/image17.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 Id="rId3" Type="http://schemas.openxmlformats.org/officeDocument/2006/relationships/image" Target="../media/image7.png"/><Relationship Id="rId4" Type="http://schemas.openxmlformats.org/officeDocument/2006/relationships/image" Target="../media/image19.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 Id="rId3" Type="http://schemas.openxmlformats.org/officeDocument/2006/relationships/hyperlink" Target="https://www.detecting-ai.com/" TargetMode="External"/><Relationship Id="rId4" Type="http://schemas.openxmlformats.org/officeDocument/2006/relationships/hyperlink" Target="https://www.originality.ai/" TargetMode="External"/><Relationship Id="rId5" Type="http://schemas.openxmlformats.org/officeDocument/2006/relationships/hyperlink" Target="https://thehive.ai/deepfake-detection" TargetMode="External"/><Relationship Id="rId6" Type="http://schemas.openxmlformats.org/officeDocument/2006/relationships/hyperlink" Target="https://www.sensity.ai/" TargetMode="External"/><Relationship Id="rId7" Type="http://schemas.openxmlformats.org/officeDocument/2006/relationships/image" Target="../media/image7.png"/><Relationship Id="rId8" Type="http://schemas.openxmlformats.org/officeDocument/2006/relationships/image" Target="../media/image41.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3.xml"/><Relationship Id="rId3" Type="http://schemas.openxmlformats.org/officeDocument/2006/relationships/image" Target="../media/image7.png"/><Relationship Id="rId4" Type="http://schemas.openxmlformats.org/officeDocument/2006/relationships/image" Target="../media/image14.png"/><Relationship Id="rId5" Type="http://schemas.openxmlformats.org/officeDocument/2006/relationships/image" Target="../media/image3.png"/><Relationship Id="rId6" Type="http://schemas.openxmlformats.org/officeDocument/2006/relationships/image" Target="../media/image9.png"/><Relationship Id="rId7" Type="http://schemas.openxmlformats.org/officeDocument/2006/relationships/image" Target="../media/image4.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 Id="rId3" Type="http://schemas.openxmlformats.org/officeDocument/2006/relationships/image" Target="../media/image7.png"/><Relationship Id="rId4" Type="http://schemas.openxmlformats.org/officeDocument/2006/relationships/image" Target="../media/image20.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 Id="rId3" Type="http://schemas.openxmlformats.org/officeDocument/2006/relationships/image" Target="../media/image7.png"/><Relationship Id="rId4" Type="http://schemas.openxmlformats.org/officeDocument/2006/relationships/image" Target="../media/image29.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6.xml"/><Relationship Id="rId3" Type="http://schemas.openxmlformats.org/officeDocument/2006/relationships/image" Target="../media/image7.png"/><Relationship Id="rId4" Type="http://schemas.openxmlformats.org/officeDocument/2006/relationships/image" Target="../media/image14.png"/><Relationship Id="rId5" Type="http://schemas.openxmlformats.org/officeDocument/2006/relationships/image" Target="../media/image3.png"/><Relationship Id="rId6" Type="http://schemas.openxmlformats.org/officeDocument/2006/relationships/image" Target="../media/image9.png"/><Relationship Id="rId7" Type="http://schemas.openxmlformats.org/officeDocument/2006/relationships/image" Target="../media/image4.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7.xml"/><Relationship Id="rId3" Type="http://schemas.openxmlformats.org/officeDocument/2006/relationships/image" Target="../media/image7.png"/><Relationship Id="rId4" Type="http://schemas.openxmlformats.org/officeDocument/2006/relationships/image" Target="../media/image35.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8.xml"/><Relationship Id="rId3" Type="http://schemas.openxmlformats.org/officeDocument/2006/relationships/image" Target="../media/image7.png"/><Relationship Id="rId4" Type="http://schemas.openxmlformats.org/officeDocument/2006/relationships/image" Target="../media/image24.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9.xml"/><Relationship Id="rId3" Type="http://schemas.openxmlformats.org/officeDocument/2006/relationships/image" Target="../media/image7.png"/><Relationship Id="rId4" Type="http://schemas.openxmlformats.org/officeDocument/2006/relationships/image" Target="../media/image25.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7.png"/><Relationship Id="rId4" Type="http://schemas.openxmlformats.org/officeDocument/2006/relationships/image" Target="../media/image14.png"/><Relationship Id="rId5" Type="http://schemas.openxmlformats.org/officeDocument/2006/relationships/image" Target="../media/image3.png"/><Relationship Id="rId6" Type="http://schemas.openxmlformats.org/officeDocument/2006/relationships/image" Target="../media/image9.png"/><Relationship Id="rId7" Type="http://schemas.openxmlformats.org/officeDocument/2006/relationships/image" Target="../media/image4.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0.xml"/><Relationship Id="rId3" Type="http://schemas.openxmlformats.org/officeDocument/2006/relationships/image" Target="../media/image7.png"/><Relationship Id="rId4" Type="http://schemas.openxmlformats.org/officeDocument/2006/relationships/image" Target="../media/image21.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1.xml"/><Relationship Id="rId3" Type="http://schemas.openxmlformats.org/officeDocument/2006/relationships/image" Target="../media/image7.png"/><Relationship Id="rId4" Type="http://schemas.openxmlformats.org/officeDocument/2006/relationships/image" Target="../media/image42.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2.xml"/><Relationship Id="rId3" Type="http://schemas.openxmlformats.org/officeDocument/2006/relationships/image" Target="../media/image7.png"/><Relationship Id="rId4" Type="http://schemas.openxmlformats.org/officeDocument/2006/relationships/image" Target="../media/image44.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3.xml"/><Relationship Id="rId3" Type="http://schemas.openxmlformats.org/officeDocument/2006/relationships/image" Target="../media/image7.png"/><Relationship Id="rId4" Type="http://schemas.openxmlformats.org/officeDocument/2006/relationships/image" Target="../media/image14.png"/><Relationship Id="rId5" Type="http://schemas.openxmlformats.org/officeDocument/2006/relationships/image" Target="../media/image3.png"/><Relationship Id="rId6" Type="http://schemas.openxmlformats.org/officeDocument/2006/relationships/image" Target="../media/image9.png"/><Relationship Id="rId7" Type="http://schemas.openxmlformats.org/officeDocument/2006/relationships/image" Target="../media/image4.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4.xml"/><Relationship Id="rId3" Type="http://schemas.openxmlformats.org/officeDocument/2006/relationships/image" Target="../media/image7.png"/><Relationship Id="rId4" Type="http://schemas.openxmlformats.org/officeDocument/2006/relationships/image" Target="../media/image40.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5.xml"/><Relationship Id="rId3" Type="http://schemas.openxmlformats.org/officeDocument/2006/relationships/image" Target="../media/image7.png"/><Relationship Id="rId4" Type="http://schemas.openxmlformats.org/officeDocument/2006/relationships/image" Target="../media/image26.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6.xml"/><Relationship Id="rId3" Type="http://schemas.openxmlformats.org/officeDocument/2006/relationships/image" Target="../media/image7.png"/><Relationship Id="rId4" Type="http://schemas.openxmlformats.org/officeDocument/2006/relationships/image" Target="../media/image27.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7.xml"/><Relationship Id="rId3" Type="http://schemas.openxmlformats.org/officeDocument/2006/relationships/image" Target="../media/image7.png"/><Relationship Id="rId4" Type="http://schemas.openxmlformats.org/officeDocument/2006/relationships/image" Target="../media/image32.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8.xml"/><Relationship Id="rId3" Type="http://schemas.openxmlformats.org/officeDocument/2006/relationships/image" Target="../media/image7.png"/><Relationship Id="rId4" Type="http://schemas.openxmlformats.org/officeDocument/2006/relationships/image" Target="../media/image39.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9.xml"/><Relationship Id="rId3" Type="http://schemas.openxmlformats.org/officeDocument/2006/relationships/image" Target="../media/image7.png"/><Relationship Id="rId4" Type="http://schemas.openxmlformats.org/officeDocument/2006/relationships/image" Target="../media/image34.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7.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0.xml"/><Relationship Id="rId3" Type="http://schemas.openxmlformats.org/officeDocument/2006/relationships/image" Target="../media/image7.png"/><Relationship Id="rId4" Type="http://schemas.openxmlformats.org/officeDocument/2006/relationships/image" Target="../media/image14.png"/><Relationship Id="rId5" Type="http://schemas.openxmlformats.org/officeDocument/2006/relationships/image" Target="../media/image3.png"/><Relationship Id="rId6" Type="http://schemas.openxmlformats.org/officeDocument/2006/relationships/image" Target="../media/image9.png"/><Relationship Id="rId7" Type="http://schemas.openxmlformats.org/officeDocument/2006/relationships/image" Target="../media/image4.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1.xml"/><Relationship Id="rId3" Type="http://schemas.openxmlformats.org/officeDocument/2006/relationships/image" Target="../media/image7.png"/><Relationship Id="rId4" Type="http://schemas.openxmlformats.org/officeDocument/2006/relationships/image" Target="../media/image38.png"/></Relationships>
</file>

<file path=ppt/slides/_rels/slide42.xml.rels><?xml version="1.0" encoding="UTF-8" standalone="yes"?><Relationships xmlns="http://schemas.openxmlformats.org/package/2006/relationships"><Relationship Id="rId11" Type="http://schemas.openxmlformats.org/officeDocument/2006/relationships/hyperlink" Target="https://thehive.ai/deepfake-detection" TargetMode="External"/><Relationship Id="rId10" Type="http://schemas.openxmlformats.org/officeDocument/2006/relationships/hyperlink" Target="https://newslit.org/" TargetMode="External"/><Relationship Id="rId13" Type="http://schemas.openxmlformats.org/officeDocument/2006/relationships/image" Target="../media/image33.jpg"/><Relationship Id="rId12" Type="http://schemas.openxmlformats.org/officeDocument/2006/relationships/hyperlink" Target="https://www.sensity.ai/" TargetMode="External"/><Relationship Id="rId1" Type="http://schemas.openxmlformats.org/officeDocument/2006/relationships/slideLayout" Target="../slideLayouts/slideLayout2.xml"/><Relationship Id="rId2" Type="http://schemas.openxmlformats.org/officeDocument/2006/relationships/notesSlide" Target="../notesSlides/notesSlide42.xml"/><Relationship Id="rId3" Type="http://schemas.openxmlformats.org/officeDocument/2006/relationships/image" Target="../media/image7.png"/><Relationship Id="rId4" Type="http://schemas.openxmlformats.org/officeDocument/2006/relationships/hyperlink" Target="https://www.factcheck.org/" TargetMode="External"/><Relationship Id="rId9" Type="http://schemas.openxmlformats.org/officeDocument/2006/relationships/hyperlink" Target="https://www.poynter.org/mediawise/" TargetMode="External"/><Relationship Id="rId15" Type="http://schemas.openxmlformats.org/officeDocument/2006/relationships/hyperlink" Target="https://detecting-ai.com/" TargetMode="External"/><Relationship Id="rId14" Type="http://schemas.openxmlformats.org/officeDocument/2006/relationships/hyperlink" Target="https://justdone.com/ai-detector?utm_source=google&amp;utm_medium=cpc&amp;utm_campaign=22559092043&amp;utm_content=180489509478&amp;utm_adset_id=180489509478&amp;utm_term=openai%20detector&amp;utm_network=g&amp;utm_matchtype=e&amp;gad_source=1&amp;gad_campaignid=22559092043&amp;gbraid=0AAAAACl2HA0lWa_fNK3KQCZCJgEtpSUJj&amp;gclid=CjwKCAjw7MLDBhAuEiwAIeXGIarOXorG9X7mQy78plopZnZ7UNiLTHGru_593isfLgslS0TUlc3c8RoCFE4QAvD_BwE" TargetMode="External"/><Relationship Id="rId17" Type="http://schemas.openxmlformats.org/officeDocument/2006/relationships/image" Target="../media/image31.gif"/><Relationship Id="rId16" Type="http://schemas.openxmlformats.org/officeDocument/2006/relationships/hyperlink" Target="https://images.google.com/" TargetMode="External"/><Relationship Id="rId5" Type="http://schemas.openxmlformats.org/officeDocument/2006/relationships/hyperlink" Target="https://www.snopes.com/" TargetMode="External"/><Relationship Id="rId6" Type="http://schemas.openxmlformats.org/officeDocument/2006/relationships/hyperlink" Target="https://www.politifact.com/" TargetMode="External"/><Relationship Id="rId7" Type="http://schemas.openxmlformats.org/officeDocument/2006/relationships/hyperlink" Target="https://originality.ai/" TargetMode="External"/><Relationship Id="rId8" Type="http://schemas.openxmlformats.org/officeDocument/2006/relationships/image" Target="../media/image36.jp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3.xml"/><Relationship Id="rId3" Type="http://schemas.openxmlformats.org/officeDocument/2006/relationships/image" Target="../media/image7.png"/><Relationship Id="rId4" Type="http://schemas.openxmlformats.org/officeDocument/2006/relationships/image" Target="../media/image14.png"/><Relationship Id="rId5" Type="http://schemas.openxmlformats.org/officeDocument/2006/relationships/image" Target="../media/image3.png"/><Relationship Id="rId6" Type="http://schemas.openxmlformats.org/officeDocument/2006/relationships/image" Target="../media/image9.png"/><Relationship Id="rId7" Type="http://schemas.openxmlformats.org/officeDocument/2006/relationships/image" Target="../media/image4.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4.xml"/><Relationship Id="rId3" Type="http://schemas.openxmlformats.org/officeDocument/2006/relationships/hyperlink" Target="https://docs.google.com/document/d/1KYUlmg6wWho9rU4MO5jAhm-9kjr2dOX_/edit?usp=drive_link&amp;ouid=115439136638467000550&amp;rtpof=true&amp;sd=true" TargetMode="External"/><Relationship Id="rId4" Type="http://schemas.openxmlformats.org/officeDocument/2006/relationships/image" Target="../media/image7.png"/><Relationship Id="rId5" Type="http://schemas.openxmlformats.org/officeDocument/2006/relationships/image" Target="../media/image22.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5.xml"/><Relationship Id="rId3" Type="http://schemas.openxmlformats.org/officeDocument/2006/relationships/image" Target="../media/image12.png"/><Relationship Id="rId4" Type="http://schemas.openxmlformats.org/officeDocument/2006/relationships/image" Target="../media/image4.png"/><Relationship Id="rId5" Type="http://schemas.openxmlformats.org/officeDocument/2006/relationships/image" Target="../media/image9.png"/><Relationship Id="rId6" Type="http://schemas.openxmlformats.org/officeDocument/2006/relationships/image" Target="../media/image3.png"/><Relationship Id="rId7" Type="http://schemas.openxmlformats.org/officeDocument/2006/relationships/image" Target="../media/image2.png"/><Relationship Id="rId8" Type="http://schemas.openxmlformats.org/officeDocument/2006/relationships/image" Target="../media/image43.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7.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7.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7.png"/><Relationship Id="rId4" Type="http://schemas.openxmlformats.org/officeDocument/2006/relationships/image" Target="../media/image14.png"/><Relationship Id="rId5" Type="http://schemas.openxmlformats.org/officeDocument/2006/relationships/image" Target="../media/image3.png"/><Relationship Id="rId6" Type="http://schemas.openxmlformats.org/officeDocument/2006/relationships/image" Target="../media/image9.png"/><Relationship Id="rId7" Type="http://schemas.openxmlformats.org/officeDocument/2006/relationships/image" Target="../media/image4.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hyperlink" Target="https://docs.google.com/document/d/1OwhB6Qr7HLuhinDusrRfUX-uBCD90rE-/edit?usp=drive_link&amp;ouid=115439136638467000550&amp;rtpof=true&amp;sd=true" TargetMode="External"/><Relationship Id="rId4" Type="http://schemas.openxmlformats.org/officeDocument/2006/relationships/hyperlink" Target="https://docs.google.com/document/d/1J5vmDgFd8dCTJGjicz2Ngigopszg9jW6/edit?usp=drive_link&amp;ouid=115439136638467000550&amp;rtpof=true&amp;sd=true" TargetMode="External"/><Relationship Id="rId5" Type="http://schemas.openxmlformats.org/officeDocument/2006/relationships/hyperlink" Target="https://docs.google.com/document/d/1J5vmDgFd8dCTJGjicz2Ngigopszg9jW6/edit?usp=drive_link&amp;ouid=115439136638467000550&amp;rtpof=true&amp;sd=true" TargetMode="External"/><Relationship Id="rId6" Type="http://schemas.openxmlformats.org/officeDocument/2006/relationships/image" Target="../media/image7.png"/><Relationship Id="rId7" Type="http://schemas.openxmlformats.org/officeDocument/2006/relationships/image" Target="../media/image18.png"/><Relationship Id="rId8" Type="http://schemas.openxmlformats.org/officeDocument/2006/relationships/image" Target="../media/image22.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3" name="Shape 83"/>
        <p:cNvGrpSpPr/>
        <p:nvPr/>
      </p:nvGrpSpPr>
      <p:grpSpPr>
        <a:xfrm>
          <a:off x="0" y="0"/>
          <a:ext cx="0" cy="0"/>
          <a:chOff x="0" y="0"/>
          <a:chExt cx="0" cy="0"/>
        </a:xfrm>
      </p:grpSpPr>
      <p:sp>
        <p:nvSpPr>
          <p:cNvPr id="84" name="Google Shape;84;p1"/>
          <p:cNvSpPr/>
          <p:nvPr/>
        </p:nvSpPr>
        <p:spPr>
          <a:xfrm>
            <a:off x="0" y="0"/>
            <a:ext cx="18288000" cy="10287000"/>
          </a:xfrm>
          <a:custGeom>
            <a:rect b="b" l="l" r="r" t="t"/>
            <a:pathLst>
              <a:path extrusionOk="0" h="10287000" w="18288000">
                <a:moveTo>
                  <a:pt x="0" y="0"/>
                </a:moveTo>
                <a:lnTo>
                  <a:pt x="18288000" y="0"/>
                </a:lnTo>
                <a:lnTo>
                  <a:pt x="18288000" y="10287000"/>
                </a:lnTo>
                <a:lnTo>
                  <a:pt x="0" y="10287000"/>
                </a:lnTo>
                <a:lnTo>
                  <a:pt x="0" y="0"/>
                </a:lnTo>
                <a:close/>
              </a:path>
            </a:pathLst>
          </a:custGeom>
          <a:blipFill rotWithShape="1">
            <a:blip r:embed="rId3">
              <a:alphaModFix/>
            </a:blip>
            <a:stretch>
              <a:fillRect b="-9216" l="0" r="0" t="-9217"/>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85" name="Google Shape;85;p1"/>
          <p:cNvSpPr/>
          <p:nvPr/>
        </p:nvSpPr>
        <p:spPr>
          <a:xfrm>
            <a:off x="0" y="-3458242"/>
            <a:ext cx="18288000" cy="18288000"/>
          </a:xfrm>
          <a:custGeom>
            <a:rect b="b" l="l" r="r" t="t"/>
            <a:pathLst>
              <a:path extrusionOk="0" h="18288000" w="18288000">
                <a:moveTo>
                  <a:pt x="0" y="0"/>
                </a:moveTo>
                <a:lnTo>
                  <a:pt x="18288000" y="0"/>
                </a:lnTo>
                <a:lnTo>
                  <a:pt x="18288000" y="18288000"/>
                </a:lnTo>
                <a:lnTo>
                  <a:pt x="0" y="18288000"/>
                </a:lnTo>
                <a:lnTo>
                  <a:pt x="0" y="0"/>
                </a:lnTo>
                <a:close/>
              </a:path>
            </a:pathLst>
          </a:custGeom>
          <a:blipFill rotWithShape="1">
            <a:blip r:embed="rId4">
              <a:alphaModFix amt="30000"/>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86" name="Google Shape;86;p1"/>
          <p:cNvGrpSpPr/>
          <p:nvPr/>
        </p:nvGrpSpPr>
        <p:grpSpPr>
          <a:xfrm>
            <a:off x="1028700" y="6135610"/>
            <a:ext cx="5102481" cy="887472"/>
            <a:chOff x="0" y="-47625"/>
            <a:chExt cx="1381663" cy="240312"/>
          </a:xfrm>
        </p:grpSpPr>
        <p:sp>
          <p:nvSpPr>
            <p:cNvPr id="87" name="Google Shape;87;p1"/>
            <p:cNvSpPr/>
            <p:nvPr/>
          </p:nvSpPr>
          <p:spPr>
            <a:xfrm>
              <a:off x="0" y="0"/>
              <a:ext cx="1381663" cy="192687"/>
            </a:xfrm>
            <a:custGeom>
              <a:rect b="b" l="l" r="r" t="t"/>
              <a:pathLst>
                <a:path extrusionOk="0" h="192687" w="1381663">
                  <a:moveTo>
                    <a:pt x="45518" y="0"/>
                  </a:moveTo>
                  <a:lnTo>
                    <a:pt x="1336145" y="0"/>
                  </a:lnTo>
                  <a:cubicBezTo>
                    <a:pt x="1348217" y="0"/>
                    <a:pt x="1359794" y="4796"/>
                    <a:pt x="1368331" y="13332"/>
                  </a:cubicBezTo>
                  <a:cubicBezTo>
                    <a:pt x="1376867" y="21868"/>
                    <a:pt x="1381663" y="33446"/>
                    <a:pt x="1381663" y="45518"/>
                  </a:cubicBezTo>
                  <a:lnTo>
                    <a:pt x="1381663" y="147169"/>
                  </a:lnTo>
                  <a:cubicBezTo>
                    <a:pt x="1381663" y="159241"/>
                    <a:pt x="1376867" y="170819"/>
                    <a:pt x="1368331" y="179355"/>
                  </a:cubicBezTo>
                  <a:cubicBezTo>
                    <a:pt x="1359794" y="187891"/>
                    <a:pt x="1348217" y="192687"/>
                    <a:pt x="1336145" y="192687"/>
                  </a:cubicBezTo>
                  <a:lnTo>
                    <a:pt x="45518" y="192687"/>
                  </a:lnTo>
                  <a:cubicBezTo>
                    <a:pt x="33446" y="192687"/>
                    <a:pt x="21868" y="187891"/>
                    <a:pt x="13332" y="179355"/>
                  </a:cubicBezTo>
                  <a:cubicBezTo>
                    <a:pt x="4796" y="170819"/>
                    <a:pt x="0" y="159241"/>
                    <a:pt x="0" y="147169"/>
                  </a:cubicBezTo>
                  <a:lnTo>
                    <a:pt x="0" y="45518"/>
                  </a:lnTo>
                  <a:cubicBezTo>
                    <a:pt x="0" y="33446"/>
                    <a:pt x="4796" y="21868"/>
                    <a:pt x="13332" y="13332"/>
                  </a:cubicBezTo>
                  <a:cubicBezTo>
                    <a:pt x="21868" y="4796"/>
                    <a:pt x="33446" y="0"/>
                    <a:pt x="45518" y="0"/>
                  </a:cubicBezTo>
                  <a:close/>
                </a:path>
              </a:pathLst>
            </a:custGeom>
            <a:solidFill>
              <a:srgbClr val="0C4DA2"/>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88" name="Google Shape;88;p1"/>
            <p:cNvSpPr txBox="1"/>
            <p:nvPr/>
          </p:nvSpPr>
          <p:spPr>
            <a:xfrm>
              <a:off x="0" y="-47625"/>
              <a:ext cx="1381663" cy="240312"/>
            </a:xfrm>
            <a:prstGeom prst="rect">
              <a:avLst/>
            </a:prstGeom>
            <a:noFill/>
            <a:ln>
              <a:noFill/>
            </a:ln>
          </p:spPr>
          <p:txBody>
            <a:bodyPr anchorCtr="0" anchor="t" bIns="50800" lIns="50800" spcFirstLastPara="1" rIns="50800" wrap="square" tIns="50800">
              <a:noAutofit/>
            </a:bodyPr>
            <a:lstStyle/>
            <a:p>
              <a:pPr indent="0" lvl="0" marL="0" marR="0" rtl="0" algn="ctr">
                <a:lnSpc>
                  <a:spcPct val="149944"/>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89" name="Google Shape;89;p1"/>
          <p:cNvGrpSpPr/>
          <p:nvPr/>
        </p:nvGrpSpPr>
        <p:grpSpPr>
          <a:xfrm>
            <a:off x="1028700" y="7080843"/>
            <a:ext cx="3927024" cy="860446"/>
            <a:chOff x="0" y="-47625"/>
            <a:chExt cx="1063358" cy="232991"/>
          </a:xfrm>
        </p:grpSpPr>
        <p:sp>
          <p:nvSpPr>
            <p:cNvPr id="90" name="Google Shape;90;p1"/>
            <p:cNvSpPr/>
            <p:nvPr/>
          </p:nvSpPr>
          <p:spPr>
            <a:xfrm>
              <a:off x="0" y="0"/>
              <a:ext cx="1063358" cy="185366"/>
            </a:xfrm>
            <a:custGeom>
              <a:rect b="b" l="l" r="r" t="t"/>
              <a:pathLst>
                <a:path extrusionOk="0" h="185366" w="1063358">
                  <a:moveTo>
                    <a:pt x="59143" y="0"/>
                  </a:moveTo>
                  <a:lnTo>
                    <a:pt x="1004214" y="0"/>
                  </a:lnTo>
                  <a:cubicBezTo>
                    <a:pt x="1036878" y="0"/>
                    <a:pt x="1063358" y="26479"/>
                    <a:pt x="1063358" y="59143"/>
                  </a:cubicBezTo>
                  <a:lnTo>
                    <a:pt x="1063358" y="126223"/>
                  </a:lnTo>
                  <a:cubicBezTo>
                    <a:pt x="1063358" y="158887"/>
                    <a:pt x="1036878" y="185366"/>
                    <a:pt x="1004214" y="185366"/>
                  </a:cubicBezTo>
                  <a:lnTo>
                    <a:pt x="59143" y="185366"/>
                  </a:lnTo>
                  <a:cubicBezTo>
                    <a:pt x="26479" y="185366"/>
                    <a:pt x="0" y="158887"/>
                    <a:pt x="0" y="126223"/>
                  </a:cubicBezTo>
                  <a:lnTo>
                    <a:pt x="0" y="59143"/>
                  </a:lnTo>
                  <a:cubicBezTo>
                    <a:pt x="0" y="26479"/>
                    <a:pt x="26479" y="0"/>
                    <a:pt x="59143" y="0"/>
                  </a:cubicBezTo>
                  <a:close/>
                </a:path>
              </a:pathLst>
            </a:custGeom>
            <a:solidFill>
              <a:srgbClr val="C7EAFC"/>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91" name="Google Shape;91;p1"/>
            <p:cNvSpPr txBox="1"/>
            <p:nvPr/>
          </p:nvSpPr>
          <p:spPr>
            <a:xfrm>
              <a:off x="0" y="-47625"/>
              <a:ext cx="1063358" cy="232991"/>
            </a:xfrm>
            <a:prstGeom prst="rect">
              <a:avLst/>
            </a:prstGeom>
            <a:noFill/>
            <a:ln>
              <a:noFill/>
            </a:ln>
          </p:spPr>
          <p:txBody>
            <a:bodyPr anchorCtr="0" anchor="t" bIns="50800" lIns="50800" spcFirstLastPara="1" rIns="50800" wrap="square" tIns="50800">
              <a:noAutofit/>
            </a:bodyPr>
            <a:lstStyle/>
            <a:p>
              <a:pPr indent="0" lvl="0" marL="0" marR="0" rtl="0" algn="ctr">
                <a:lnSpc>
                  <a:spcPct val="149944"/>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
        <p:nvSpPr>
          <p:cNvPr id="92" name="Google Shape;92;p1"/>
          <p:cNvSpPr/>
          <p:nvPr/>
        </p:nvSpPr>
        <p:spPr>
          <a:xfrm>
            <a:off x="1028700" y="1028700"/>
            <a:ext cx="3521366" cy="1408249"/>
          </a:xfrm>
          <a:custGeom>
            <a:rect b="b" l="l" r="r" t="t"/>
            <a:pathLst>
              <a:path extrusionOk="0" h="1408249" w="3521366">
                <a:moveTo>
                  <a:pt x="0" y="0"/>
                </a:moveTo>
                <a:lnTo>
                  <a:pt x="3521366" y="0"/>
                </a:lnTo>
                <a:lnTo>
                  <a:pt x="3521366" y="1408249"/>
                </a:lnTo>
                <a:lnTo>
                  <a:pt x="0" y="1408249"/>
                </a:lnTo>
                <a:lnTo>
                  <a:pt x="0" y="0"/>
                </a:lnTo>
                <a:close/>
              </a:path>
            </a:pathLst>
          </a:custGeom>
          <a:blipFill rotWithShape="1">
            <a:blip r:embed="rId5">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93" name="Google Shape;93;p1"/>
          <p:cNvSpPr/>
          <p:nvPr/>
        </p:nvSpPr>
        <p:spPr>
          <a:xfrm>
            <a:off x="9703066" y="-3373891"/>
            <a:ext cx="5328592" cy="8256736"/>
          </a:xfrm>
          <a:custGeom>
            <a:rect b="b" l="l" r="r" t="t"/>
            <a:pathLst>
              <a:path extrusionOk="0" h="8256736" w="5328592">
                <a:moveTo>
                  <a:pt x="0" y="0"/>
                </a:moveTo>
                <a:lnTo>
                  <a:pt x="5328591" y="0"/>
                </a:lnTo>
                <a:lnTo>
                  <a:pt x="5328591" y="8256735"/>
                </a:lnTo>
                <a:lnTo>
                  <a:pt x="0" y="8256735"/>
                </a:lnTo>
                <a:lnTo>
                  <a:pt x="0" y="0"/>
                </a:lnTo>
                <a:close/>
              </a:path>
            </a:pathLst>
          </a:custGeom>
          <a:blipFill rotWithShape="1">
            <a:blip r:embed="rId6">
              <a:alphaModFix/>
            </a:blip>
            <a:stretch>
              <a:fillRect b="0" l="-128388"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94" name="Google Shape;94;p1"/>
          <p:cNvSpPr/>
          <p:nvPr/>
        </p:nvSpPr>
        <p:spPr>
          <a:xfrm rot="-5400000">
            <a:off x="14465585" y="3076769"/>
            <a:ext cx="2937939" cy="4133462"/>
          </a:xfrm>
          <a:custGeom>
            <a:rect b="b" l="l" r="r" t="t"/>
            <a:pathLst>
              <a:path extrusionOk="0" h="4133462" w="2937939">
                <a:moveTo>
                  <a:pt x="0" y="0"/>
                </a:moveTo>
                <a:lnTo>
                  <a:pt x="2937939" y="0"/>
                </a:lnTo>
                <a:lnTo>
                  <a:pt x="2937939" y="4133462"/>
                </a:lnTo>
                <a:lnTo>
                  <a:pt x="0" y="4133462"/>
                </a:lnTo>
                <a:lnTo>
                  <a:pt x="0" y="0"/>
                </a:lnTo>
                <a:close/>
              </a:path>
            </a:pathLst>
          </a:custGeom>
          <a:blipFill rotWithShape="1">
            <a:blip r:embed="rId6">
              <a:alphaModFix/>
            </a:blip>
            <a:stretch>
              <a:fillRect b="0" l="-107378"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95" name="Google Shape;95;p1"/>
          <p:cNvSpPr/>
          <p:nvPr/>
        </p:nvSpPr>
        <p:spPr>
          <a:xfrm>
            <a:off x="13238369" y="444593"/>
            <a:ext cx="5149829" cy="1628968"/>
          </a:xfrm>
          <a:custGeom>
            <a:rect b="b" l="l" r="r" t="t"/>
            <a:pathLst>
              <a:path extrusionOk="0" h="1628968" w="5149829">
                <a:moveTo>
                  <a:pt x="0" y="0"/>
                </a:moveTo>
                <a:lnTo>
                  <a:pt x="5149829" y="0"/>
                </a:lnTo>
                <a:lnTo>
                  <a:pt x="5149829" y="1628968"/>
                </a:lnTo>
                <a:lnTo>
                  <a:pt x="0" y="1628968"/>
                </a:lnTo>
                <a:lnTo>
                  <a:pt x="0" y="0"/>
                </a:lnTo>
                <a:close/>
              </a:path>
            </a:pathLst>
          </a:custGeom>
          <a:blipFill rotWithShape="1">
            <a:blip r:embed="rId7">
              <a:alphaModFix/>
            </a:blip>
            <a:stretch>
              <a:fillRect b="0" l="-152"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96" name="Google Shape;96;p1"/>
          <p:cNvSpPr/>
          <p:nvPr/>
        </p:nvSpPr>
        <p:spPr>
          <a:xfrm>
            <a:off x="7852621" y="8443920"/>
            <a:ext cx="3872623" cy="864030"/>
          </a:xfrm>
          <a:custGeom>
            <a:rect b="b" l="l" r="r" t="t"/>
            <a:pathLst>
              <a:path extrusionOk="0" h="864030" w="3872623">
                <a:moveTo>
                  <a:pt x="0" y="0"/>
                </a:moveTo>
                <a:lnTo>
                  <a:pt x="3872622" y="0"/>
                </a:lnTo>
                <a:lnTo>
                  <a:pt x="3872622" y="864030"/>
                </a:lnTo>
                <a:lnTo>
                  <a:pt x="0" y="864030"/>
                </a:lnTo>
                <a:lnTo>
                  <a:pt x="0" y="0"/>
                </a:lnTo>
                <a:close/>
              </a:path>
            </a:pathLst>
          </a:custGeom>
          <a:blipFill rotWithShape="1">
            <a:blip r:embed="rId8">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97" name="Google Shape;97;p1"/>
          <p:cNvSpPr/>
          <p:nvPr/>
        </p:nvSpPr>
        <p:spPr>
          <a:xfrm>
            <a:off x="12123384" y="8512517"/>
            <a:ext cx="5135916" cy="745783"/>
          </a:xfrm>
          <a:custGeom>
            <a:rect b="b" l="l" r="r" t="t"/>
            <a:pathLst>
              <a:path extrusionOk="0" h="745783" w="5135916">
                <a:moveTo>
                  <a:pt x="0" y="0"/>
                </a:moveTo>
                <a:lnTo>
                  <a:pt x="5135916" y="0"/>
                </a:lnTo>
                <a:lnTo>
                  <a:pt x="5135916" y="745783"/>
                </a:lnTo>
                <a:lnTo>
                  <a:pt x="0" y="745783"/>
                </a:lnTo>
                <a:lnTo>
                  <a:pt x="0" y="0"/>
                </a:lnTo>
                <a:close/>
              </a:path>
            </a:pathLst>
          </a:custGeom>
          <a:blipFill rotWithShape="1">
            <a:blip r:embed="rId9">
              <a:alphaModFix/>
            </a:blip>
            <a:stretch>
              <a:fillRect b="0" l="0" r="-101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98" name="Google Shape;98;p1"/>
          <p:cNvSpPr txBox="1"/>
          <p:nvPr/>
        </p:nvSpPr>
        <p:spPr>
          <a:xfrm>
            <a:off x="1084827" y="4506275"/>
            <a:ext cx="9653100" cy="1589100"/>
          </a:xfrm>
          <a:prstGeom prst="rect">
            <a:avLst/>
          </a:prstGeom>
          <a:noFill/>
          <a:ln>
            <a:noFill/>
          </a:ln>
        </p:spPr>
        <p:txBody>
          <a:bodyPr anchorCtr="0" anchor="t" bIns="0" lIns="0" spcFirstLastPara="1" rIns="0" wrap="square" tIns="0">
            <a:spAutoFit/>
          </a:bodyPr>
          <a:lstStyle/>
          <a:p>
            <a:pPr indent="0" lvl="0" marL="0" marR="0" rtl="0" algn="l">
              <a:lnSpc>
                <a:spcPct val="130031"/>
              </a:lnSpc>
              <a:spcBef>
                <a:spcPts val="0"/>
              </a:spcBef>
              <a:spcAft>
                <a:spcPts val="0"/>
              </a:spcAft>
              <a:buClr>
                <a:srgbClr val="000000"/>
              </a:buClr>
              <a:buSzPts val="2867"/>
              <a:buFont typeface="Arial"/>
              <a:buNone/>
            </a:pPr>
            <a:r>
              <a:rPr b="0" i="0" lang="en-US" sz="2867" u="none" cap="none" strike="noStrike">
                <a:solidFill>
                  <a:srgbClr val="2A2828"/>
                </a:solidFill>
                <a:latin typeface="Bricolage Grotesque"/>
                <a:ea typeface="Bricolage Grotesque"/>
                <a:cs typeface="Bricolage Grotesque"/>
                <a:sym typeface="Bricolage Grotesque"/>
              </a:rPr>
              <a:t>Teacher &amp; school leaders training to promote </a:t>
            </a:r>
            <a:r>
              <a:rPr b="0" i="0" lang="en-US" sz="2867" u="none" cap="none" strike="noStrike">
                <a:solidFill>
                  <a:srgbClr val="0C4DA2"/>
                </a:solidFill>
                <a:latin typeface="Bricolage Grotesque"/>
                <a:ea typeface="Bricolage Grotesque"/>
                <a:cs typeface="Bricolage Grotesque"/>
                <a:sym typeface="Bricolage Grotesque"/>
              </a:rPr>
              <a:t>D</a:t>
            </a:r>
            <a:r>
              <a:rPr b="0" i="0" lang="en-US" sz="2867" u="none" cap="none" strike="noStrike">
                <a:solidFill>
                  <a:srgbClr val="2A2828"/>
                </a:solidFill>
                <a:latin typeface="Bricolage Grotesque"/>
                <a:ea typeface="Bricolage Grotesque"/>
                <a:cs typeface="Bricolage Grotesque"/>
                <a:sym typeface="Bricolage Grotesque"/>
              </a:rPr>
              <a:t>igital lite</a:t>
            </a:r>
            <a:r>
              <a:rPr b="0" i="0" lang="en-US" sz="2867" u="none" cap="none" strike="noStrike">
                <a:solidFill>
                  <a:srgbClr val="0C4DA2"/>
                </a:solidFill>
                <a:latin typeface="Bricolage Grotesque"/>
                <a:ea typeface="Bricolage Grotesque"/>
                <a:cs typeface="Bricolage Grotesque"/>
                <a:sym typeface="Bricolage Grotesque"/>
              </a:rPr>
              <a:t>R</a:t>
            </a:r>
            <a:r>
              <a:rPr b="0" i="0" lang="en-US" sz="2867" u="none" cap="none" strike="noStrike">
                <a:solidFill>
                  <a:srgbClr val="2A2828"/>
                </a:solidFill>
                <a:latin typeface="Bricolage Grotesque"/>
                <a:ea typeface="Bricolage Grotesque"/>
                <a:cs typeface="Bricolage Grotesque"/>
                <a:sym typeface="Bricolage Grotesque"/>
              </a:rPr>
              <a:t>acy and combat the spread of disinf</a:t>
            </a:r>
            <a:r>
              <a:rPr b="0" i="0" lang="en-US" sz="2867" u="none" cap="none" strike="noStrike">
                <a:solidFill>
                  <a:srgbClr val="0C4DA2"/>
                </a:solidFill>
                <a:latin typeface="Bricolage Grotesque"/>
                <a:ea typeface="Bricolage Grotesque"/>
                <a:cs typeface="Bricolage Grotesque"/>
                <a:sym typeface="Bricolage Grotesque"/>
              </a:rPr>
              <a:t>O</a:t>
            </a:r>
            <a:r>
              <a:rPr b="0" i="0" lang="en-US" sz="2867" u="none" cap="none" strike="noStrike">
                <a:solidFill>
                  <a:srgbClr val="2A2828"/>
                </a:solidFill>
                <a:latin typeface="Bricolage Grotesque"/>
                <a:ea typeface="Bricolage Grotesque"/>
                <a:cs typeface="Bricolage Grotesque"/>
                <a:sym typeface="Bricolage Grotesque"/>
              </a:rPr>
              <a:t>rmation among vul</a:t>
            </a:r>
            <a:r>
              <a:rPr b="0" i="0" lang="en-US" sz="2867" u="none" cap="none" strike="noStrike">
                <a:solidFill>
                  <a:srgbClr val="0C4DA2"/>
                </a:solidFill>
                <a:latin typeface="Bricolage Grotesque"/>
                <a:ea typeface="Bricolage Grotesque"/>
                <a:cs typeface="Bricolage Grotesque"/>
                <a:sym typeface="Bricolage Grotesque"/>
              </a:rPr>
              <a:t>N</a:t>
            </a:r>
            <a:r>
              <a:rPr b="0" i="0" lang="en-US" sz="2867" u="none" cap="none" strike="noStrike">
                <a:solidFill>
                  <a:srgbClr val="2A2828"/>
                </a:solidFill>
                <a:latin typeface="Bricolage Grotesque"/>
                <a:ea typeface="Bricolage Grotesque"/>
                <a:cs typeface="Bricolage Grotesque"/>
                <a:sym typeface="Bricolage Grotesque"/>
              </a:rPr>
              <a:t>erable groups of adol</a:t>
            </a:r>
            <a:r>
              <a:rPr b="0" i="0" lang="en-US" sz="2867" u="none" cap="none" strike="noStrike">
                <a:solidFill>
                  <a:srgbClr val="0C4DA2"/>
                </a:solidFill>
                <a:latin typeface="Bricolage Grotesque"/>
                <a:ea typeface="Bricolage Grotesque"/>
                <a:cs typeface="Bricolage Grotesque"/>
                <a:sym typeface="Bricolage Grotesque"/>
              </a:rPr>
              <a:t>E</a:t>
            </a:r>
            <a:r>
              <a:rPr b="0" i="0" lang="en-US" sz="2867" u="none" cap="none" strike="noStrike">
                <a:solidFill>
                  <a:srgbClr val="2A2828"/>
                </a:solidFill>
                <a:latin typeface="Bricolage Grotesque"/>
                <a:ea typeface="Bricolage Grotesque"/>
                <a:cs typeface="Bricolage Grotesque"/>
                <a:sym typeface="Bricolage Grotesque"/>
              </a:rPr>
              <a:t>scents</a:t>
            </a:r>
            <a:endParaRPr b="0" i="0" sz="1400" u="none" cap="none" strike="noStrike">
              <a:solidFill>
                <a:srgbClr val="000000"/>
              </a:solidFill>
              <a:latin typeface="Arial"/>
              <a:ea typeface="Arial"/>
              <a:cs typeface="Arial"/>
              <a:sym typeface="Arial"/>
            </a:endParaRPr>
          </a:p>
        </p:txBody>
      </p:sp>
      <p:sp>
        <p:nvSpPr>
          <p:cNvPr id="99" name="Google Shape;99;p1"/>
          <p:cNvSpPr txBox="1"/>
          <p:nvPr/>
        </p:nvSpPr>
        <p:spPr>
          <a:xfrm>
            <a:off x="1084826" y="3177950"/>
            <a:ext cx="9324300" cy="1329300"/>
          </a:xfrm>
          <a:prstGeom prst="rect">
            <a:avLst/>
          </a:prstGeom>
          <a:noFill/>
          <a:ln>
            <a:noFill/>
          </a:ln>
        </p:spPr>
        <p:txBody>
          <a:bodyPr anchorCtr="0" anchor="t" bIns="0" lIns="0" spcFirstLastPara="1" rIns="0" wrap="square" tIns="0">
            <a:spAutoFit/>
          </a:bodyPr>
          <a:lstStyle/>
          <a:p>
            <a:pPr indent="0" lvl="0" marL="0" marR="0" rtl="0" algn="l">
              <a:lnSpc>
                <a:spcPct val="110004"/>
              </a:lnSpc>
              <a:spcBef>
                <a:spcPts val="0"/>
              </a:spcBef>
              <a:spcAft>
                <a:spcPts val="0"/>
              </a:spcAft>
              <a:buClr>
                <a:srgbClr val="000000"/>
              </a:buClr>
              <a:buSzPts val="8636"/>
              <a:buFont typeface="Arial"/>
              <a:buNone/>
            </a:pPr>
            <a:r>
              <a:rPr b="1" i="0" lang="en-US" sz="8636" u="none" cap="none" strike="noStrike">
                <a:solidFill>
                  <a:srgbClr val="0C4DA2"/>
                </a:solidFill>
                <a:latin typeface="Bricolage Grotesque"/>
                <a:ea typeface="Bricolage Grotesque"/>
                <a:cs typeface="Bricolage Grotesque"/>
                <a:sym typeface="Bricolage Grotesque"/>
              </a:rPr>
              <a:t>DRONE </a:t>
            </a:r>
            <a:r>
              <a:rPr b="1" i="0" lang="en-US" sz="8636" u="none" cap="none" strike="noStrike">
                <a:solidFill>
                  <a:srgbClr val="012B1B"/>
                </a:solidFill>
                <a:latin typeface="Bricolage Grotesque"/>
                <a:ea typeface="Bricolage Grotesque"/>
                <a:cs typeface="Bricolage Grotesque"/>
                <a:sym typeface="Bricolage Grotesque"/>
              </a:rPr>
              <a:t>PROJECT</a:t>
            </a:r>
            <a:endParaRPr b="0" i="0" sz="1400" u="none" cap="none" strike="noStrike">
              <a:solidFill>
                <a:srgbClr val="000000"/>
              </a:solidFill>
              <a:latin typeface="Arial"/>
              <a:ea typeface="Arial"/>
              <a:cs typeface="Arial"/>
              <a:sym typeface="Arial"/>
            </a:endParaRPr>
          </a:p>
        </p:txBody>
      </p:sp>
      <p:sp>
        <p:nvSpPr>
          <p:cNvPr id="100" name="Google Shape;100;p1"/>
          <p:cNvSpPr txBox="1"/>
          <p:nvPr/>
        </p:nvSpPr>
        <p:spPr>
          <a:xfrm>
            <a:off x="1345549" y="6429050"/>
            <a:ext cx="4647300" cy="339000"/>
          </a:xfrm>
          <a:prstGeom prst="rect">
            <a:avLst/>
          </a:prstGeom>
          <a:noFill/>
          <a:ln>
            <a:noFill/>
          </a:ln>
        </p:spPr>
        <p:txBody>
          <a:bodyPr anchorCtr="0" anchor="t" bIns="0" lIns="0" spcFirstLastPara="1" rIns="0" wrap="square" tIns="0">
            <a:spAutoFit/>
          </a:bodyPr>
          <a:lstStyle/>
          <a:p>
            <a:pPr indent="0" lvl="0" marL="0" marR="0" rtl="0" algn="l">
              <a:lnSpc>
                <a:spcPct val="150045"/>
              </a:lnSpc>
              <a:spcBef>
                <a:spcPts val="0"/>
              </a:spcBef>
              <a:spcAft>
                <a:spcPts val="0"/>
              </a:spcAft>
              <a:buClr>
                <a:srgbClr val="000000"/>
              </a:buClr>
              <a:buSzPts val="2202"/>
              <a:buFont typeface="Arial"/>
              <a:buNone/>
            </a:pPr>
            <a:r>
              <a:rPr b="0" i="0" lang="en-US" sz="2202" u="none" cap="none" strike="noStrike">
                <a:solidFill>
                  <a:srgbClr val="FFFFFF"/>
                </a:solidFill>
                <a:latin typeface="Bricolage Grotesque"/>
                <a:ea typeface="Bricolage Grotesque"/>
                <a:cs typeface="Bricolage Grotesque"/>
                <a:sym typeface="Bricolage Grotesque"/>
              </a:rPr>
              <a:t>1 January 2024-31 December 2026</a:t>
            </a:r>
            <a:endParaRPr b="0" i="0" sz="1400" u="none" cap="none" strike="noStrike">
              <a:solidFill>
                <a:srgbClr val="000000"/>
              </a:solidFill>
              <a:latin typeface="Arial"/>
              <a:ea typeface="Arial"/>
              <a:cs typeface="Arial"/>
              <a:sym typeface="Arial"/>
            </a:endParaRPr>
          </a:p>
        </p:txBody>
      </p:sp>
      <p:sp>
        <p:nvSpPr>
          <p:cNvPr id="101" name="Google Shape;101;p1"/>
          <p:cNvSpPr txBox="1"/>
          <p:nvPr/>
        </p:nvSpPr>
        <p:spPr>
          <a:xfrm>
            <a:off x="1084814" y="8699650"/>
            <a:ext cx="3455295" cy="558650"/>
          </a:xfrm>
          <a:prstGeom prst="rect">
            <a:avLst/>
          </a:prstGeom>
          <a:noFill/>
          <a:ln>
            <a:noFill/>
          </a:ln>
        </p:spPr>
        <p:txBody>
          <a:bodyPr anchorCtr="0" anchor="t" bIns="0" lIns="0" spcFirstLastPara="1" rIns="0" wrap="square" tIns="0">
            <a:spAutoFit/>
          </a:bodyPr>
          <a:lstStyle/>
          <a:p>
            <a:pPr indent="0" lvl="0" marL="0" marR="0" rtl="0" algn="l">
              <a:lnSpc>
                <a:spcPct val="150032"/>
              </a:lnSpc>
              <a:spcBef>
                <a:spcPts val="0"/>
              </a:spcBef>
              <a:spcAft>
                <a:spcPts val="0"/>
              </a:spcAft>
              <a:buClr>
                <a:srgbClr val="000000"/>
              </a:buClr>
              <a:buSzPts val="3088"/>
              <a:buFont typeface="Arial"/>
              <a:buNone/>
            </a:pPr>
            <a:r>
              <a:rPr b="1" i="0" lang="en-US" sz="3088" u="none" cap="none" strike="noStrike">
                <a:solidFill>
                  <a:srgbClr val="0C4DA2"/>
                </a:solidFill>
                <a:latin typeface="Bricolage Grotesque"/>
                <a:ea typeface="Bricolage Grotesque"/>
                <a:cs typeface="Bricolage Grotesque"/>
                <a:sym typeface="Bricolage Grotesque"/>
              </a:rPr>
              <a:t>Presented By:</a:t>
            </a:r>
            <a:endParaRPr b="0" i="0" sz="1400" u="none" cap="none" strike="noStrike">
              <a:solidFill>
                <a:srgbClr val="000000"/>
              </a:solidFill>
              <a:latin typeface="Arial"/>
              <a:ea typeface="Arial"/>
              <a:cs typeface="Arial"/>
              <a:sym typeface="Arial"/>
            </a:endParaRPr>
          </a:p>
        </p:txBody>
      </p:sp>
      <p:sp>
        <p:nvSpPr>
          <p:cNvPr id="102" name="Google Shape;102;p1"/>
          <p:cNvSpPr txBox="1"/>
          <p:nvPr/>
        </p:nvSpPr>
        <p:spPr>
          <a:xfrm>
            <a:off x="3872261" y="8796822"/>
            <a:ext cx="2454716" cy="392882"/>
          </a:xfrm>
          <a:prstGeom prst="rect">
            <a:avLst/>
          </a:prstGeom>
          <a:noFill/>
          <a:ln>
            <a:noFill/>
          </a:ln>
        </p:spPr>
        <p:txBody>
          <a:bodyPr anchorCtr="0" anchor="t" bIns="0" lIns="0" spcFirstLastPara="1" rIns="0" wrap="square" tIns="0">
            <a:spAutoFit/>
          </a:bodyPr>
          <a:lstStyle/>
          <a:p>
            <a:pPr indent="0" lvl="0" marL="0" marR="0" rtl="0" algn="l">
              <a:lnSpc>
                <a:spcPct val="149977"/>
              </a:lnSpc>
              <a:spcBef>
                <a:spcPts val="0"/>
              </a:spcBef>
              <a:spcAft>
                <a:spcPts val="0"/>
              </a:spcAft>
              <a:buClr>
                <a:srgbClr val="000000"/>
              </a:buClr>
              <a:buSzPts val="2189"/>
              <a:buFont typeface="Arial"/>
              <a:buNone/>
            </a:pPr>
            <a:r>
              <a:rPr b="0" i="0" lang="en-US" sz="2189" u="none" cap="none" strike="noStrike">
                <a:solidFill>
                  <a:srgbClr val="000000"/>
                </a:solidFill>
                <a:latin typeface="Bricolage Grotesque"/>
                <a:ea typeface="Bricolage Grotesque"/>
                <a:cs typeface="Bricolage Grotesque"/>
                <a:sym typeface="Bricolage Grotesque"/>
              </a:rPr>
              <a:t>Write here</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7" name="Shape 267"/>
        <p:cNvGrpSpPr/>
        <p:nvPr/>
      </p:nvGrpSpPr>
      <p:grpSpPr>
        <a:xfrm>
          <a:off x="0" y="0"/>
          <a:ext cx="0" cy="0"/>
          <a:chOff x="0" y="0"/>
          <a:chExt cx="0" cy="0"/>
        </a:xfrm>
      </p:grpSpPr>
      <p:sp>
        <p:nvSpPr>
          <p:cNvPr id="268" name="Google Shape;268;p30"/>
          <p:cNvSpPr/>
          <p:nvPr/>
        </p:nvSpPr>
        <p:spPr>
          <a:xfrm>
            <a:off x="1028700" y="1028700"/>
            <a:ext cx="3342849" cy="1336857"/>
          </a:xfrm>
          <a:custGeom>
            <a:rect b="b" l="l" r="r" t="t"/>
            <a:pathLst>
              <a:path extrusionOk="0" h="1336857" w="3342849">
                <a:moveTo>
                  <a:pt x="0" y="0"/>
                </a:moveTo>
                <a:lnTo>
                  <a:pt x="3342849" y="0"/>
                </a:lnTo>
                <a:lnTo>
                  <a:pt x="3342849" y="1336857"/>
                </a:lnTo>
                <a:lnTo>
                  <a:pt x="0" y="1336857"/>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69" name="Google Shape;269;p30"/>
          <p:cNvSpPr/>
          <p:nvPr/>
        </p:nvSpPr>
        <p:spPr>
          <a:xfrm>
            <a:off x="13797741" y="1028700"/>
            <a:ext cx="4490259" cy="1418136"/>
          </a:xfrm>
          <a:custGeom>
            <a:rect b="b" l="l" r="r" t="t"/>
            <a:pathLst>
              <a:path extrusionOk="0" h="1418136" w="4490259">
                <a:moveTo>
                  <a:pt x="0" y="0"/>
                </a:moveTo>
                <a:lnTo>
                  <a:pt x="4490259" y="0"/>
                </a:lnTo>
                <a:lnTo>
                  <a:pt x="4490259" y="1418136"/>
                </a:lnTo>
                <a:lnTo>
                  <a:pt x="0" y="1418136"/>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70" name="Google Shape;270;p30"/>
          <p:cNvSpPr/>
          <p:nvPr/>
        </p:nvSpPr>
        <p:spPr>
          <a:xfrm>
            <a:off x="7754266" y="8394270"/>
            <a:ext cx="3872623" cy="864030"/>
          </a:xfrm>
          <a:custGeom>
            <a:rect b="b" l="l" r="r" t="t"/>
            <a:pathLst>
              <a:path extrusionOk="0" h="864030" w="3872623">
                <a:moveTo>
                  <a:pt x="0" y="0"/>
                </a:moveTo>
                <a:lnTo>
                  <a:pt x="3872623" y="0"/>
                </a:lnTo>
                <a:lnTo>
                  <a:pt x="3872623" y="864030"/>
                </a:lnTo>
                <a:lnTo>
                  <a:pt x="0" y="864030"/>
                </a:lnTo>
                <a:lnTo>
                  <a:pt x="0" y="0"/>
                </a:lnTo>
                <a:close/>
              </a:path>
            </a:pathLst>
          </a:custGeom>
          <a:blipFill rotWithShape="1">
            <a:blip r:embed="rId5">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271" name="Google Shape;271;p30"/>
          <p:cNvGrpSpPr/>
          <p:nvPr/>
        </p:nvGrpSpPr>
        <p:grpSpPr>
          <a:xfrm>
            <a:off x="6111849" y="2794411"/>
            <a:ext cx="7685868" cy="2168890"/>
            <a:chOff x="0" y="-47625"/>
            <a:chExt cx="1484188" cy="418826"/>
          </a:xfrm>
        </p:grpSpPr>
        <p:sp>
          <p:nvSpPr>
            <p:cNvPr id="272" name="Google Shape;272;p30"/>
            <p:cNvSpPr/>
            <p:nvPr/>
          </p:nvSpPr>
          <p:spPr>
            <a:xfrm>
              <a:off x="0" y="0"/>
              <a:ext cx="1484188" cy="371201"/>
            </a:xfrm>
            <a:custGeom>
              <a:rect b="b" l="l" r="r" t="t"/>
              <a:pathLst>
                <a:path extrusionOk="0" h="371201" w="1484188">
                  <a:moveTo>
                    <a:pt x="30219" y="0"/>
                  </a:moveTo>
                  <a:lnTo>
                    <a:pt x="1453970" y="0"/>
                  </a:lnTo>
                  <a:cubicBezTo>
                    <a:pt x="1470659" y="0"/>
                    <a:pt x="1484188" y="13529"/>
                    <a:pt x="1484188" y="30219"/>
                  </a:cubicBezTo>
                  <a:lnTo>
                    <a:pt x="1484188" y="340982"/>
                  </a:lnTo>
                  <a:cubicBezTo>
                    <a:pt x="1484188" y="357671"/>
                    <a:pt x="1470659" y="371201"/>
                    <a:pt x="1453970" y="371201"/>
                  </a:cubicBezTo>
                  <a:lnTo>
                    <a:pt x="30219" y="371201"/>
                  </a:lnTo>
                  <a:cubicBezTo>
                    <a:pt x="13529" y="371201"/>
                    <a:pt x="0" y="357671"/>
                    <a:pt x="0" y="340982"/>
                  </a:cubicBezTo>
                  <a:lnTo>
                    <a:pt x="0" y="30219"/>
                  </a:lnTo>
                  <a:cubicBezTo>
                    <a:pt x="0" y="13529"/>
                    <a:pt x="13529" y="0"/>
                    <a:pt x="30219" y="0"/>
                  </a:cubicBezTo>
                  <a:close/>
                </a:path>
              </a:pathLst>
            </a:custGeom>
            <a:solidFill>
              <a:srgbClr val="000000">
                <a:alpha val="0"/>
              </a:srgbClr>
            </a:solidFill>
            <a:ln cap="rnd" cmpd="sng" w="2857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73" name="Google Shape;273;p30"/>
            <p:cNvSpPr txBox="1"/>
            <p:nvPr/>
          </p:nvSpPr>
          <p:spPr>
            <a:xfrm>
              <a:off x="0" y="-47625"/>
              <a:ext cx="1484100" cy="418800"/>
            </a:xfrm>
            <a:prstGeom prst="rect">
              <a:avLst/>
            </a:prstGeom>
            <a:noFill/>
            <a:ln>
              <a:noFill/>
            </a:ln>
          </p:spPr>
          <p:txBody>
            <a:bodyPr anchorCtr="0" anchor="b" bIns="50800" lIns="50800" spcFirstLastPara="1" rIns="50800" wrap="square" tIns="50800">
              <a:noAutofit/>
            </a:bodyPr>
            <a:lstStyle/>
            <a:p>
              <a:pPr indent="0" lvl="0" marL="0" marR="0" rtl="0" algn="ctr">
                <a:lnSpc>
                  <a:spcPct val="149944"/>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274" name="Google Shape;274;p30"/>
          <p:cNvGrpSpPr/>
          <p:nvPr/>
        </p:nvGrpSpPr>
        <p:grpSpPr>
          <a:xfrm>
            <a:off x="-696258" y="-1193134"/>
            <a:ext cx="7178434" cy="12095967"/>
            <a:chOff x="0" y="-57150"/>
            <a:chExt cx="1890604" cy="3185748"/>
          </a:xfrm>
        </p:grpSpPr>
        <p:sp>
          <p:nvSpPr>
            <p:cNvPr id="275" name="Google Shape;275;p30"/>
            <p:cNvSpPr/>
            <p:nvPr/>
          </p:nvSpPr>
          <p:spPr>
            <a:xfrm>
              <a:off x="0" y="0"/>
              <a:ext cx="1890604" cy="3128598"/>
            </a:xfrm>
            <a:custGeom>
              <a:rect b="b" l="l" r="r" t="t"/>
              <a:pathLst>
                <a:path extrusionOk="0" h="3128598" w="1890604">
                  <a:moveTo>
                    <a:pt x="0" y="0"/>
                  </a:moveTo>
                  <a:lnTo>
                    <a:pt x="1890604" y="0"/>
                  </a:lnTo>
                  <a:lnTo>
                    <a:pt x="1890604" y="3128598"/>
                  </a:lnTo>
                  <a:lnTo>
                    <a:pt x="0" y="3128598"/>
                  </a:lnTo>
                  <a:close/>
                </a:path>
              </a:pathLst>
            </a:custGeom>
            <a:solidFill>
              <a:srgbClr val="73CEE2"/>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76" name="Google Shape;276;p30"/>
            <p:cNvSpPr txBox="1"/>
            <p:nvPr/>
          </p:nvSpPr>
          <p:spPr>
            <a:xfrm>
              <a:off x="0" y="-57150"/>
              <a:ext cx="1890600" cy="3185700"/>
            </a:xfrm>
            <a:prstGeom prst="rect">
              <a:avLst/>
            </a:prstGeom>
            <a:noFill/>
            <a:ln>
              <a:noFill/>
            </a:ln>
          </p:spPr>
          <p:txBody>
            <a:bodyPr anchorCtr="0" anchor="ctr" bIns="50800" lIns="50800" spcFirstLastPara="1" rIns="50800" wrap="square" tIns="50800">
              <a:noAutofit/>
            </a:bodyPr>
            <a:lstStyle/>
            <a:p>
              <a:pPr indent="0" lvl="0" marL="0" marR="0" rtl="0" algn="ctr">
                <a:lnSpc>
                  <a:spcPct val="202166"/>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
        <p:nvSpPr>
          <p:cNvPr id="277" name="Google Shape;277;p30"/>
          <p:cNvSpPr/>
          <p:nvPr/>
        </p:nvSpPr>
        <p:spPr>
          <a:xfrm>
            <a:off x="1028700" y="1042552"/>
            <a:ext cx="3476817" cy="1390433"/>
          </a:xfrm>
          <a:custGeom>
            <a:rect b="b" l="l" r="r" t="t"/>
            <a:pathLst>
              <a:path extrusionOk="0" h="1390433" w="3476817">
                <a:moveTo>
                  <a:pt x="0" y="0"/>
                </a:moveTo>
                <a:lnTo>
                  <a:pt x="3476817" y="0"/>
                </a:lnTo>
                <a:lnTo>
                  <a:pt x="3476817" y="1390432"/>
                </a:lnTo>
                <a:lnTo>
                  <a:pt x="0" y="1390432"/>
                </a:lnTo>
                <a:lnTo>
                  <a:pt x="0" y="0"/>
                </a:lnTo>
                <a:close/>
              </a:path>
            </a:pathLst>
          </a:custGeom>
          <a:blipFill rotWithShape="1">
            <a:blip r:embed="rId6">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78" name="Google Shape;278;p30"/>
          <p:cNvSpPr/>
          <p:nvPr/>
        </p:nvSpPr>
        <p:spPr>
          <a:xfrm rot="-77336">
            <a:off x="16776908" y="5186331"/>
            <a:ext cx="4319073" cy="6692470"/>
          </a:xfrm>
          <a:custGeom>
            <a:rect b="b" l="l" r="r" t="t"/>
            <a:pathLst>
              <a:path extrusionOk="0" h="6690777" w="4317980">
                <a:moveTo>
                  <a:pt x="0" y="0"/>
                </a:moveTo>
                <a:lnTo>
                  <a:pt x="4317980" y="0"/>
                </a:lnTo>
                <a:lnTo>
                  <a:pt x="4317980" y="6690777"/>
                </a:lnTo>
                <a:lnTo>
                  <a:pt x="0" y="6690777"/>
                </a:lnTo>
                <a:lnTo>
                  <a:pt x="0" y="0"/>
                </a:lnTo>
                <a:close/>
              </a:path>
            </a:pathLst>
          </a:custGeom>
          <a:blipFill rotWithShape="1">
            <a:blip r:embed="rId7">
              <a:alphaModFix/>
            </a:blip>
            <a:stretch>
              <a:fillRect b="0" l="-128393"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79" name="Google Shape;279;p30"/>
          <p:cNvSpPr txBox="1"/>
          <p:nvPr/>
        </p:nvSpPr>
        <p:spPr>
          <a:xfrm>
            <a:off x="11884058" y="8384745"/>
            <a:ext cx="5272800" cy="701400"/>
          </a:xfrm>
          <a:prstGeom prst="rect">
            <a:avLst/>
          </a:prstGeom>
          <a:noFill/>
          <a:ln>
            <a:noFill/>
          </a:ln>
        </p:spPr>
        <p:txBody>
          <a:bodyPr anchorCtr="0" anchor="t" bIns="0" lIns="0" spcFirstLastPara="1" rIns="0" wrap="square" tIns="0">
            <a:spAutoFit/>
          </a:bodyPr>
          <a:lstStyle/>
          <a:p>
            <a:pPr indent="0" lvl="0" marL="0" marR="0" rtl="0" algn="just">
              <a:lnSpc>
                <a:spcPct val="115959"/>
              </a:lnSpc>
              <a:spcBef>
                <a:spcPts val="0"/>
              </a:spcBef>
              <a:spcAft>
                <a:spcPts val="0"/>
              </a:spcAft>
              <a:buClr>
                <a:srgbClr val="000000"/>
              </a:buClr>
              <a:buSzPts val="1178"/>
              <a:buFont typeface="Arial"/>
              <a:buNone/>
            </a:pPr>
            <a:r>
              <a:rPr b="0" i="0" lang="en-US" sz="1178" u="none" cap="none" strike="noStrike">
                <a:solidFill>
                  <a:srgbClr val="0C4DA2"/>
                </a:solidFill>
                <a:latin typeface="Helvetica Neue"/>
                <a:ea typeface="Helvetica Neue"/>
                <a:cs typeface="Helvetica Neue"/>
                <a:sym typeface="Helvetica Neue"/>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endParaRPr b="0" i="0" sz="1400" u="none" cap="none" strike="noStrike">
              <a:solidFill>
                <a:srgbClr val="000000"/>
              </a:solidFill>
              <a:latin typeface="Arial"/>
              <a:ea typeface="Arial"/>
              <a:cs typeface="Arial"/>
              <a:sym typeface="Arial"/>
            </a:endParaRPr>
          </a:p>
        </p:txBody>
      </p:sp>
      <p:sp>
        <p:nvSpPr>
          <p:cNvPr id="280" name="Google Shape;280;p30"/>
          <p:cNvSpPr txBox="1"/>
          <p:nvPr/>
        </p:nvSpPr>
        <p:spPr>
          <a:xfrm>
            <a:off x="7911996" y="5295900"/>
            <a:ext cx="8395800" cy="1720500"/>
          </a:xfrm>
          <a:prstGeom prst="rect">
            <a:avLst/>
          </a:prstGeom>
          <a:noFill/>
          <a:ln>
            <a:noFill/>
          </a:ln>
        </p:spPr>
        <p:txBody>
          <a:bodyPr anchorCtr="0" anchor="t" bIns="0" lIns="0" spcFirstLastPara="1" rIns="0" wrap="square" tIns="0">
            <a:spAutoFit/>
          </a:bodyPr>
          <a:lstStyle/>
          <a:p>
            <a:pPr indent="0" lvl="0" marL="0" marR="0" rtl="0" algn="just">
              <a:lnSpc>
                <a:spcPct val="135014"/>
              </a:lnSpc>
              <a:spcBef>
                <a:spcPts val="0"/>
              </a:spcBef>
              <a:spcAft>
                <a:spcPts val="0"/>
              </a:spcAft>
              <a:buClr>
                <a:srgbClr val="000000"/>
              </a:buClr>
              <a:buSzPts val="2399"/>
              <a:buFont typeface="Arial"/>
              <a:buNone/>
            </a:pPr>
            <a:r>
              <a:rPr b="0" i="0" lang="en-US" sz="2399" u="none" cap="none" strike="noStrike">
                <a:solidFill>
                  <a:srgbClr val="343434"/>
                </a:solidFill>
                <a:latin typeface="Arial"/>
                <a:ea typeface="Arial"/>
                <a:cs typeface="Arial"/>
                <a:sym typeface="Arial"/>
              </a:rPr>
              <a:t>Conceptualising Disinformation    </a:t>
            </a:r>
            <a:r>
              <a:rPr b="1" i="0" lang="en-US" sz="2399" u="none" cap="none" strike="noStrike">
                <a:solidFill>
                  <a:srgbClr val="343434"/>
                </a:solidFill>
                <a:latin typeface="Arial"/>
                <a:ea typeface="Arial"/>
                <a:cs typeface="Arial"/>
                <a:sym typeface="Arial"/>
              </a:rPr>
              <a:t>20 min</a:t>
            </a:r>
            <a:endParaRPr b="0" i="0" sz="1400" u="none" cap="none" strike="noStrike">
              <a:solidFill>
                <a:srgbClr val="000000"/>
              </a:solidFill>
              <a:latin typeface="Arial"/>
              <a:ea typeface="Arial"/>
              <a:cs typeface="Arial"/>
              <a:sym typeface="Arial"/>
            </a:endParaRPr>
          </a:p>
          <a:p>
            <a:pPr indent="0" lvl="0" marL="0" marR="0" rtl="0" algn="just">
              <a:lnSpc>
                <a:spcPct val="135014"/>
              </a:lnSpc>
              <a:spcBef>
                <a:spcPts val="0"/>
              </a:spcBef>
              <a:spcAft>
                <a:spcPts val="0"/>
              </a:spcAft>
              <a:buClr>
                <a:srgbClr val="000000"/>
              </a:buClr>
              <a:buSzPts val="2399"/>
              <a:buFont typeface="Arial"/>
              <a:buNone/>
            </a:pPr>
            <a:r>
              <a:t/>
            </a:r>
            <a:endParaRPr b="0" i="0" sz="2399" u="none" cap="none" strike="noStrike">
              <a:solidFill>
                <a:srgbClr val="343434"/>
              </a:solidFill>
              <a:latin typeface="Arial"/>
              <a:ea typeface="Arial"/>
              <a:cs typeface="Arial"/>
              <a:sym typeface="Arial"/>
            </a:endParaRPr>
          </a:p>
          <a:p>
            <a:pPr indent="0" lvl="0" marL="0" marR="0" rtl="0" algn="just">
              <a:lnSpc>
                <a:spcPct val="135014"/>
              </a:lnSpc>
              <a:spcBef>
                <a:spcPts val="0"/>
              </a:spcBef>
              <a:spcAft>
                <a:spcPts val="0"/>
              </a:spcAft>
              <a:buClr>
                <a:srgbClr val="000000"/>
              </a:buClr>
              <a:buSzPts val="2000"/>
              <a:buFont typeface="Arial"/>
              <a:buNone/>
            </a:pPr>
            <a:r>
              <a:rPr b="1" i="0" lang="en-US" sz="2000" u="none" cap="none" strike="noStrike">
                <a:solidFill>
                  <a:srgbClr val="000000"/>
                </a:solidFill>
                <a:latin typeface="Arial"/>
                <a:ea typeface="Arial"/>
                <a:cs typeface="Arial"/>
                <a:sym typeface="Arial"/>
              </a:rPr>
              <a:t>Go through the presentation of definitions and discuss issues and example</a:t>
            </a:r>
            <a:r>
              <a:rPr b="1" i="0" lang="en-US" sz="1400" u="none" cap="none" strike="noStrike">
                <a:solidFill>
                  <a:srgbClr val="000000"/>
                </a:solidFill>
                <a:latin typeface="Arial"/>
                <a:ea typeface="Arial"/>
                <a:cs typeface="Arial"/>
                <a:sym typeface="Arial"/>
              </a:rPr>
              <a:t>.</a:t>
            </a:r>
            <a:endParaRPr b="0" i="0" sz="1400" u="none" cap="none" strike="noStrike">
              <a:solidFill>
                <a:srgbClr val="000000"/>
              </a:solidFill>
              <a:latin typeface="Arial"/>
              <a:ea typeface="Arial"/>
              <a:cs typeface="Arial"/>
              <a:sym typeface="Arial"/>
            </a:endParaRPr>
          </a:p>
        </p:txBody>
      </p:sp>
      <p:sp>
        <p:nvSpPr>
          <p:cNvPr id="281" name="Google Shape;281;p30"/>
          <p:cNvSpPr txBox="1"/>
          <p:nvPr/>
        </p:nvSpPr>
        <p:spPr>
          <a:xfrm>
            <a:off x="7029450" y="3395850"/>
            <a:ext cx="11258700" cy="1272900"/>
          </a:xfrm>
          <a:prstGeom prst="rect">
            <a:avLst/>
          </a:prstGeom>
          <a:noFill/>
          <a:ln>
            <a:noFill/>
          </a:ln>
        </p:spPr>
        <p:txBody>
          <a:bodyPr anchorCtr="0" anchor="t" bIns="0" lIns="0" spcFirstLastPara="1" rIns="0" wrap="square" tIns="0">
            <a:spAutoFit/>
          </a:bodyPr>
          <a:lstStyle/>
          <a:p>
            <a:pPr indent="0" lvl="0" marL="0" marR="0" rtl="0" algn="l">
              <a:lnSpc>
                <a:spcPct val="94000"/>
              </a:lnSpc>
              <a:spcBef>
                <a:spcPts val="0"/>
              </a:spcBef>
              <a:spcAft>
                <a:spcPts val="0"/>
              </a:spcAft>
              <a:buClr>
                <a:srgbClr val="000000"/>
              </a:buClr>
              <a:buSzPts val="8800"/>
              <a:buFont typeface="Arial"/>
              <a:buNone/>
            </a:pPr>
            <a:r>
              <a:rPr b="1" i="0" lang="en-US" sz="8800" u="none" cap="none" strike="noStrike">
                <a:solidFill>
                  <a:srgbClr val="343434"/>
                </a:solidFill>
                <a:latin typeface="Arial"/>
                <a:ea typeface="Arial"/>
                <a:cs typeface="Arial"/>
                <a:sym typeface="Arial"/>
              </a:rPr>
              <a:t>Disinformation</a:t>
            </a:r>
            <a:endParaRPr b="0" i="0" sz="8800" u="none" cap="none" strike="noStrike">
              <a:solidFill>
                <a:srgbClr val="000000"/>
              </a:solidFill>
              <a:latin typeface="Arial"/>
              <a:ea typeface="Arial"/>
              <a:cs typeface="Arial"/>
              <a:sym typeface="Arial"/>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5" name="Shape 285"/>
        <p:cNvGrpSpPr/>
        <p:nvPr/>
      </p:nvGrpSpPr>
      <p:grpSpPr>
        <a:xfrm>
          <a:off x="0" y="0"/>
          <a:ext cx="0" cy="0"/>
          <a:chOff x="0" y="0"/>
          <a:chExt cx="0" cy="0"/>
        </a:xfrm>
      </p:grpSpPr>
      <p:sp>
        <p:nvSpPr>
          <p:cNvPr id="286" name="Google Shape;286;p8"/>
          <p:cNvSpPr txBox="1"/>
          <p:nvPr>
            <p:ph type="ctrTitle"/>
          </p:nvPr>
        </p:nvSpPr>
        <p:spPr>
          <a:xfrm>
            <a:off x="2693443" y="505258"/>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b="1" lang="en-US">
                <a:solidFill>
                  <a:schemeClr val="dk1"/>
                </a:solidFill>
                <a:latin typeface="Bricolage Grotesque"/>
                <a:ea typeface="Bricolage Grotesque"/>
                <a:cs typeface="Bricolage Grotesque"/>
                <a:sym typeface="Bricolage Grotesque"/>
              </a:rPr>
              <a:t>Key </a:t>
            </a:r>
            <a:r>
              <a:rPr b="1" lang="en-US">
                <a:latin typeface="Bricolage Grotesque"/>
                <a:ea typeface="Bricolage Grotesque"/>
                <a:cs typeface="Bricolage Grotesque"/>
                <a:sym typeface="Bricolage Grotesque"/>
              </a:rPr>
              <a:t>a</a:t>
            </a:r>
            <a:r>
              <a:rPr b="1" lang="en-US">
                <a:solidFill>
                  <a:schemeClr val="dk1"/>
                </a:solidFill>
                <a:latin typeface="Bricolage Grotesque"/>
                <a:ea typeface="Bricolage Grotesque"/>
                <a:cs typeface="Bricolage Grotesque"/>
                <a:sym typeface="Bricolage Grotesque"/>
              </a:rPr>
              <a:t>spects of </a:t>
            </a:r>
            <a:r>
              <a:rPr b="1" lang="en-US">
                <a:latin typeface="Bricolage Grotesque"/>
                <a:ea typeface="Bricolage Grotesque"/>
                <a:cs typeface="Bricolage Grotesque"/>
                <a:sym typeface="Bricolage Grotesque"/>
              </a:rPr>
              <a:t>d</a:t>
            </a:r>
            <a:r>
              <a:rPr b="1" lang="en-US">
                <a:solidFill>
                  <a:schemeClr val="dk1"/>
                </a:solidFill>
                <a:latin typeface="Bricolage Grotesque"/>
                <a:ea typeface="Bricolage Grotesque"/>
                <a:cs typeface="Bricolage Grotesque"/>
                <a:sym typeface="Bricolage Grotesque"/>
              </a:rPr>
              <a:t>isinformation</a:t>
            </a:r>
            <a:endParaRPr b="1"/>
          </a:p>
        </p:txBody>
      </p:sp>
      <p:sp>
        <p:nvSpPr>
          <p:cNvPr id="287" name="Google Shape;287;p8"/>
          <p:cNvSpPr txBox="1"/>
          <p:nvPr>
            <p:ph idx="1" type="subTitle"/>
          </p:nvPr>
        </p:nvSpPr>
        <p:spPr>
          <a:xfrm>
            <a:off x="5941859" y="3048822"/>
            <a:ext cx="11905200" cy="4751100"/>
          </a:xfrm>
          <a:prstGeom prst="rect">
            <a:avLst/>
          </a:prstGeom>
          <a:noFill/>
          <a:ln>
            <a:noFill/>
          </a:ln>
        </p:spPr>
        <p:txBody>
          <a:bodyPr anchorCtr="0" anchor="t" bIns="45700" lIns="91425" spcFirstLastPara="1" rIns="91425" wrap="square" tIns="45700">
            <a:noAutofit/>
          </a:bodyPr>
          <a:lstStyle/>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Intentional and </a:t>
            </a:r>
            <a:r>
              <a:rPr lang="en-US" sz="4000">
                <a:solidFill>
                  <a:schemeClr val="dk1"/>
                </a:solidFill>
              </a:rPr>
              <a:t>s</a:t>
            </a:r>
            <a:r>
              <a:rPr lang="en-US" sz="4000">
                <a:solidFill>
                  <a:schemeClr val="dk1"/>
                </a:solidFill>
                <a:latin typeface="Calibri"/>
                <a:ea typeface="Calibri"/>
                <a:cs typeface="Calibri"/>
                <a:sym typeface="Calibri"/>
              </a:rPr>
              <a:t>trategic </a:t>
            </a:r>
            <a:r>
              <a:rPr lang="en-US" sz="4000">
                <a:solidFill>
                  <a:schemeClr val="dk1"/>
                </a:solidFill>
              </a:rPr>
              <a:t>n</a:t>
            </a:r>
            <a:r>
              <a:rPr lang="en-US" sz="4000">
                <a:solidFill>
                  <a:schemeClr val="dk1"/>
                </a:solidFill>
                <a:latin typeface="Calibri"/>
                <a:ea typeface="Calibri"/>
                <a:cs typeface="Calibri"/>
                <a:sym typeface="Calibri"/>
              </a:rPr>
              <a:t>ature</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Tactics and </a:t>
            </a:r>
            <a:r>
              <a:rPr lang="en-US" sz="4000">
                <a:solidFill>
                  <a:schemeClr val="dk1"/>
                </a:solidFill>
              </a:rPr>
              <a:t>m</a:t>
            </a:r>
            <a:r>
              <a:rPr lang="en-US" sz="4000">
                <a:solidFill>
                  <a:schemeClr val="dk1"/>
                </a:solidFill>
                <a:latin typeface="Calibri"/>
                <a:ea typeface="Calibri"/>
                <a:cs typeface="Calibri"/>
                <a:sym typeface="Calibri"/>
              </a:rPr>
              <a:t>odalities:</a:t>
            </a:r>
            <a:endParaRPr/>
          </a:p>
          <a:p>
            <a:pPr indent="-571500" lvl="1" marL="1054100" rtl="0" algn="l">
              <a:lnSpc>
                <a:spcPct val="100000"/>
              </a:lnSpc>
              <a:spcBef>
                <a:spcPts val="560"/>
              </a:spcBef>
              <a:spcAft>
                <a:spcPts val="0"/>
              </a:spcAft>
              <a:buSzPts val="2800"/>
              <a:buFont typeface="Courier New"/>
              <a:buChar char="o"/>
            </a:pPr>
            <a:r>
              <a:rPr lang="en-US" sz="3600">
                <a:solidFill>
                  <a:schemeClr val="dk1"/>
                </a:solidFill>
                <a:latin typeface="Calibri"/>
                <a:ea typeface="Calibri"/>
                <a:cs typeface="Calibri"/>
                <a:sym typeface="Calibri"/>
              </a:rPr>
              <a:t>Astroturfing</a:t>
            </a:r>
            <a:endParaRPr/>
          </a:p>
          <a:p>
            <a:pPr indent="-571500" lvl="1" marL="1054100" rtl="0" algn="l">
              <a:lnSpc>
                <a:spcPct val="100000"/>
              </a:lnSpc>
              <a:spcBef>
                <a:spcPts val="560"/>
              </a:spcBef>
              <a:spcAft>
                <a:spcPts val="0"/>
              </a:spcAft>
              <a:buSzPts val="2800"/>
              <a:buFont typeface="Courier New"/>
              <a:buChar char="o"/>
            </a:pPr>
            <a:r>
              <a:rPr lang="en-US" sz="3600">
                <a:solidFill>
                  <a:schemeClr val="dk1"/>
                </a:solidFill>
                <a:latin typeface="Calibri"/>
                <a:ea typeface="Calibri"/>
                <a:cs typeface="Calibri"/>
                <a:sym typeface="Calibri"/>
              </a:rPr>
              <a:t>Conspiracy </a:t>
            </a:r>
            <a:r>
              <a:rPr lang="en-US" sz="3600">
                <a:solidFill>
                  <a:schemeClr val="dk1"/>
                </a:solidFill>
              </a:rPr>
              <a:t>t</a:t>
            </a:r>
            <a:r>
              <a:rPr lang="en-US" sz="3600">
                <a:solidFill>
                  <a:schemeClr val="dk1"/>
                </a:solidFill>
                <a:latin typeface="Calibri"/>
                <a:ea typeface="Calibri"/>
                <a:cs typeface="Calibri"/>
                <a:sym typeface="Calibri"/>
              </a:rPr>
              <a:t>heories</a:t>
            </a:r>
            <a:endParaRPr/>
          </a:p>
          <a:p>
            <a:pPr indent="-571500" lvl="1" marL="1054100" rtl="0" algn="l">
              <a:lnSpc>
                <a:spcPct val="100000"/>
              </a:lnSpc>
              <a:spcBef>
                <a:spcPts val="560"/>
              </a:spcBef>
              <a:spcAft>
                <a:spcPts val="0"/>
              </a:spcAft>
              <a:buSzPts val="2800"/>
              <a:buFont typeface="Courier New"/>
              <a:buChar char="o"/>
            </a:pPr>
            <a:r>
              <a:rPr lang="en-US" sz="3600">
                <a:solidFill>
                  <a:schemeClr val="dk1"/>
                </a:solidFill>
                <a:latin typeface="Calibri"/>
                <a:ea typeface="Calibri"/>
                <a:cs typeface="Calibri"/>
                <a:sym typeface="Calibri"/>
              </a:rPr>
              <a:t>Clickbait</a:t>
            </a:r>
            <a:endParaRPr/>
          </a:p>
          <a:p>
            <a:pPr indent="-571500" lvl="1" marL="1054100" rtl="0" algn="l">
              <a:lnSpc>
                <a:spcPct val="100000"/>
              </a:lnSpc>
              <a:spcBef>
                <a:spcPts val="560"/>
              </a:spcBef>
              <a:spcAft>
                <a:spcPts val="0"/>
              </a:spcAft>
              <a:buSzPts val="2800"/>
              <a:buFont typeface="Courier New"/>
              <a:buChar char="o"/>
            </a:pPr>
            <a:r>
              <a:rPr lang="en-US" sz="3600">
                <a:solidFill>
                  <a:schemeClr val="dk1"/>
                </a:solidFill>
                <a:latin typeface="Calibri"/>
                <a:ea typeface="Calibri"/>
                <a:cs typeface="Calibri"/>
                <a:sym typeface="Calibri"/>
              </a:rPr>
              <a:t>Computational </a:t>
            </a:r>
            <a:r>
              <a:rPr lang="en-US" sz="3600">
                <a:solidFill>
                  <a:schemeClr val="dk1"/>
                </a:solidFill>
              </a:rPr>
              <a:t>p</a:t>
            </a:r>
            <a:r>
              <a:rPr lang="en-US" sz="3600">
                <a:solidFill>
                  <a:schemeClr val="dk1"/>
                </a:solidFill>
                <a:latin typeface="Calibri"/>
                <a:ea typeface="Calibri"/>
                <a:cs typeface="Calibri"/>
                <a:sym typeface="Calibri"/>
              </a:rPr>
              <a:t>ropaganda</a:t>
            </a:r>
            <a:endParaRPr/>
          </a:p>
          <a:p>
            <a:pPr indent="-571500" lvl="1" marL="1054100" rtl="0" algn="l">
              <a:lnSpc>
                <a:spcPct val="100000"/>
              </a:lnSpc>
              <a:spcBef>
                <a:spcPts val="560"/>
              </a:spcBef>
              <a:spcAft>
                <a:spcPts val="0"/>
              </a:spcAft>
              <a:buSzPts val="2800"/>
              <a:buFont typeface="Courier New"/>
              <a:buChar char="o"/>
            </a:pPr>
            <a:r>
              <a:rPr lang="en-US" sz="3600">
                <a:solidFill>
                  <a:schemeClr val="dk1"/>
                </a:solidFill>
                <a:latin typeface="Calibri"/>
                <a:ea typeface="Calibri"/>
                <a:cs typeface="Calibri"/>
                <a:sym typeface="Calibri"/>
              </a:rPr>
              <a:t>Internet </a:t>
            </a:r>
            <a:r>
              <a:rPr lang="en-US" sz="3600">
                <a:solidFill>
                  <a:schemeClr val="dk1"/>
                </a:solidFill>
              </a:rPr>
              <a:t>m</a:t>
            </a:r>
            <a:r>
              <a:rPr lang="en-US" sz="3600">
                <a:solidFill>
                  <a:schemeClr val="dk1"/>
                </a:solidFill>
                <a:latin typeface="Calibri"/>
                <a:ea typeface="Calibri"/>
                <a:cs typeface="Calibri"/>
                <a:sym typeface="Calibri"/>
              </a:rPr>
              <a:t>anipulation</a:t>
            </a:r>
            <a:endParaRPr/>
          </a:p>
        </p:txBody>
      </p:sp>
      <p:sp>
        <p:nvSpPr>
          <p:cNvPr id="288" name="Google Shape;288;p8"/>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289" name="Google Shape;289;p8"/>
          <p:cNvGrpSpPr/>
          <p:nvPr/>
        </p:nvGrpSpPr>
        <p:grpSpPr>
          <a:xfrm>
            <a:off x="790770" y="-112458"/>
            <a:ext cx="1427175" cy="786776"/>
            <a:chOff x="0" y="-38100"/>
            <a:chExt cx="373234" cy="205757"/>
          </a:xfrm>
        </p:grpSpPr>
        <p:sp>
          <p:nvSpPr>
            <p:cNvPr id="290" name="Google Shape;290;p8"/>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49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91" name="Google Shape;291;p8"/>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292" name="Google Shape;292;p8"/>
          <p:cNvGrpSpPr/>
          <p:nvPr/>
        </p:nvGrpSpPr>
        <p:grpSpPr>
          <a:xfrm>
            <a:off x="0" y="-112458"/>
            <a:ext cx="315272" cy="786776"/>
            <a:chOff x="0" y="-38100"/>
            <a:chExt cx="82450" cy="205757"/>
          </a:xfrm>
        </p:grpSpPr>
        <p:sp>
          <p:nvSpPr>
            <p:cNvPr id="293" name="Google Shape;293;p8"/>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49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94" name="Google Shape;294;p8"/>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295" name="Google Shape;295;p8"/>
          <p:cNvGrpSpPr/>
          <p:nvPr/>
        </p:nvGrpSpPr>
        <p:grpSpPr>
          <a:xfrm>
            <a:off x="0" y="1116904"/>
            <a:ext cx="503883" cy="1931922"/>
            <a:chOff x="0" y="-38100"/>
            <a:chExt cx="131775" cy="505235"/>
          </a:xfrm>
        </p:grpSpPr>
        <p:sp>
          <p:nvSpPr>
            <p:cNvPr id="296" name="Google Shape;296;p8"/>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49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97" name="Google Shape;297;p8"/>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298" name="Google Shape;298;p8"/>
          <p:cNvPicPr preferRelativeResize="0"/>
          <p:nvPr/>
        </p:nvPicPr>
        <p:blipFill rotWithShape="1">
          <a:blip r:embed="rId4">
            <a:alphaModFix/>
          </a:blip>
          <a:srcRect b="0" l="0" r="0" t="0"/>
          <a:stretch/>
        </p:blipFill>
        <p:spPr>
          <a:xfrm>
            <a:off x="656274" y="2127674"/>
            <a:ext cx="5148214" cy="7722332"/>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2" name="Shape 302"/>
        <p:cNvGrpSpPr/>
        <p:nvPr/>
      </p:nvGrpSpPr>
      <p:grpSpPr>
        <a:xfrm>
          <a:off x="0" y="0"/>
          <a:ext cx="0" cy="0"/>
          <a:chOff x="0" y="0"/>
          <a:chExt cx="0" cy="0"/>
        </a:xfrm>
      </p:grpSpPr>
      <p:sp>
        <p:nvSpPr>
          <p:cNvPr id="303" name="Google Shape;303;p9"/>
          <p:cNvSpPr txBox="1"/>
          <p:nvPr>
            <p:ph type="ctrTitle"/>
          </p:nvPr>
        </p:nvSpPr>
        <p:spPr>
          <a:xfrm>
            <a:off x="2693443" y="505258"/>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b="1" lang="en-US">
                <a:solidFill>
                  <a:schemeClr val="dk1"/>
                </a:solidFill>
                <a:latin typeface="Bricolage Grotesque"/>
                <a:ea typeface="Bricolage Grotesque"/>
                <a:cs typeface="Bricolage Grotesque"/>
                <a:sym typeface="Bricolage Grotesque"/>
              </a:rPr>
              <a:t>Disinformation in times</a:t>
            </a:r>
            <a:endParaRPr b="1"/>
          </a:p>
        </p:txBody>
      </p:sp>
      <p:sp>
        <p:nvSpPr>
          <p:cNvPr id="304" name="Google Shape;304;p9"/>
          <p:cNvSpPr txBox="1"/>
          <p:nvPr>
            <p:ph idx="1" type="subTitle"/>
          </p:nvPr>
        </p:nvSpPr>
        <p:spPr>
          <a:xfrm>
            <a:off x="6206059" y="3048822"/>
            <a:ext cx="11905200" cy="5871300"/>
          </a:xfrm>
          <a:prstGeom prst="rect">
            <a:avLst/>
          </a:prstGeom>
          <a:noFill/>
          <a:ln>
            <a:noFill/>
          </a:ln>
        </p:spPr>
        <p:txBody>
          <a:bodyPr anchorCtr="0" anchor="t" bIns="45700" lIns="91425" spcFirstLastPara="1" rIns="91425" wrap="square" tIns="45700">
            <a:noAutofit/>
          </a:bodyPr>
          <a:lstStyle/>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Historical </a:t>
            </a:r>
            <a:r>
              <a:rPr lang="en-US" sz="4000">
                <a:solidFill>
                  <a:schemeClr val="dk1"/>
                </a:solidFill>
              </a:rPr>
              <a:t>c</a:t>
            </a:r>
            <a:r>
              <a:rPr lang="en-US" sz="4000">
                <a:solidFill>
                  <a:schemeClr val="dk1"/>
                </a:solidFill>
                <a:latin typeface="Calibri"/>
                <a:ea typeface="Calibri"/>
                <a:cs typeface="Calibri"/>
                <a:sym typeface="Calibri"/>
              </a:rPr>
              <a:t>ontext:</a:t>
            </a:r>
            <a:endParaRPr/>
          </a:p>
          <a:p>
            <a:pPr indent="-571500" lvl="1" marL="1054100" rtl="0" algn="l">
              <a:lnSpc>
                <a:spcPct val="100000"/>
              </a:lnSpc>
              <a:spcBef>
                <a:spcPts val="560"/>
              </a:spcBef>
              <a:spcAft>
                <a:spcPts val="0"/>
              </a:spcAft>
              <a:buSzPts val="2800"/>
              <a:buFont typeface="Courier New"/>
              <a:buChar char="o"/>
            </a:pPr>
            <a:r>
              <a:rPr lang="en-US" sz="3600">
                <a:solidFill>
                  <a:schemeClr val="dk1"/>
                </a:solidFill>
                <a:latin typeface="Calibri"/>
                <a:ea typeface="Calibri"/>
                <a:cs typeface="Calibri"/>
                <a:sym typeface="Calibri"/>
              </a:rPr>
              <a:t>Ancient Rome</a:t>
            </a:r>
            <a:endParaRPr/>
          </a:p>
          <a:p>
            <a:pPr indent="-571500" lvl="1" marL="1054100" rtl="0" algn="l">
              <a:lnSpc>
                <a:spcPct val="100000"/>
              </a:lnSpc>
              <a:spcBef>
                <a:spcPts val="560"/>
              </a:spcBef>
              <a:spcAft>
                <a:spcPts val="0"/>
              </a:spcAft>
              <a:buSzPts val="2800"/>
              <a:buFont typeface="Courier New"/>
              <a:buChar char="o"/>
            </a:pPr>
            <a:r>
              <a:rPr lang="en-US" sz="3600">
                <a:solidFill>
                  <a:schemeClr val="dk1"/>
                </a:solidFill>
                <a:latin typeface="Calibri"/>
                <a:ea typeface="Calibri"/>
                <a:cs typeface="Calibri"/>
                <a:sym typeface="Calibri"/>
              </a:rPr>
              <a:t>Printing </a:t>
            </a:r>
            <a:r>
              <a:rPr lang="en-US" sz="3600">
                <a:solidFill>
                  <a:schemeClr val="dk1"/>
                </a:solidFill>
              </a:rPr>
              <a:t>p</a:t>
            </a:r>
            <a:r>
              <a:rPr lang="en-US" sz="3600">
                <a:solidFill>
                  <a:schemeClr val="dk1"/>
                </a:solidFill>
                <a:latin typeface="Calibri"/>
                <a:ea typeface="Calibri"/>
                <a:cs typeface="Calibri"/>
                <a:sym typeface="Calibri"/>
              </a:rPr>
              <a:t>ress </a:t>
            </a:r>
            <a:r>
              <a:rPr lang="en-US" sz="3600">
                <a:solidFill>
                  <a:schemeClr val="dk1"/>
                </a:solidFill>
              </a:rPr>
              <a:t>e</a:t>
            </a:r>
            <a:r>
              <a:rPr lang="en-US" sz="3600">
                <a:solidFill>
                  <a:schemeClr val="dk1"/>
                </a:solidFill>
                <a:latin typeface="Calibri"/>
                <a:ea typeface="Calibri"/>
                <a:cs typeface="Calibri"/>
                <a:sym typeface="Calibri"/>
              </a:rPr>
              <a:t>ra</a:t>
            </a:r>
            <a:endParaRPr/>
          </a:p>
          <a:p>
            <a:pPr indent="-571500" lvl="1" marL="1054100" rtl="0" algn="l">
              <a:lnSpc>
                <a:spcPct val="100000"/>
              </a:lnSpc>
              <a:spcBef>
                <a:spcPts val="560"/>
              </a:spcBef>
              <a:spcAft>
                <a:spcPts val="0"/>
              </a:spcAft>
              <a:buSzPts val="2800"/>
              <a:buFont typeface="Courier New"/>
              <a:buChar char="o"/>
            </a:pPr>
            <a:r>
              <a:rPr lang="en-US" sz="3600">
                <a:solidFill>
                  <a:schemeClr val="dk1"/>
                </a:solidFill>
                <a:latin typeface="Calibri"/>
                <a:ea typeface="Calibri"/>
                <a:cs typeface="Calibri"/>
                <a:sym typeface="Calibri"/>
              </a:rPr>
              <a:t>20th </a:t>
            </a:r>
            <a:r>
              <a:rPr lang="en-US" sz="3600">
                <a:solidFill>
                  <a:schemeClr val="dk1"/>
                </a:solidFill>
              </a:rPr>
              <a:t>c</a:t>
            </a:r>
            <a:r>
              <a:rPr lang="en-US" sz="3600">
                <a:solidFill>
                  <a:schemeClr val="dk1"/>
                </a:solidFill>
                <a:latin typeface="Calibri"/>
                <a:ea typeface="Calibri"/>
                <a:cs typeface="Calibri"/>
                <a:sym typeface="Calibri"/>
              </a:rPr>
              <a:t>entury</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Modern </a:t>
            </a:r>
            <a:r>
              <a:rPr lang="en-US" sz="4000">
                <a:solidFill>
                  <a:schemeClr val="dk1"/>
                </a:solidFill>
              </a:rPr>
              <a:t>d</a:t>
            </a:r>
            <a:r>
              <a:rPr lang="en-US" sz="4000">
                <a:solidFill>
                  <a:schemeClr val="dk1"/>
                </a:solidFill>
                <a:latin typeface="Calibri"/>
                <a:ea typeface="Calibri"/>
                <a:cs typeface="Calibri"/>
                <a:sym typeface="Calibri"/>
              </a:rPr>
              <a:t>angers (</a:t>
            </a:r>
            <a:r>
              <a:rPr lang="en-US" sz="4000">
                <a:solidFill>
                  <a:schemeClr val="dk1"/>
                </a:solidFill>
              </a:rPr>
              <a:t>d</a:t>
            </a:r>
            <a:r>
              <a:rPr lang="en-US" sz="4000">
                <a:solidFill>
                  <a:schemeClr val="dk1"/>
                </a:solidFill>
                <a:latin typeface="Calibri"/>
                <a:ea typeface="Calibri"/>
                <a:cs typeface="Calibri"/>
                <a:sym typeface="Calibri"/>
              </a:rPr>
              <a:t>igital </a:t>
            </a:r>
            <a:r>
              <a:rPr lang="en-US" sz="4000">
                <a:solidFill>
                  <a:schemeClr val="dk1"/>
                </a:solidFill>
              </a:rPr>
              <a:t>a</a:t>
            </a:r>
            <a:r>
              <a:rPr lang="en-US" sz="4000">
                <a:solidFill>
                  <a:schemeClr val="dk1"/>
                </a:solidFill>
                <a:latin typeface="Calibri"/>
                <a:ea typeface="Calibri"/>
                <a:cs typeface="Calibri"/>
                <a:sym typeface="Calibri"/>
              </a:rPr>
              <a:t>ge):</a:t>
            </a:r>
            <a:endParaRPr/>
          </a:p>
          <a:p>
            <a:pPr indent="-571500" lvl="1" marL="1054100" rtl="0" algn="l">
              <a:lnSpc>
                <a:spcPct val="100000"/>
              </a:lnSpc>
              <a:spcBef>
                <a:spcPts val="560"/>
              </a:spcBef>
              <a:spcAft>
                <a:spcPts val="0"/>
              </a:spcAft>
              <a:buSzPts val="2800"/>
              <a:buFont typeface="Courier New"/>
              <a:buChar char="o"/>
            </a:pPr>
            <a:r>
              <a:rPr lang="en-US" sz="3600">
                <a:solidFill>
                  <a:schemeClr val="dk1"/>
                </a:solidFill>
                <a:latin typeface="Calibri"/>
                <a:ea typeface="Calibri"/>
                <a:cs typeface="Calibri"/>
                <a:sym typeface="Calibri"/>
              </a:rPr>
              <a:t>Connectivity and </a:t>
            </a:r>
            <a:r>
              <a:rPr lang="en-US" sz="3600">
                <a:solidFill>
                  <a:schemeClr val="dk1"/>
                </a:solidFill>
              </a:rPr>
              <a:t>c</a:t>
            </a:r>
            <a:r>
              <a:rPr lang="en-US" sz="3600">
                <a:solidFill>
                  <a:schemeClr val="dk1"/>
                </a:solidFill>
                <a:latin typeface="Calibri"/>
                <a:ea typeface="Calibri"/>
                <a:cs typeface="Calibri"/>
                <a:sym typeface="Calibri"/>
              </a:rPr>
              <a:t>omputing</a:t>
            </a:r>
            <a:endParaRPr/>
          </a:p>
          <a:p>
            <a:pPr indent="-571500" lvl="1" marL="1054100" rtl="0" algn="l">
              <a:lnSpc>
                <a:spcPct val="100000"/>
              </a:lnSpc>
              <a:spcBef>
                <a:spcPts val="560"/>
              </a:spcBef>
              <a:spcAft>
                <a:spcPts val="0"/>
              </a:spcAft>
              <a:buSzPts val="2800"/>
              <a:buFont typeface="Courier New"/>
              <a:buChar char="o"/>
            </a:pPr>
            <a:r>
              <a:rPr lang="en-US" sz="3600">
                <a:solidFill>
                  <a:schemeClr val="dk1"/>
                </a:solidFill>
                <a:latin typeface="Calibri"/>
                <a:ea typeface="Calibri"/>
                <a:cs typeface="Calibri"/>
                <a:sym typeface="Calibri"/>
              </a:rPr>
              <a:t>Lack of </a:t>
            </a:r>
            <a:r>
              <a:rPr lang="en-US" sz="3600">
                <a:solidFill>
                  <a:schemeClr val="dk1"/>
                </a:solidFill>
              </a:rPr>
              <a:t>f</a:t>
            </a:r>
            <a:r>
              <a:rPr lang="en-US" sz="3600">
                <a:solidFill>
                  <a:schemeClr val="dk1"/>
                </a:solidFill>
                <a:latin typeface="Calibri"/>
                <a:ea typeface="Calibri"/>
                <a:cs typeface="Calibri"/>
                <a:sym typeface="Calibri"/>
              </a:rPr>
              <a:t>ilters</a:t>
            </a:r>
            <a:endParaRPr/>
          </a:p>
          <a:p>
            <a:pPr indent="-571500" lvl="1" marL="1054100" rtl="0" algn="l">
              <a:lnSpc>
                <a:spcPct val="100000"/>
              </a:lnSpc>
              <a:spcBef>
                <a:spcPts val="560"/>
              </a:spcBef>
              <a:spcAft>
                <a:spcPts val="0"/>
              </a:spcAft>
              <a:buSzPts val="2800"/>
              <a:buFont typeface="Courier New"/>
              <a:buChar char="o"/>
            </a:pPr>
            <a:r>
              <a:rPr lang="en-US" sz="3600">
                <a:solidFill>
                  <a:schemeClr val="dk1"/>
                </a:solidFill>
                <a:latin typeface="Calibri"/>
                <a:ea typeface="Calibri"/>
                <a:cs typeface="Calibri"/>
                <a:sym typeface="Calibri"/>
              </a:rPr>
              <a:t>Erosion of </a:t>
            </a:r>
            <a:r>
              <a:rPr lang="en-US" sz="3600">
                <a:solidFill>
                  <a:schemeClr val="dk1"/>
                </a:solidFill>
              </a:rPr>
              <a:t>t</a:t>
            </a:r>
            <a:r>
              <a:rPr lang="en-US" sz="3600">
                <a:solidFill>
                  <a:schemeClr val="dk1"/>
                </a:solidFill>
                <a:latin typeface="Calibri"/>
                <a:ea typeface="Calibri"/>
                <a:cs typeface="Calibri"/>
                <a:sym typeface="Calibri"/>
              </a:rPr>
              <a:t>rust</a:t>
            </a:r>
            <a:endParaRPr/>
          </a:p>
          <a:p>
            <a:pPr indent="-571500" lvl="1" marL="1054100" rtl="0" algn="l">
              <a:lnSpc>
                <a:spcPct val="100000"/>
              </a:lnSpc>
              <a:spcBef>
                <a:spcPts val="560"/>
              </a:spcBef>
              <a:spcAft>
                <a:spcPts val="0"/>
              </a:spcAft>
              <a:buSzPts val="2800"/>
              <a:buFont typeface="Courier New"/>
              <a:buChar char="o"/>
            </a:pPr>
            <a:r>
              <a:rPr lang="en-US" sz="3600">
                <a:solidFill>
                  <a:schemeClr val="dk1"/>
                </a:solidFill>
                <a:latin typeface="Calibri"/>
                <a:ea typeface="Calibri"/>
                <a:cs typeface="Calibri"/>
                <a:sym typeface="Calibri"/>
              </a:rPr>
              <a:t>Challenges for </a:t>
            </a:r>
            <a:r>
              <a:rPr lang="en-US" sz="3600">
                <a:solidFill>
                  <a:schemeClr val="dk1"/>
                </a:solidFill>
              </a:rPr>
              <a:t>d</a:t>
            </a:r>
            <a:r>
              <a:rPr lang="en-US" sz="3600">
                <a:solidFill>
                  <a:schemeClr val="dk1"/>
                </a:solidFill>
                <a:latin typeface="Calibri"/>
                <a:ea typeface="Calibri"/>
                <a:cs typeface="Calibri"/>
                <a:sym typeface="Calibri"/>
              </a:rPr>
              <a:t>etection</a:t>
            </a:r>
            <a:endParaRPr/>
          </a:p>
        </p:txBody>
      </p:sp>
      <p:sp>
        <p:nvSpPr>
          <p:cNvPr id="305" name="Google Shape;305;p9"/>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306" name="Google Shape;306;p9"/>
          <p:cNvGrpSpPr/>
          <p:nvPr/>
        </p:nvGrpSpPr>
        <p:grpSpPr>
          <a:xfrm>
            <a:off x="790770" y="-112458"/>
            <a:ext cx="1427175" cy="786776"/>
            <a:chOff x="0" y="-38100"/>
            <a:chExt cx="373234" cy="205757"/>
          </a:xfrm>
        </p:grpSpPr>
        <p:sp>
          <p:nvSpPr>
            <p:cNvPr id="307" name="Google Shape;307;p9"/>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49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308" name="Google Shape;308;p9"/>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309" name="Google Shape;309;p9"/>
          <p:cNvGrpSpPr/>
          <p:nvPr/>
        </p:nvGrpSpPr>
        <p:grpSpPr>
          <a:xfrm>
            <a:off x="0" y="-112458"/>
            <a:ext cx="315272" cy="786776"/>
            <a:chOff x="0" y="-38100"/>
            <a:chExt cx="82450" cy="205757"/>
          </a:xfrm>
        </p:grpSpPr>
        <p:sp>
          <p:nvSpPr>
            <p:cNvPr id="310" name="Google Shape;310;p9"/>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49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311" name="Google Shape;311;p9"/>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312" name="Google Shape;312;p9"/>
          <p:cNvGrpSpPr/>
          <p:nvPr/>
        </p:nvGrpSpPr>
        <p:grpSpPr>
          <a:xfrm>
            <a:off x="0" y="1116904"/>
            <a:ext cx="503883" cy="1931922"/>
            <a:chOff x="0" y="-38100"/>
            <a:chExt cx="131775" cy="505235"/>
          </a:xfrm>
        </p:grpSpPr>
        <p:sp>
          <p:nvSpPr>
            <p:cNvPr id="313" name="Google Shape;313;p9"/>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49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314" name="Google Shape;314;p9"/>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315" name="Google Shape;315;p9"/>
          <p:cNvPicPr preferRelativeResize="0"/>
          <p:nvPr/>
        </p:nvPicPr>
        <p:blipFill rotWithShape="1">
          <a:blip r:embed="rId4">
            <a:alphaModFix/>
          </a:blip>
          <a:srcRect b="0" l="0" r="0" t="0"/>
          <a:stretch/>
        </p:blipFill>
        <p:spPr>
          <a:xfrm>
            <a:off x="656274" y="2127674"/>
            <a:ext cx="5180874" cy="777130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9" name="Shape 319"/>
        <p:cNvGrpSpPr/>
        <p:nvPr/>
      </p:nvGrpSpPr>
      <p:grpSpPr>
        <a:xfrm>
          <a:off x="0" y="0"/>
          <a:ext cx="0" cy="0"/>
          <a:chOff x="0" y="0"/>
          <a:chExt cx="0" cy="0"/>
        </a:xfrm>
      </p:grpSpPr>
      <p:sp>
        <p:nvSpPr>
          <p:cNvPr id="320" name="Google Shape;320;p31"/>
          <p:cNvSpPr txBox="1"/>
          <p:nvPr>
            <p:ph type="ctrTitle"/>
          </p:nvPr>
        </p:nvSpPr>
        <p:spPr>
          <a:xfrm>
            <a:off x="2693443" y="505258"/>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b="1" lang="en-US">
                <a:solidFill>
                  <a:schemeClr val="dk1"/>
                </a:solidFill>
                <a:latin typeface="Bricolage Grotesque"/>
                <a:ea typeface="Bricolage Grotesque"/>
                <a:cs typeface="Bricolage Grotesque"/>
                <a:sym typeface="Bricolage Grotesque"/>
              </a:rPr>
              <a:t>Disinformation</a:t>
            </a:r>
            <a:endParaRPr b="1"/>
          </a:p>
        </p:txBody>
      </p:sp>
      <p:sp>
        <p:nvSpPr>
          <p:cNvPr id="321" name="Google Shape;321;p31"/>
          <p:cNvSpPr txBox="1"/>
          <p:nvPr>
            <p:ph idx="1" type="subTitle"/>
          </p:nvPr>
        </p:nvSpPr>
        <p:spPr>
          <a:xfrm>
            <a:off x="2217945" y="3074526"/>
            <a:ext cx="15223893" cy="6972256"/>
          </a:xfrm>
          <a:prstGeom prst="rect">
            <a:avLst/>
          </a:prstGeom>
          <a:noFill/>
          <a:ln>
            <a:noFill/>
          </a:ln>
        </p:spPr>
        <p:txBody>
          <a:bodyPr anchorCtr="0" anchor="t" bIns="45700" lIns="91425" spcFirstLastPara="1" rIns="91425" wrap="square" tIns="45700">
            <a:noAutofit/>
          </a:bodyPr>
          <a:lstStyle/>
          <a:p>
            <a:pPr indent="0" lvl="0" marL="25400" rtl="0" algn="l">
              <a:lnSpc>
                <a:spcPct val="100000"/>
              </a:lnSpc>
              <a:spcBef>
                <a:spcPts val="640"/>
              </a:spcBef>
              <a:spcAft>
                <a:spcPts val="0"/>
              </a:spcAft>
              <a:buSzPts val="3200"/>
              <a:buNone/>
            </a:pPr>
            <a:r>
              <a:rPr lang="en-US" sz="4000">
                <a:solidFill>
                  <a:schemeClr val="dk1"/>
                </a:solidFill>
                <a:latin typeface="Calibri"/>
                <a:ea typeface="Calibri"/>
                <a:cs typeface="Calibri"/>
                <a:sym typeface="Calibri"/>
              </a:rPr>
              <a:t>False information deliberately created and spread to deceive or mislead people.</a:t>
            </a:r>
            <a:endParaRPr/>
          </a:p>
          <a:p>
            <a:pPr indent="0" lvl="0" marL="25400" rtl="0" algn="l">
              <a:lnSpc>
                <a:spcPct val="100000"/>
              </a:lnSpc>
              <a:spcBef>
                <a:spcPts val="640"/>
              </a:spcBef>
              <a:spcAft>
                <a:spcPts val="0"/>
              </a:spcAft>
              <a:buSzPts val="3200"/>
              <a:buNone/>
            </a:pPr>
            <a:r>
              <a:rPr i="1" lang="en-US" sz="4000">
                <a:solidFill>
                  <a:schemeClr val="dk1"/>
                </a:solidFill>
                <a:latin typeface="Calibri"/>
                <a:ea typeface="Calibri"/>
                <a:cs typeface="Calibri"/>
                <a:sym typeface="Calibri"/>
              </a:rPr>
              <a:t>Example: Fake news articles designed to manipulate public opinion.</a:t>
            </a:r>
            <a:endParaRPr/>
          </a:p>
          <a:p>
            <a:pPr indent="0" lvl="0" marL="25400" rtl="0" algn="l">
              <a:lnSpc>
                <a:spcPct val="100000"/>
              </a:lnSpc>
              <a:spcBef>
                <a:spcPts val="640"/>
              </a:spcBef>
              <a:spcAft>
                <a:spcPts val="0"/>
              </a:spcAft>
              <a:buSzPts val="3200"/>
              <a:buNone/>
            </a:pPr>
            <a:r>
              <a:t/>
            </a:r>
            <a:endParaRPr b="1" i="1" sz="3600">
              <a:solidFill>
                <a:schemeClr val="dk1"/>
              </a:solidFill>
              <a:latin typeface="Calibri"/>
              <a:ea typeface="Calibri"/>
              <a:cs typeface="Calibri"/>
              <a:sym typeface="Calibri"/>
            </a:endParaRPr>
          </a:p>
          <a:p>
            <a:pPr indent="0" lvl="0" marL="25400" rtl="0" algn="l">
              <a:lnSpc>
                <a:spcPct val="100000"/>
              </a:lnSpc>
              <a:spcBef>
                <a:spcPts val="640"/>
              </a:spcBef>
              <a:spcAft>
                <a:spcPts val="0"/>
              </a:spcAft>
              <a:buSzPts val="3200"/>
              <a:buNone/>
            </a:pPr>
            <a:r>
              <a:rPr b="1" i="1" lang="en-US" sz="3600">
                <a:solidFill>
                  <a:schemeClr val="dk1"/>
                </a:solidFill>
                <a:latin typeface="Calibri"/>
                <a:ea typeface="Calibri"/>
                <a:cs typeface="Calibri"/>
                <a:sym typeface="Calibri"/>
              </a:rPr>
              <a:t>Characteristics:</a:t>
            </a:r>
            <a:endParaRPr/>
          </a:p>
          <a:p>
            <a:pPr indent="-571500" lvl="1" marL="1054100" rtl="0" algn="l">
              <a:lnSpc>
                <a:spcPct val="100000"/>
              </a:lnSpc>
              <a:spcBef>
                <a:spcPts val="560"/>
              </a:spcBef>
              <a:spcAft>
                <a:spcPts val="0"/>
              </a:spcAft>
              <a:buSzPts val="2800"/>
              <a:buFont typeface="Arial"/>
              <a:buChar char="•"/>
            </a:pPr>
            <a:r>
              <a:rPr lang="en-US">
                <a:solidFill>
                  <a:schemeClr val="dk1"/>
                </a:solidFill>
                <a:latin typeface="Calibri"/>
                <a:ea typeface="Calibri"/>
                <a:cs typeface="Calibri"/>
                <a:sym typeface="Calibri"/>
              </a:rPr>
              <a:t>Intentional deception</a:t>
            </a:r>
            <a:endParaRPr/>
          </a:p>
          <a:p>
            <a:pPr indent="-571500" lvl="1" marL="1054100" rtl="0" algn="l">
              <a:lnSpc>
                <a:spcPct val="100000"/>
              </a:lnSpc>
              <a:spcBef>
                <a:spcPts val="560"/>
              </a:spcBef>
              <a:spcAft>
                <a:spcPts val="0"/>
              </a:spcAft>
              <a:buSzPts val="2800"/>
              <a:buFont typeface="Arial"/>
              <a:buChar char="•"/>
            </a:pPr>
            <a:r>
              <a:rPr lang="en-US">
                <a:solidFill>
                  <a:schemeClr val="dk1"/>
                </a:solidFill>
                <a:latin typeface="Calibri"/>
                <a:ea typeface="Calibri"/>
                <a:cs typeface="Calibri"/>
                <a:sym typeface="Calibri"/>
              </a:rPr>
              <a:t>Manipulated content</a:t>
            </a:r>
            <a:endParaRPr/>
          </a:p>
          <a:p>
            <a:pPr indent="-571500" lvl="1" marL="1054100" rtl="0" algn="l">
              <a:lnSpc>
                <a:spcPct val="100000"/>
              </a:lnSpc>
              <a:spcBef>
                <a:spcPts val="560"/>
              </a:spcBef>
              <a:spcAft>
                <a:spcPts val="0"/>
              </a:spcAft>
              <a:buSzPts val="2800"/>
              <a:buFont typeface="Arial"/>
              <a:buChar char="•"/>
            </a:pPr>
            <a:r>
              <a:rPr lang="en-US">
                <a:solidFill>
                  <a:schemeClr val="dk1"/>
                </a:solidFill>
                <a:latin typeface="Calibri"/>
                <a:ea typeface="Calibri"/>
                <a:cs typeface="Calibri"/>
                <a:sym typeface="Calibri"/>
              </a:rPr>
              <a:t>Emotional manipulation</a:t>
            </a:r>
            <a:endParaRPr/>
          </a:p>
          <a:p>
            <a:pPr indent="-571500" lvl="1" marL="1054100" rtl="0" algn="l">
              <a:lnSpc>
                <a:spcPct val="100000"/>
              </a:lnSpc>
              <a:spcBef>
                <a:spcPts val="560"/>
              </a:spcBef>
              <a:spcAft>
                <a:spcPts val="0"/>
              </a:spcAft>
              <a:buSzPts val="2800"/>
              <a:buFont typeface="Arial"/>
              <a:buChar char="•"/>
            </a:pPr>
            <a:r>
              <a:rPr lang="en-US">
                <a:solidFill>
                  <a:schemeClr val="dk1"/>
                </a:solidFill>
                <a:latin typeface="Calibri"/>
                <a:ea typeface="Calibri"/>
                <a:cs typeface="Calibri"/>
                <a:sym typeface="Calibri"/>
              </a:rPr>
              <a:t>Fabricated or hidden sources</a:t>
            </a:r>
            <a:endParaRPr/>
          </a:p>
          <a:p>
            <a:pPr indent="-571500" lvl="1" marL="1054100" rtl="0" algn="l">
              <a:lnSpc>
                <a:spcPct val="100000"/>
              </a:lnSpc>
              <a:spcBef>
                <a:spcPts val="560"/>
              </a:spcBef>
              <a:spcAft>
                <a:spcPts val="0"/>
              </a:spcAft>
              <a:buSzPts val="2800"/>
              <a:buFont typeface="Arial"/>
              <a:buChar char="•"/>
            </a:pPr>
            <a:r>
              <a:rPr lang="en-US">
                <a:solidFill>
                  <a:schemeClr val="dk1"/>
                </a:solidFill>
                <a:latin typeface="Calibri"/>
                <a:ea typeface="Calibri"/>
                <a:cs typeface="Calibri"/>
                <a:sym typeface="Calibri"/>
              </a:rPr>
              <a:t>Spread for gain</a:t>
            </a:r>
            <a:endParaRPr/>
          </a:p>
          <a:p>
            <a:pPr indent="-571500" lvl="1" marL="1054100" rtl="0" algn="l">
              <a:lnSpc>
                <a:spcPct val="100000"/>
              </a:lnSpc>
              <a:spcBef>
                <a:spcPts val="560"/>
              </a:spcBef>
              <a:spcAft>
                <a:spcPts val="0"/>
              </a:spcAft>
              <a:buSzPts val="2800"/>
              <a:buFont typeface="Arial"/>
              <a:buChar char="•"/>
            </a:pPr>
            <a:r>
              <a:rPr lang="en-US">
                <a:solidFill>
                  <a:schemeClr val="dk1"/>
                </a:solidFill>
                <a:latin typeface="Calibri"/>
                <a:ea typeface="Calibri"/>
                <a:cs typeface="Calibri"/>
                <a:sym typeface="Calibri"/>
              </a:rPr>
              <a:t>Often blends truth with lies</a:t>
            </a:r>
            <a:endParaRPr/>
          </a:p>
        </p:txBody>
      </p:sp>
      <p:sp>
        <p:nvSpPr>
          <p:cNvPr id="322" name="Google Shape;322;p31"/>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323" name="Google Shape;323;p31"/>
          <p:cNvGrpSpPr/>
          <p:nvPr/>
        </p:nvGrpSpPr>
        <p:grpSpPr>
          <a:xfrm>
            <a:off x="790770" y="-112458"/>
            <a:ext cx="1427175" cy="786776"/>
            <a:chOff x="0" y="-38100"/>
            <a:chExt cx="373234" cy="205757"/>
          </a:xfrm>
        </p:grpSpPr>
        <p:sp>
          <p:nvSpPr>
            <p:cNvPr id="324" name="Google Shape;324;p31"/>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325" name="Google Shape;325;p31"/>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326" name="Google Shape;326;p31"/>
          <p:cNvGrpSpPr/>
          <p:nvPr/>
        </p:nvGrpSpPr>
        <p:grpSpPr>
          <a:xfrm>
            <a:off x="0" y="-112458"/>
            <a:ext cx="315272" cy="786776"/>
            <a:chOff x="0" y="-38100"/>
            <a:chExt cx="82450" cy="205757"/>
          </a:xfrm>
        </p:grpSpPr>
        <p:sp>
          <p:nvSpPr>
            <p:cNvPr id="327" name="Google Shape;327;p31"/>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328" name="Google Shape;328;p31"/>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329" name="Google Shape;329;p31"/>
          <p:cNvGrpSpPr/>
          <p:nvPr/>
        </p:nvGrpSpPr>
        <p:grpSpPr>
          <a:xfrm>
            <a:off x="0" y="1116904"/>
            <a:ext cx="503883" cy="1931922"/>
            <a:chOff x="0" y="-38100"/>
            <a:chExt cx="131775" cy="505235"/>
          </a:xfrm>
        </p:grpSpPr>
        <p:sp>
          <p:nvSpPr>
            <p:cNvPr id="330" name="Google Shape;330;p31"/>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331" name="Google Shape;331;p31"/>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5" name="Shape 335"/>
        <p:cNvGrpSpPr/>
        <p:nvPr/>
      </p:nvGrpSpPr>
      <p:grpSpPr>
        <a:xfrm>
          <a:off x="0" y="0"/>
          <a:ext cx="0" cy="0"/>
          <a:chOff x="0" y="0"/>
          <a:chExt cx="0" cy="0"/>
        </a:xfrm>
      </p:grpSpPr>
      <p:sp>
        <p:nvSpPr>
          <p:cNvPr id="336" name="Google Shape;336;p32"/>
          <p:cNvSpPr txBox="1"/>
          <p:nvPr>
            <p:ph type="ctrTitle"/>
          </p:nvPr>
        </p:nvSpPr>
        <p:spPr>
          <a:xfrm>
            <a:off x="2693443" y="505258"/>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b="1" lang="en-US">
                <a:solidFill>
                  <a:schemeClr val="dk1"/>
                </a:solidFill>
                <a:latin typeface="Bricolage Grotesque"/>
                <a:ea typeface="Bricolage Grotesque"/>
                <a:cs typeface="Bricolage Grotesque"/>
                <a:sym typeface="Bricolage Grotesque"/>
              </a:rPr>
              <a:t>Misinformation</a:t>
            </a:r>
            <a:endParaRPr b="1"/>
          </a:p>
        </p:txBody>
      </p:sp>
      <p:sp>
        <p:nvSpPr>
          <p:cNvPr id="337" name="Google Shape;337;p32"/>
          <p:cNvSpPr txBox="1"/>
          <p:nvPr>
            <p:ph idx="1" type="subTitle"/>
          </p:nvPr>
        </p:nvSpPr>
        <p:spPr>
          <a:xfrm>
            <a:off x="2217945" y="3074526"/>
            <a:ext cx="15223893" cy="6972256"/>
          </a:xfrm>
          <a:prstGeom prst="rect">
            <a:avLst/>
          </a:prstGeom>
          <a:noFill/>
          <a:ln>
            <a:noFill/>
          </a:ln>
        </p:spPr>
        <p:txBody>
          <a:bodyPr anchorCtr="0" anchor="t" bIns="45700" lIns="91425" spcFirstLastPara="1" rIns="91425" wrap="square" tIns="45700">
            <a:noAutofit/>
          </a:bodyPr>
          <a:lstStyle/>
          <a:p>
            <a:pPr indent="0" lvl="0" marL="25400" rtl="0" algn="l">
              <a:lnSpc>
                <a:spcPct val="100000"/>
              </a:lnSpc>
              <a:spcBef>
                <a:spcPts val="640"/>
              </a:spcBef>
              <a:spcAft>
                <a:spcPts val="0"/>
              </a:spcAft>
              <a:buSzPts val="3200"/>
              <a:buNone/>
            </a:pPr>
            <a:r>
              <a:rPr lang="en-US" sz="4000">
                <a:solidFill>
                  <a:schemeClr val="dk1"/>
                </a:solidFill>
                <a:latin typeface="Calibri"/>
                <a:ea typeface="Calibri"/>
                <a:cs typeface="Calibri"/>
                <a:sym typeface="Calibri"/>
              </a:rPr>
              <a:t>False or inaccurate information shared without intent to mislead.</a:t>
            </a:r>
            <a:endParaRPr/>
          </a:p>
          <a:p>
            <a:pPr indent="0" lvl="0" marL="25400" rtl="0" algn="l">
              <a:lnSpc>
                <a:spcPct val="100000"/>
              </a:lnSpc>
              <a:spcBef>
                <a:spcPts val="640"/>
              </a:spcBef>
              <a:spcAft>
                <a:spcPts val="0"/>
              </a:spcAft>
              <a:buSzPts val="3200"/>
              <a:buNone/>
            </a:pPr>
            <a:r>
              <a:t/>
            </a:r>
            <a:endParaRPr sz="4000">
              <a:solidFill>
                <a:schemeClr val="dk1"/>
              </a:solidFill>
              <a:latin typeface="Calibri"/>
              <a:ea typeface="Calibri"/>
              <a:cs typeface="Calibri"/>
              <a:sym typeface="Calibri"/>
            </a:endParaRPr>
          </a:p>
          <a:p>
            <a:pPr indent="0" lvl="0" marL="25400" rtl="0" algn="l">
              <a:lnSpc>
                <a:spcPct val="100000"/>
              </a:lnSpc>
              <a:spcBef>
                <a:spcPts val="640"/>
              </a:spcBef>
              <a:spcAft>
                <a:spcPts val="0"/>
              </a:spcAft>
              <a:buSzPts val="3200"/>
              <a:buNone/>
            </a:pPr>
            <a:r>
              <a:rPr i="1" lang="en-US" sz="4000">
                <a:solidFill>
                  <a:schemeClr val="dk1"/>
                </a:solidFill>
                <a:latin typeface="Calibri"/>
                <a:ea typeface="Calibri"/>
                <a:cs typeface="Calibri"/>
                <a:sym typeface="Calibri"/>
              </a:rPr>
              <a:t>Example: Sharing a wrongly captioned image believing it to be true. </a:t>
            </a:r>
            <a:endParaRPr/>
          </a:p>
          <a:p>
            <a:pPr indent="0" lvl="0" marL="25400" rtl="0" algn="l">
              <a:lnSpc>
                <a:spcPct val="100000"/>
              </a:lnSpc>
              <a:spcBef>
                <a:spcPts val="640"/>
              </a:spcBef>
              <a:spcAft>
                <a:spcPts val="0"/>
              </a:spcAft>
              <a:buSzPts val="3200"/>
              <a:buNone/>
            </a:pPr>
            <a:r>
              <a:t/>
            </a:r>
            <a:endParaRPr b="1" i="1" sz="3600">
              <a:solidFill>
                <a:schemeClr val="dk1"/>
              </a:solidFill>
              <a:latin typeface="Calibri"/>
              <a:ea typeface="Calibri"/>
              <a:cs typeface="Calibri"/>
              <a:sym typeface="Calibri"/>
            </a:endParaRPr>
          </a:p>
          <a:p>
            <a:pPr indent="0" lvl="0" marL="25400" rtl="0" algn="l">
              <a:lnSpc>
                <a:spcPct val="100000"/>
              </a:lnSpc>
              <a:spcBef>
                <a:spcPts val="640"/>
              </a:spcBef>
              <a:spcAft>
                <a:spcPts val="0"/>
              </a:spcAft>
              <a:buSzPts val="3200"/>
              <a:buNone/>
            </a:pPr>
            <a:r>
              <a:rPr b="1" i="1" lang="en-US" sz="3600">
                <a:solidFill>
                  <a:schemeClr val="dk1"/>
                </a:solidFill>
                <a:latin typeface="Calibri"/>
                <a:ea typeface="Calibri"/>
                <a:cs typeface="Calibri"/>
                <a:sym typeface="Calibri"/>
              </a:rPr>
              <a:t>Characteristics:</a:t>
            </a:r>
            <a:endParaRPr/>
          </a:p>
          <a:p>
            <a:pPr indent="-571500" lvl="1" marL="1054100" rtl="0" algn="l">
              <a:lnSpc>
                <a:spcPct val="100000"/>
              </a:lnSpc>
              <a:spcBef>
                <a:spcPts val="560"/>
              </a:spcBef>
              <a:spcAft>
                <a:spcPts val="0"/>
              </a:spcAft>
              <a:buSzPts val="2800"/>
              <a:buFont typeface="Arial"/>
              <a:buChar char="•"/>
            </a:pPr>
            <a:r>
              <a:rPr lang="en-US">
                <a:solidFill>
                  <a:schemeClr val="dk1"/>
                </a:solidFill>
                <a:latin typeface="Calibri"/>
                <a:ea typeface="Calibri"/>
                <a:cs typeface="Calibri"/>
                <a:sym typeface="Calibri"/>
              </a:rPr>
              <a:t>Unintentional</a:t>
            </a:r>
            <a:endParaRPr/>
          </a:p>
          <a:p>
            <a:pPr indent="-571500" lvl="1" marL="1054100" rtl="0" algn="l">
              <a:lnSpc>
                <a:spcPct val="100000"/>
              </a:lnSpc>
              <a:spcBef>
                <a:spcPts val="560"/>
              </a:spcBef>
              <a:spcAft>
                <a:spcPts val="0"/>
              </a:spcAft>
              <a:buSzPts val="2800"/>
              <a:buFont typeface="Arial"/>
              <a:buChar char="•"/>
            </a:pPr>
            <a:r>
              <a:rPr lang="en-US">
                <a:solidFill>
                  <a:schemeClr val="dk1"/>
                </a:solidFill>
                <a:latin typeface="Calibri"/>
                <a:ea typeface="Calibri"/>
                <a:cs typeface="Calibri"/>
                <a:sym typeface="Calibri"/>
              </a:rPr>
              <a:t>Based on false or incomplete information</a:t>
            </a:r>
            <a:endParaRPr/>
          </a:p>
          <a:p>
            <a:pPr indent="-571500" lvl="1" marL="1054100" rtl="0" algn="l">
              <a:lnSpc>
                <a:spcPct val="100000"/>
              </a:lnSpc>
              <a:spcBef>
                <a:spcPts val="560"/>
              </a:spcBef>
              <a:spcAft>
                <a:spcPts val="0"/>
              </a:spcAft>
              <a:buSzPts val="2800"/>
              <a:buFont typeface="Arial"/>
              <a:buChar char="•"/>
            </a:pPr>
            <a:r>
              <a:rPr lang="en-US">
                <a:solidFill>
                  <a:schemeClr val="dk1"/>
                </a:solidFill>
                <a:latin typeface="Calibri"/>
                <a:ea typeface="Calibri"/>
                <a:cs typeface="Calibri"/>
                <a:sym typeface="Calibri"/>
              </a:rPr>
              <a:t>Can appear credible</a:t>
            </a:r>
            <a:endParaRPr/>
          </a:p>
          <a:p>
            <a:pPr indent="-571500" lvl="1" marL="1054100" rtl="0" algn="l">
              <a:lnSpc>
                <a:spcPct val="100000"/>
              </a:lnSpc>
              <a:spcBef>
                <a:spcPts val="560"/>
              </a:spcBef>
              <a:spcAft>
                <a:spcPts val="0"/>
              </a:spcAft>
              <a:buSzPts val="2800"/>
              <a:buFont typeface="Arial"/>
              <a:buChar char="•"/>
            </a:pPr>
            <a:r>
              <a:rPr lang="en-US">
                <a:solidFill>
                  <a:schemeClr val="dk1"/>
                </a:solidFill>
                <a:latin typeface="Calibri"/>
                <a:ea typeface="Calibri"/>
                <a:cs typeface="Calibri"/>
                <a:sym typeface="Calibri"/>
              </a:rPr>
              <a:t>May use real sources incorrectly</a:t>
            </a:r>
            <a:endParaRPr/>
          </a:p>
          <a:p>
            <a:pPr indent="-571500" lvl="1" marL="1054100" rtl="0" algn="l">
              <a:lnSpc>
                <a:spcPct val="100000"/>
              </a:lnSpc>
              <a:spcBef>
                <a:spcPts val="560"/>
              </a:spcBef>
              <a:spcAft>
                <a:spcPts val="0"/>
              </a:spcAft>
              <a:buSzPts val="2800"/>
              <a:buFont typeface="Arial"/>
              <a:buChar char="•"/>
            </a:pPr>
            <a:r>
              <a:rPr lang="en-US">
                <a:solidFill>
                  <a:schemeClr val="dk1"/>
                </a:solidFill>
                <a:latin typeface="Calibri"/>
                <a:ea typeface="Calibri"/>
                <a:cs typeface="Calibri"/>
                <a:sym typeface="Calibri"/>
              </a:rPr>
              <a:t>Can amplify harm</a:t>
            </a:r>
            <a:endParaRPr/>
          </a:p>
        </p:txBody>
      </p:sp>
      <p:sp>
        <p:nvSpPr>
          <p:cNvPr id="338" name="Google Shape;338;p32"/>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339" name="Google Shape;339;p32"/>
          <p:cNvGrpSpPr/>
          <p:nvPr/>
        </p:nvGrpSpPr>
        <p:grpSpPr>
          <a:xfrm>
            <a:off x="790770" y="-112458"/>
            <a:ext cx="1427175" cy="786776"/>
            <a:chOff x="0" y="-38100"/>
            <a:chExt cx="373234" cy="205757"/>
          </a:xfrm>
        </p:grpSpPr>
        <p:sp>
          <p:nvSpPr>
            <p:cNvPr id="340" name="Google Shape;340;p32"/>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341" name="Google Shape;341;p32"/>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342" name="Google Shape;342;p32"/>
          <p:cNvGrpSpPr/>
          <p:nvPr/>
        </p:nvGrpSpPr>
        <p:grpSpPr>
          <a:xfrm>
            <a:off x="0" y="-112458"/>
            <a:ext cx="315272" cy="786776"/>
            <a:chOff x="0" y="-38100"/>
            <a:chExt cx="82450" cy="205757"/>
          </a:xfrm>
        </p:grpSpPr>
        <p:sp>
          <p:nvSpPr>
            <p:cNvPr id="343" name="Google Shape;343;p32"/>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344" name="Google Shape;344;p32"/>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345" name="Google Shape;345;p32"/>
          <p:cNvGrpSpPr/>
          <p:nvPr/>
        </p:nvGrpSpPr>
        <p:grpSpPr>
          <a:xfrm>
            <a:off x="0" y="1116904"/>
            <a:ext cx="503883" cy="1931922"/>
            <a:chOff x="0" y="-38100"/>
            <a:chExt cx="131775" cy="505235"/>
          </a:xfrm>
        </p:grpSpPr>
        <p:sp>
          <p:nvSpPr>
            <p:cNvPr id="346" name="Google Shape;346;p32"/>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347" name="Google Shape;347;p32"/>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1" name="Shape 351"/>
        <p:cNvGrpSpPr/>
        <p:nvPr/>
      </p:nvGrpSpPr>
      <p:grpSpPr>
        <a:xfrm>
          <a:off x="0" y="0"/>
          <a:ext cx="0" cy="0"/>
          <a:chOff x="0" y="0"/>
          <a:chExt cx="0" cy="0"/>
        </a:xfrm>
      </p:grpSpPr>
      <p:sp>
        <p:nvSpPr>
          <p:cNvPr id="352" name="Google Shape;352;p33"/>
          <p:cNvSpPr txBox="1"/>
          <p:nvPr>
            <p:ph type="ctrTitle"/>
          </p:nvPr>
        </p:nvSpPr>
        <p:spPr>
          <a:xfrm>
            <a:off x="2693443" y="505258"/>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b="1" lang="en-US">
                <a:solidFill>
                  <a:schemeClr val="dk1"/>
                </a:solidFill>
                <a:latin typeface="Bricolage Grotesque"/>
                <a:ea typeface="Bricolage Grotesque"/>
                <a:cs typeface="Bricolage Grotesque"/>
                <a:sym typeface="Bricolage Grotesque"/>
              </a:rPr>
              <a:t>Malinformation</a:t>
            </a:r>
            <a:endParaRPr b="1"/>
          </a:p>
        </p:txBody>
      </p:sp>
      <p:sp>
        <p:nvSpPr>
          <p:cNvPr id="353" name="Google Shape;353;p33"/>
          <p:cNvSpPr txBox="1"/>
          <p:nvPr>
            <p:ph idx="1" type="subTitle"/>
          </p:nvPr>
        </p:nvSpPr>
        <p:spPr>
          <a:xfrm>
            <a:off x="2217945" y="3074526"/>
            <a:ext cx="15223893" cy="6972256"/>
          </a:xfrm>
          <a:prstGeom prst="rect">
            <a:avLst/>
          </a:prstGeom>
          <a:noFill/>
          <a:ln>
            <a:noFill/>
          </a:ln>
        </p:spPr>
        <p:txBody>
          <a:bodyPr anchorCtr="0" anchor="t" bIns="45700" lIns="91425" spcFirstLastPara="1" rIns="91425" wrap="square" tIns="45700">
            <a:noAutofit/>
          </a:bodyPr>
          <a:lstStyle/>
          <a:p>
            <a:pPr indent="0" lvl="0" marL="25400" rtl="0" algn="l">
              <a:lnSpc>
                <a:spcPct val="100000"/>
              </a:lnSpc>
              <a:spcBef>
                <a:spcPts val="640"/>
              </a:spcBef>
              <a:spcAft>
                <a:spcPts val="0"/>
              </a:spcAft>
              <a:buSzPts val="3200"/>
              <a:buNone/>
            </a:pPr>
            <a:r>
              <a:rPr lang="en-US" sz="4000">
                <a:solidFill>
                  <a:schemeClr val="dk1"/>
                </a:solidFill>
                <a:latin typeface="Calibri"/>
                <a:ea typeface="Calibri"/>
                <a:cs typeface="Calibri"/>
                <a:sym typeface="Calibri"/>
              </a:rPr>
              <a:t>Genuine information used to harm a person, organization, or country.</a:t>
            </a:r>
            <a:endParaRPr/>
          </a:p>
          <a:p>
            <a:pPr indent="0" lvl="0" marL="25400" rtl="0" algn="l">
              <a:lnSpc>
                <a:spcPct val="100000"/>
              </a:lnSpc>
              <a:spcBef>
                <a:spcPts val="640"/>
              </a:spcBef>
              <a:spcAft>
                <a:spcPts val="0"/>
              </a:spcAft>
              <a:buSzPts val="3200"/>
              <a:buNone/>
            </a:pPr>
            <a:r>
              <a:t/>
            </a:r>
            <a:endParaRPr sz="4000">
              <a:solidFill>
                <a:schemeClr val="dk1"/>
              </a:solidFill>
              <a:latin typeface="Calibri"/>
              <a:ea typeface="Calibri"/>
              <a:cs typeface="Calibri"/>
              <a:sym typeface="Calibri"/>
            </a:endParaRPr>
          </a:p>
          <a:p>
            <a:pPr indent="0" lvl="0" marL="25400" rtl="0" algn="l">
              <a:lnSpc>
                <a:spcPct val="100000"/>
              </a:lnSpc>
              <a:spcBef>
                <a:spcPts val="640"/>
              </a:spcBef>
              <a:spcAft>
                <a:spcPts val="0"/>
              </a:spcAft>
              <a:buSzPts val="3200"/>
              <a:buNone/>
            </a:pPr>
            <a:r>
              <a:rPr i="1" lang="en-US" sz="4000">
                <a:solidFill>
                  <a:schemeClr val="dk1"/>
                </a:solidFill>
                <a:latin typeface="Calibri"/>
                <a:ea typeface="Calibri"/>
                <a:cs typeface="Calibri"/>
                <a:sym typeface="Calibri"/>
              </a:rPr>
              <a:t>Example: Leaking private data to embarrass someone.</a:t>
            </a:r>
            <a:endParaRPr/>
          </a:p>
          <a:p>
            <a:pPr indent="0" lvl="0" marL="25400" rtl="0" algn="l">
              <a:lnSpc>
                <a:spcPct val="100000"/>
              </a:lnSpc>
              <a:spcBef>
                <a:spcPts val="640"/>
              </a:spcBef>
              <a:spcAft>
                <a:spcPts val="0"/>
              </a:spcAft>
              <a:buSzPts val="3200"/>
              <a:buNone/>
            </a:pPr>
            <a:r>
              <a:t/>
            </a:r>
            <a:endParaRPr b="1" i="1" sz="3600">
              <a:solidFill>
                <a:schemeClr val="dk1"/>
              </a:solidFill>
              <a:latin typeface="Calibri"/>
              <a:ea typeface="Calibri"/>
              <a:cs typeface="Calibri"/>
              <a:sym typeface="Calibri"/>
            </a:endParaRPr>
          </a:p>
          <a:p>
            <a:pPr indent="0" lvl="0" marL="25400" rtl="0" algn="l">
              <a:lnSpc>
                <a:spcPct val="100000"/>
              </a:lnSpc>
              <a:spcBef>
                <a:spcPts val="640"/>
              </a:spcBef>
              <a:spcAft>
                <a:spcPts val="0"/>
              </a:spcAft>
              <a:buSzPts val="3200"/>
              <a:buNone/>
            </a:pPr>
            <a:r>
              <a:rPr b="1" i="1" lang="en-US" sz="3600">
                <a:solidFill>
                  <a:schemeClr val="dk1"/>
                </a:solidFill>
                <a:latin typeface="Calibri"/>
                <a:ea typeface="Calibri"/>
                <a:cs typeface="Calibri"/>
                <a:sym typeface="Calibri"/>
              </a:rPr>
              <a:t>Characteristics:</a:t>
            </a:r>
            <a:endParaRPr/>
          </a:p>
          <a:p>
            <a:pPr indent="-571500" lvl="1" marL="1054100" rtl="0" algn="l">
              <a:lnSpc>
                <a:spcPct val="100000"/>
              </a:lnSpc>
              <a:spcBef>
                <a:spcPts val="560"/>
              </a:spcBef>
              <a:spcAft>
                <a:spcPts val="0"/>
              </a:spcAft>
              <a:buSzPts val="2800"/>
              <a:buFont typeface="Arial"/>
              <a:buChar char="•"/>
            </a:pPr>
            <a:r>
              <a:rPr lang="en-US">
                <a:solidFill>
                  <a:schemeClr val="dk1"/>
                </a:solidFill>
                <a:latin typeface="Calibri"/>
                <a:ea typeface="Calibri"/>
                <a:cs typeface="Calibri"/>
                <a:sym typeface="Calibri"/>
              </a:rPr>
              <a:t>Based on genuine information</a:t>
            </a:r>
            <a:endParaRPr/>
          </a:p>
          <a:p>
            <a:pPr indent="-571500" lvl="1" marL="1054100" rtl="0" algn="l">
              <a:lnSpc>
                <a:spcPct val="100000"/>
              </a:lnSpc>
              <a:spcBef>
                <a:spcPts val="560"/>
              </a:spcBef>
              <a:spcAft>
                <a:spcPts val="0"/>
              </a:spcAft>
              <a:buSzPts val="2800"/>
              <a:buFont typeface="Arial"/>
              <a:buChar char="•"/>
            </a:pPr>
            <a:r>
              <a:rPr lang="en-US">
                <a:solidFill>
                  <a:schemeClr val="dk1"/>
                </a:solidFill>
                <a:latin typeface="Calibri"/>
                <a:ea typeface="Calibri"/>
                <a:cs typeface="Calibri"/>
                <a:sym typeface="Calibri"/>
              </a:rPr>
              <a:t>Intent to harm</a:t>
            </a:r>
            <a:endParaRPr/>
          </a:p>
          <a:p>
            <a:pPr indent="-571500" lvl="1" marL="1054100" rtl="0" algn="l">
              <a:lnSpc>
                <a:spcPct val="100000"/>
              </a:lnSpc>
              <a:spcBef>
                <a:spcPts val="560"/>
              </a:spcBef>
              <a:spcAft>
                <a:spcPts val="0"/>
              </a:spcAft>
              <a:buSzPts val="2800"/>
              <a:buFont typeface="Arial"/>
              <a:buChar char="•"/>
            </a:pPr>
            <a:r>
              <a:rPr lang="en-US">
                <a:solidFill>
                  <a:schemeClr val="dk1"/>
                </a:solidFill>
                <a:latin typeface="Calibri"/>
                <a:ea typeface="Calibri"/>
                <a:cs typeface="Calibri"/>
                <a:sym typeface="Calibri"/>
              </a:rPr>
              <a:t>Invasion of privacy</a:t>
            </a:r>
            <a:endParaRPr/>
          </a:p>
          <a:p>
            <a:pPr indent="-571500" lvl="1" marL="1054100" rtl="0" algn="l">
              <a:lnSpc>
                <a:spcPct val="100000"/>
              </a:lnSpc>
              <a:spcBef>
                <a:spcPts val="560"/>
              </a:spcBef>
              <a:spcAft>
                <a:spcPts val="0"/>
              </a:spcAft>
              <a:buSzPts val="2800"/>
              <a:buFont typeface="Arial"/>
              <a:buChar char="•"/>
            </a:pPr>
            <a:r>
              <a:rPr lang="en-US">
                <a:solidFill>
                  <a:schemeClr val="dk1"/>
                </a:solidFill>
                <a:latin typeface="Calibri"/>
                <a:ea typeface="Calibri"/>
                <a:cs typeface="Calibri"/>
                <a:sym typeface="Calibri"/>
              </a:rPr>
              <a:t>Timed for maximum damage</a:t>
            </a:r>
            <a:endParaRPr/>
          </a:p>
        </p:txBody>
      </p:sp>
      <p:sp>
        <p:nvSpPr>
          <p:cNvPr id="354" name="Google Shape;354;p33"/>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355" name="Google Shape;355;p33"/>
          <p:cNvGrpSpPr/>
          <p:nvPr/>
        </p:nvGrpSpPr>
        <p:grpSpPr>
          <a:xfrm>
            <a:off x="790770" y="-112458"/>
            <a:ext cx="1427175" cy="786776"/>
            <a:chOff x="0" y="-38100"/>
            <a:chExt cx="373234" cy="205757"/>
          </a:xfrm>
        </p:grpSpPr>
        <p:sp>
          <p:nvSpPr>
            <p:cNvPr id="356" name="Google Shape;356;p33"/>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357" name="Google Shape;357;p33"/>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358" name="Google Shape;358;p33"/>
          <p:cNvGrpSpPr/>
          <p:nvPr/>
        </p:nvGrpSpPr>
        <p:grpSpPr>
          <a:xfrm>
            <a:off x="0" y="-112458"/>
            <a:ext cx="315272" cy="786776"/>
            <a:chOff x="0" y="-38100"/>
            <a:chExt cx="82450" cy="205757"/>
          </a:xfrm>
        </p:grpSpPr>
        <p:sp>
          <p:nvSpPr>
            <p:cNvPr id="359" name="Google Shape;359;p33"/>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360" name="Google Shape;360;p33"/>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361" name="Google Shape;361;p33"/>
          <p:cNvGrpSpPr/>
          <p:nvPr/>
        </p:nvGrpSpPr>
        <p:grpSpPr>
          <a:xfrm>
            <a:off x="0" y="1116904"/>
            <a:ext cx="503883" cy="1931922"/>
            <a:chOff x="0" y="-38100"/>
            <a:chExt cx="131775" cy="505235"/>
          </a:xfrm>
        </p:grpSpPr>
        <p:sp>
          <p:nvSpPr>
            <p:cNvPr id="362" name="Google Shape;362;p33"/>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363" name="Google Shape;363;p33"/>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7" name="Shape 367"/>
        <p:cNvGrpSpPr/>
        <p:nvPr/>
      </p:nvGrpSpPr>
      <p:grpSpPr>
        <a:xfrm>
          <a:off x="0" y="0"/>
          <a:ext cx="0" cy="0"/>
          <a:chOff x="0" y="0"/>
          <a:chExt cx="0" cy="0"/>
        </a:xfrm>
      </p:grpSpPr>
      <p:sp>
        <p:nvSpPr>
          <p:cNvPr id="368" name="Google Shape;368;p34"/>
          <p:cNvSpPr txBox="1"/>
          <p:nvPr>
            <p:ph type="ctrTitle"/>
          </p:nvPr>
        </p:nvSpPr>
        <p:spPr>
          <a:xfrm>
            <a:off x="2693443" y="505258"/>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b="1" lang="en-US">
                <a:solidFill>
                  <a:schemeClr val="dk1"/>
                </a:solidFill>
                <a:latin typeface="Bricolage Grotesque"/>
                <a:ea typeface="Bricolage Grotesque"/>
                <a:cs typeface="Bricolage Grotesque"/>
                <a:sym typeface="Bricolage Grotesque"/>
              </a:rPr>
              <a:t>Fake News</a:t>
            </a:r>
            <a:endParaRPr b="1"/>
          </a:p>
        </p:txBody>
      </p:sp>
      <p:sp>
        <p:nvSpPr>
          <p:cNvPr id="369" name="Google Shape;369;p34"/>
          <p:cNvSpPr txBox="1"/>
          <p:nvPr>
            <p:ph idx="1" type="subTitle"/>
          </p:nvPr>
        </p:nvSpPr>
        <p:spPr>
          <a:xfrm>
            <a:off x="2217945" y="3074526"/>
            <a:ext cx="15223893" cy="6972256"/>
          </a:xfrm>
          <a:prstGeom prst="rect">
            <a:avLst/>
          </a:prstGeom>
          <a:noFill/>
          <a:ln>
            <a:noFill/>
          </a:ln>
        </p:spPr>
        <p:txBody>
          <a:bodyPr anchorCtr="0" anchor="t" bIns="45700" lIns="91425" spcFirstLastPara="1" rIns="91425" wrap="square" tIns="45700">
            <a:noAutofit/>
          </a:bodyPr>
          <a:lstStyle/>
          <a:p>
            <a:pPr indent="0" lvl="0" marL="25400" rtl="0" algn="l">
              <a:lnSpc>
                <a:spcPct val="100000"/>
              </a:lnSpc>
              <a:spcBef>
                <a:spcPts val="640"/>
              </a:spcBef>
              <a:spcAft>
                <a:spcPts val="0"/>
              </a:spcAft>
              <a:buSzPts val="3200"/>
              <a:buNone/>
            </a:pPr>
            <a:r>
              <a:rPr lang="en-US" sz="4000">
                <a:solidFill>
                  <a:schemeClr val="dk1"/>
                </a:solidFill>
                <a:latin typeface="Calibri"/>
                <a:ea typeface="Calibri"/>
                <a:cs typeface="Calibri"/>
                <a:sym typeface="Calibri"/>
              </a:rPr>
              <a:t>Fabricated news stories presented as legitimate journalism, often shared on social media.</a:t>
            </a:r>
            <a:endParaRPr/>
          </a:p>
          <a:p>
            <a:pPr indent="0" lvl="0" marL="25400" rtl="0" algn="l">
              <a:lnSpc>
                <a:spcPct val="100000"/>
              </a:lnSpc>
              <a:spcBef>
                <a:spcPts val="640"/>
              </a:spcBef>
              <a:spcAft>
                <a:spcPts val="0"/>
              </a:spcAft>
              <a:buSzPts val="3200"/>
              <a:buNone/>
            </a:pPr>
            <a:r>
              <a:t/>
            </a:r>
            <a:endParaRPr sz="4000">
              <a:solidFill>
                <a:schemeClr val="dk1"/>
              </a:solidFill>
              <a:latin typeface="Calibri"/>
              <a:ea typeface="Calibri"/>
              <a:cs typeface="Calibri"/>
              <a:sym typeface="Calibri"/>
            </a:endParaRPr>
          </a:p>
          <a:p>
            <a:pPr indent="0" lvl="0" marL="25400" rtl="0" algn="l">
              <a:lnSpc>
                <a:spcPct val="100000"/>
              </a:lnSpc>
              <a:spcBef>
                <a:spcPts val="640"/>
              </a:spcBef>
              <a:spcAft>
                <a:spcPts val="0"/>
              </a:spcAft>
              <a:buSzPts val="3200"/>
              <a:buNone/>
            </a:pPr>
            <a:r>
              <a:rPr i="1" lang="en-US" sz="4000">
                <a:solidFill>
                  <a:schemeClr val="dk1"/>
                </a:solidFill>
                <a:latin typeface="Calibri"/>
                <a:ea typeface="Calibri"/>
                <a:cs typeface="Calibri"/>
                <a:sym typeface="Calibri"/>
              </a:rPr>
              <a:t>Example: Viral headlines claiming false scientific discoveries.</a:t>
            </a:r>
            <a:endParaRPr/>
          </a:p>
          <a:p>
            <a:pPr indent="0" lvl="0" marL="25400" rtl="0" algn="l">
              <a:lnSpc>
                <a:spcPct val="100000"/>
              </a:lnSpc>
              <a:spcBef>
                <a:spcPts val="640"/>
              </a:spcBef>
              <a:spcAft>
                <a:spcPts val="0"/>
              </a:spcAft>
              <a:buSzPts val="3200"/>
              <a:buNone/>
            </a:pPr>
            <a:r>
              <a:t/>
            </a:r>
            <a:endParaRPr b="1" i="1" sz="3600">
              <a:solidFill>
                <a:schemeClr val="dk1"/>
              </a:solidFill>
              <a:latin typeface="Calibri"/>
              <a:ea typeface="Calibri"/>
              <a:cs typeface="Calibri"/>
              <a:sym typeface="Calibri"/>
            </a:endParaRPr>
          </a:p>
          <a:p>
            <a:pPr indent="0" lvl="0" marL="25400" rtl="0" algn="l">
              <a:lnSpc>
                <a:spcPct val="100000"/>
              </a:lnSpc>
              <a:spcBef>
                <a:spcPts val="640"/>
              </a:spcBef>
              <a:spcAft>
                <a:spcPts val="0"/>
              </a:spcAft>
              <a:buSzPts val="3200"/>
              <a:buNone/>
            </a:pPr>
            <a:r>
              <a:rPr b="1" i="1" lang="en-US" sz="3600">
                <a:solidFill>
                  <a:schemeClr val="dk1"/>
                </a:solidFill>
                <a:latin typeface="Calibri"/>
                <a:ea typeface="Calibri"/>
                <a:cs typeface="Calibri"/>
                <a:sym typeface="Calibri"/>
              </a:rPr>
              <a:t>Characteristics:</a:t>
            </a:r>
            <a:endParaRPr/>
          </a:p>
          <a:p>
            <a:pPr indent="-571500" lvl="1" marL="1054100" rtl="0" algn="l">
              <a:lnSpc>
                <a:spcPct val="100000"/>
              </a:lnSpc>
              <a:spcBef>
                <a:spcPts val="560"/>
              </a:spcBef>
              <a:spcAft>
                <a:spcPts val="0"/>
              </a:spcAft>
              <a:buSzPts val="2800"/>
              <a:buFont typeface="Arial"/>
              <a:buChar char="•"/>
            </a:pPr>
            <a:r>
              <a:rPr lang="en-US">
                <a:solidFill>
                  <a:schemeClr val="dk1"/>
                </a:solidFill>
                <a:latin typeface="Calibri"/>
                <a:ea typeface="Calibri"/>
                <a:cs typeface="Calibri"/>
                <a:sym typeface="Calibri"/>
              </a:rPr>
              <a:t>Entirely or partially false</a:t>
            </a:r>
            <a:endParaRPr/>
          </a:p>
          <a:p>
            <a:pPr indent="-571500" lvl="1" marL="1054100" rtl="0" algn="l">
              <a:lnSpc>
                <a:spcPct val="100000"/>
              </a:lnSpc>
              <a:spcBef>
                <a:spcPts val="560"/>
              </a:spcBef>
              <a:spcAft>
                <a:spcPts val="0"/>
              </a:spcAft>
              <a:buSzPts val="2800"/>
              <a:buFont typeface="Arial"/>
              <a:buChar char="•"/>
            </a:pPr>
            <a:r>
              <a:rPr lang="en-US">
                <a:solidFill>
                  <a:schemeClr val="dk1"/>
                </a:solidFill>
                <a:latin typeface="Calibri"/>
                <a:ea typeface="Calibri"/>
                <a:cs typeface="Calibri"/>
                <a:sym typeface="Calibri"/>
              </a:rPr>
              <a:t>Disguised as real news</a:t>
            </a:r>
            <a:endParaRPr/>
          </a:p>
          <a:p>
            <a:pPr indent="-571500" lvl="1" marL="1054100" rtl="0" algn="l">
              <a:lnSpc>
                <a:spcPct val="100000"/>
              </a:lnSpc>
              <a:spcBef>
                <a:spcPts val="560"/>
              </a:spcBef>
              <a:spcAft>
                <a:spcPts val="0"/>
              </a:spcAft>
              <a:buSzPts val="2800"/>
              <a:buFont typeface="Arial"/>
              <a:buChar char="•"/>
            </a:pPr>
            <a:r>
              <a:rPr lang="en-US">
                <a:solidFill>
                  <a:schemeClr val="dk1"/>
                </a:solidFill>
                <a:latin typeface="Calibri"/>
                <a:ea typeface="Calibri"/>
                <a:cs typeface="Calibri"/>
                <a:sym typeface="Calibri"/>
              </a:rPr>
              <a:t>Emotionally charged</a:t>
            </a:r>
            <a:endParaRPr/>
          </a:p>
          <a:p>
            <a:pPr indent="-571500" lvl="1" marL="1054100" rtl="0" algn="l">
              <a:lnSpc>
                <a:spcPct val="100000"/>
              </a:lnSpc>
              <a:spcBef>
                <a:spcPts val="560"/>
              </a:spcBef>
              <a:spcAft>
                <a:spcPts val="0"/>
              </a:spcAft>
              <a:buSzPts val="2800"/>
              <a:buFont typeface="Arial"/>
              <a:buChar char="•"/>
            </a:pPr>
            <a:r>
              <a:rPr lang="en-US">
                <a:solidFill>
                  <a:schemeClr val="dk1"/>
                </a:solidFill>
                <a:latin typeface="Calibri"/>
                <a:ea typeface="Calibri"/>
                <a:cs typeface="Calibri"/>
                <a:sym typeface="Calibri"/>
              </a:rPr>
              <a:t>Lacks credible sources</a:t>
            </a:r>
            <a:endParaRPr/>
          </a:p>
          <a:p>
            <a:pPr indent="-571500" lvl="1" marL="1054100" rtl="0" algn="l">
              <a:lnSpc>
                <a:spcPct val="100000"/>
              </a:lnSpc>
              <a:spcBef>
                <a:spcPts val="560"/>
              </a:spcBef>
              <a:spcAft>
                <a:spcPts val="0"/>
              </a:spcAft>
              <a:buSzPts val="2800"/>
              <a:buFont typeface="Arial"/>
              <a:buChar char="•"/>
            </a:pPr>
            <a:r>
              <a:rPr lang="en-US">
                <a:solidFill>
                  <a:schemeClr val="dk1"/>
                </a:solidFill>
                <a:latin typeface="Calibri"/>
                <a:ea typeface="Calibri"/>
                <a:cs typeface="Calibri"/>
                <a:sym typeface="Calibri"/>
              </a:rPr>
              <a:t>Designed to go viral</a:t>
            </a:r>
            <a:endParaRPr/>
          </a:p>
        </p:txBody>
      </p:sp>
      <p:sp>
        <p:nvSpPr>
          <p:cNvPr id="370" name="Google Shape;370;p34"/>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371" name="Google Shape;371;p34"/>
          <p:cNvGrpSpPr/>
          <p:nvPr/>
        </p:nvGrpSpPr>
        <p:grpSpPr>
          <a:xfrm>
            <a:off x="790770" y="-112458"/>
            <a:ext cx="1427175" cy="786776"/>
            <a:chOff x="0" y="-38100"/>
            <a:chExt cx="373234" cy="205757"/>
          </a:xfrm>
        </p:grpSpPr>
        <p:sp>
          <p:nvSpPr>
            <p:cNvPr id="372" name="Google Shape;372;p34"/>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373" name="Google Shape;373;p34"/>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374" name="Google Shape;374;p34"/>
          <p:cNvGrpSpPr/>
          <p:nvPr/>
        </p:nvGrpSpPr>
        <p:grpSpPr>
          <a:xfrm>
            <a:off x="0" y="-112458"/>
            <a:ext cx="315272" cy="786776"/>
            <a:chOff x="0" y="-38100"/>
            <a:chExt cx="82450" cy="205757"/>
          </a:xfrm>
        </p:grpSpPr>
        <p:sp>
          <p:nvSpPr>
            <p:cNvPr id="375" name="Google Shape;375;p34"/>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376" name="Google Shape;376;p34"/>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377" name="Google Shape;377;p34"/>
          <p:cNvGrpSpPr/>
          <p:nvPr/>
        </p:nvGrpSpPr>
        <p:grpSpPr>
          <a:xfrm>
            <a:off x="0" y="1116904"/>
            <a:ext cx="503883" cy="1931922"/>
            <a:chOff x="0" y="-38100"/>
            <a:chExt cx="131775" cy="505235"/>
          </a:xfrm>
        </p:grpSpPr>
        <p:sp>
          <p:nvSpPr>
            <p:cNvPr id="378" name="Google Shape;378;p34"/>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379" name="Google Shape;379;p34"/>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3" name="Shape 383"/>
        <p:cNvGrpSpPr/>
        <p:nvPr/>
      </p:nvGrpSpPr>
      <p:grpSpPr>
        <a:xfrm>
          <a:off x="0" y="0"/>
          <a:ext cx="0" cy="0"/>
          <a:chOff x="0" y="0"/>
          <a:chExt cx="0" cy="0"/>
        </a:xfrm>
      </p:grpSpPr>
      <p:sp>
        <p:nvSpPr>
          <p:cNvPr id="384" name="Google Shape;384;p35"/>
          <p:cNvSpPr txBox="1"/>
          <p:nvPr>
            <p:ph type="ctrTitle"/>
          </p:nvPr>
        </p:nvSpPr>
        <p:spPr>
          <a:xfrm>
            <a:off x="2693443" y="505258"/>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b="1" lang="en-US">
                <a:solidFill>
                  <a:schemeClr val="dk1"/>
                </a:solidFill>
                <a:latin typeface="Bricolage Grotesque"/>
                <a:ea typeface="Bricolage Grotesque"/>
                <a:cs typeface="Bricolage Grotesque"/>
                <a:sym typeface="Bricolage Grotesque"/>
              </a:rPr>
              <a:t>Deepfake</a:t>
            </a:r>
            <a:endParaRPr b="1"/>
          </a:p>
        </p:txBody>
      </p:sp>
      <p:sp>
        <p:nvSpPr>
          <p:cNvPr id="385" name="Google Shape;385;p35"/>
          <p:cNvSpPr txBox="1"/>
          <p:nvPr>
            <p:ph idx="1" type="subTitle"/>
          </p:nvPr>
        </p:nvSpPr>
        <p:spPr>
          <a:xfrm>
            <a:off x="2217945" y="2447314"/>
            <a:ext cx="15223893" cy="6972256"/>
          </a:xfrm>
          <a:prstGeom prst="rect">
            <a:avLst/>
          </a:prstGeom>
          <a:noFill/>
          <a:ln>
            <a:noFill/>
          </a:ln>
        </p:spPr>
        <p:txBody>
          <a:bodyPr anchorCtr="0" anchor="t" bIns="45700" lIns="91425" spcFirstLastPara="1" rIns="91425" wrap="square" tIns="45700">
            <a:noAutofit/>
          </a:bodyPr>
          <a:lstStyle/>
          <a:p>
            <a:pPr indent="0" lvl="0" marL="25400" rtl="0" algn="l">
              <a:lnSpc>
                <a:spcPct val="100000"/>
              </a:lnSpc>
              <a:spcBef>
                <a:spcPts val="640"/>
              </a:spcBef>
              <a:spcAft>
                <a:spcPts val="0"/>
              </a:spcAft>
              <a:buSzPts val="3200"/>
              <a:buNone/>
            </a:pPr>
            <a:r>
              <a:rPr lang="en-US" sz="4000">
                <a:solidFill>
                  <a:schemeClr val="dk1"/>
                </a:solidFill>
                <a:latin typeface="Calibri"/>
                <a:ea typeface="Calibri"/>
                <a:cs typeface="Calibri"/>
                <a:sym typeface="Calibri"/>
              </a:rPr>
              <a:t>Synthetic media (usually video or audio) generated by AI to imitate real people, often convincingly.</a:t>
            </a:r>
            <a:endParaRPr/>
          </a:p>
          <a:p>
            <a:pPr indent="0" lvl="0" marL="25400" rtl="0" algn="l">
              <a:lnSpc>
                <a:spcPct val="100000"/>
              </a:lnSpc>
              <a:spcBef>
                <a:spcPts val="640"/>
              </a:spcBef>
              <a:spcAft>
                <a:spcPts val="0"/>
              </a:spcAft>
              <a:buSzPts val="3200"/>
              <a:buNone/>
            </a:pPr>
            <a:r>
              <a:rPr i="1" lang="en-US" sz="4000">
                <a:solidFill>
                  <a:schemeClr val="dk1"/>
                </a:solidFill>
                <a:latin typeface="Calibri"/>
                <a:ea typeface="Calibri"/>
                <a:cs typeface="Calibri"/>
                <a:sym typeface="Calibri"/>
              </a:rPr>
              <a:t>Example: A video showing a politician saying things they never actually said.</a:t>
            </a:r>
            <a:endParaRPr/>
          </a:p>
          <a:p>
            <a:pPr indent="0" lvl="0" marL="25400" rtl="0" algn="l">
              <a:lnSpc>
                <a:spcPct val="100000"/>
              </a:lnSpc>
              <a:spcBef>
                <a:spcPts val="640"/>
              </a:spcBef>
              <a:spcAft>
                <a:spcPts val="0"/>
              </a:spcAft>
              <a:buSzPts val="3200"/>
              <a:buNone/>
            </a:pPr>
            <a:r>
              <a:t/>
            </a:r>
            <a:endParaRPr b="1" i="1" sz="3600">
              <a:solidFill>
                <a:schemeClr val="dk1"/>
              </a:solidFill>
              <a:latin typeface="Calibri"/>
              <a:ea typeface="Calibri"/>
              <a:cs typeface="Calibri"/>
              <a:sym typeface="Calibri"/>
            </a:endParaRPr>
          </a:p>
          <a:p>
            <a:pPr indent="0" lvl="0" marL="25400" rtl="0" algn="l">
              <a:lnSpc>
                <a:spcPct val="100000"/>
              </a:lnSpc>
              <a:spcBef>
                <a:spcPts val="640"/>
              </a:spcBef>
              <a:spcAft>
                <a:spcPts val="0"/>
              </a:spcAft>
              <a:buSzPts val="3200"/>
              <a:buNone/>
            </a:pPr>
            <a:r>
              <a:rPr b="1" i="1" lang="en-US" sz="3600">
                <a:solidFill>
                  <a:schemeClr val="dk1"/>
                </a:solidFill>
                <a:latin typeface="Calibri"/>
                <a:ea typeface="Calibri"/>
                <a:cs typeface="Calibri"/>
                <a:sym typeface="Calibri"/>
              </a:rPr>
              <a:t>Characteristics:</a:t>
            </a:r>
            <a:endParaRPr/>
          </a:p>
          <a:p>
            <a:pPr indent="-571500" lvl="1" marL="1054100" rtl="0" algn="l">
              <a:lnSpc>
                <a:spcPct val="100000"/>
              </a:lnSpc>
              <a:spcBef>
                <a:spcPts val="560"/>
              </a:spcBef>
              <a:spcAft>
                <a:spcPts val="0"/>
              </a:spcAft>
              <a:buSzPts val="2800"/>
              <a:buFont typeface="Arial"/>
              <a:buChar char="•"/>
            </a:pPr>
            <a:r>
              <a:rPr lang="en-US">
                <a:solidFill>
                  <a:schemeClr val="dk1"/>
                </a:solidFill>
                <a:latin typeface="Calibri"/>
                <a:ea typeface="Calibri"/>
                <a:cs typeface="Calibri"/>
                <a:sym typeface="Calibri"/>
              </a:rPr>
              <a:t>AI-generated or AI-manipulated</a:t>
            </a:r>
            <a:endParaRPr/>
          </a:p>
          <a:p>
            <a:pPr indent="-571500" lvl="1" marL="1054100" rtl="0" algn="l">
              <a:lnSpc>
                <a:spcPct val="100000"/>
              </a:lnSpc>
              <a:spcBef>
                <a:spcPts val="560"/>
              </a:spcBef>
              <a:spcAft>
                <a:spcPts val="0"/>
              </a:spcAft>
              <a:buSzPts val="2800"/>
              <a:buFont typeface="Arial"/>
              <a:buChar char="•"/>
            </a:pPr>
            <a:r>
              <a:rPr lang="en-US">
                <a:solidFill>
                  <a:schemeClr val="dk1"/>
                </a:solidFill>
                <a:latin typeface="Calibri"/>
                <a:ea typeface="Calibri"/>
                <a:cs typeface="Calibri"/>
                <a:sym typeface="Calibri"/>
              </a:rPr>
              <a:t>Hyper-realistic appearance</a:t>
            </a:r>
            <a:endParaRPr/>
          </a:p>
          <a:p>
            <a:pPr indent="-571500" lvl="1" marL="1054100" rtl="0" algn="l">
              <a:lnSpc>
                <a:spcPct val="100000"/>
              </a:lnSpc>
              <a:spcBef>
                <a:spcPts val="560"/>
              </a:spcBef>
              <a:spcAft>
                <a:spcPts val="0"/>
              </a:spcAft>
              <a:buSzPts val="2800"/>
              <a:buFont typeface="Arial"/>
              <a:buChar char="•"/>
            </a:pPr>
            <a:r>
              <a:rPr lang="en-US">
                <a:solidFill>
                  <a:schemeClr val="dk1"/>
                </a:solidFill>
                <a:latin typeface="Calibri"/>
                <a:ea typeface="Calibri"/>
                <a:cs typeface="Calibri"/>
                <a:sym typeface="Calibri"/>
              </a:rPr>
              <a:t>Deceptive purpose</a:t>
            </a:r>
            <a:endParaRPr/>
          </a:p>
          <a:p>
            <a:pPr indent="-571500" lvl="1" marL="1054100" rtl="0" algn="l">
              <a:lnSpc>
                <a:spcPct val="100000"/>
              </a:lnSpc>
              <a:spcBef>
                <a:spcPts val="560"/>
              </a:spcBef>
              <a:spcAft>
                <a:spcPts val="0"/>
              </a:spcAft>
              <a:buSzPts val="2800"/>
              <a:buFont typeface="Arial"/>
              <a:buChar char="•"/>
            </a:pPr>
            <a:r>
              <a:rPr lang="en-US">
                <a:solidFill>
                  <a:schemeClr val="dk1"/>
                </a:solidFill>
                <a:latin typeface="Calibri"/>
                <a:ea typeface="Calibri"/>
                <a:cs typeface="Calibri"/>
                <a:sym typeface="Calibri"/>
              </a:rPr>
              <a:t>Audio and visual manipulation</a:t>
            </a:r>
            <a:endParaRPr/>
          </a:p>
          <a:p>
            <a:pPr indent="-571500" lvl="1" marL="1054100" rtl="0" algn="l">
              <a:lnSpc>
                <a:spcPct val="100000"/>
              </a:lnSpc>
              <a:spcBef>
                <a:spcPts val="560"/>
              </a:spcBef>
              <a:spcAft>
                <a:spcPts val="0"/>
              </a:spcAft>
              <a:buSzPts val="2800"/>
              <a:buFont typeface="Arial"/>
              <a:buChar char="•"/>
            </a:pPr>
            <a:r>
              <a:rPr lang="en-US">
                <a:solidFill>
                  <a:schemeClr val="dk1"/>
                </a:solidFill>
                <a:latin typeface="Calibri"/>
                <a:ea typeface="Calibri"/>
                <a:cs typeface="Calibri"/>
                <a:sym typeface="Calibri"/>
              </a:rPr>
              <a:t>Often shared on social media</a:t>
            </a:r>
            <a:endParaRPr/>
          </a:p>
          <a:p>
            <a:pPr indent="-571500" lvl="1" marL="1054100" rtl="0" algn="l">
              <a:lnSpc>
                <a:spcPct val="100000"/>
              </a:lnSpc>
              <a:spcBef>
                <a:spcPts val="560"/>
              </a:spcBef>
              <a:spcAft>
                <a:spcPts val="0"/>
              </a:spcAft>
              <a:buSzPts val="2800"/>
              <a:buFont typeface="Arial"/>
              <a:buChar char="•"/>
            </a:pPr>
            <a:r>
              <a:rPr lang="en-US">
                <a:solidFill>
                  <a:schemeClr val="dk1"/>
                </a:solidFill>
                <a:latin typeface="Calibri"/>
                <a:ea typeface="Calibri"/>
                <a:cs typeface="Calibri"/>
                <a:sym typeface="Calibri"/>
              </a:rPr>
              <a:t>Fuel the “Liar’s Dividend”</a:t>
            </a:r>
            <a:endParaRPr/>
          </a:p>
        </p:txBody>
      </p:sp>
      <p:sp>
        <p:nvSpPr>
          <p:cNvPr id="386" name="Google Shape;386;p35"/>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387" name="Google Shape;387;p35"/>
          <p:cNvGrpSpPr/>
          <p:nvPr/>
        </p:nvGrpSpPr>
        <p:grpSpPr>
          <a:xfrm>
            <a:off x="790770" y="-112458"/>
            <a:ext cx="1427175" cy="786776"/>
            <a:chOff x="0" y="-38100"/>
            <a:chExt cx="373234" cy="205757"/>
          </a:xfrm>
        </p:grpSpPr>
        <p:sp>
          <p:nvSpPr>
            <p:cNvPr id="388" name="Google Shape;388;p35"/>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389" name="Google Shape;389;p35"/>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390" name="Google Shape;390;p35"/>
          <p:cNvGrpSpPr/>
          <p:nvPr/>
        </p:nvGrpSpPr>
        <p:grpSpPr>
          <a:xfrm>
            <a:off x="0" y="-112458"/>
            <a:ext cx="315272" cy="786776"/>
            <a:chOff x="0" y="-38100"/>
            <a:chExt cx="82450" cy="205757"/>
          </a:xfrm>
        </p:grpSpPr>
        <p:sp>
          <p:nvSpPr>
            <p:cNvPr id="391" name="Google Shape;391;p35"/>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392" name="Google Shape;392;p35"/>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393" name="Google Shape;393;p35"/>
          <p:cNvGrpSpPr/>
          <p:nvPr/>
        </p:nvGrpSpPr>
        <p:grpSpPr>
          <a:xfrm>
            <a:off x="0" y="1116904"/>
            <a:ext cx="503883" cy="1931922"/>
            <a:chOff x="0" y="-38100"/>
            <a:chExt cx="131775" cy="505235"/>
          </a:xfrm>
        </p:grpSpPr>
        <p:sp>
          <p:nvSpPr>
            <p:cNvPr id="394" name="Google Shape;394;p35"/>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395" name="Google Shape;395;p35"/>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9" name="Shape 399"/>
        <p:cNvGrpSpPr/>
        <p:nvPr/>
      </p:nvGrpSpPr>
      <p:grpSpPr>
        <a:xfrm>
          <a:off x="0" y="0"/>
          <a:ext cx="0" cy="0"/>
          <a:chOff x="0" y="0"/>
          <a:chExt cx="0" cy="0"/>
        </a:xfrm>
      </p:grpSpPr>
      <p:sp>
        <p:nvSpPr>
          <p:cNvPr id="400" name="Google Shape;400;p36"/>
          <p:cNvSpPr txBox="1"/>
          <p:nvPr>
            <p:ph type="ctrTitle"/>
          </p:nvPr>
        </p:nvSpPr>
        <p:spPr>
          <a:xfrm>
            <a:off x="2693443" y="505258"/>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b="1" lang="en-US">
                <a:solidFill>
                  <a:schemeClr val="dk1"/>
                </a:solidFill>
                <a:latin typeface="Bricolage Grotesque"/>
                <a:ea typeface="Bricolage Grotesque"/>
                <a:cs typeface="Bricolage Grotesque"/>
                <a:sym typeface="Bricolage Grotesque"/>
              </a:rPr>
              <a:t>Propaganda</a:t>
            </a:r>
            <a:endParaRPr b="1"/>
          </a:p>
        </p:txBody>
      </p:sp>
      <p:sp>
        <p:nvSpPr>
          <p:cNvPr id="401" name="Google Shape;401;p36"/>
          <p:cNvSpPr txBox="1"/>
          <p:nvPr>
            <p:ph idx="1" type="subTitle"/>
          </p:nvPr>
        </p:nvSpPr>
        <p:spPr>
          <a:xfrm>
            <a:off x="2217945" y="2447314"/>
            <a:ext cx="15223893" cy="6972256"/>
          </a:xfrm>
          <a:prstGeom prst="rect">
            <a:avLst/>
          </a:prstGeom>
          <a:noFill/>
          <a:ln>
            <a:noFill/>
          </a:ln>
        </p:spPr>
        <p:txBody>
          <a:bodyPr anchorCtr="0" anchor="t" bIns="45700" lIns="91425" spcFirstLastPara="1" rIns="91425" wrap="square" tIns="45700">
            <a:noAutofit/>
          </a:bodyPr>
          <a:lstStyle/>
          <a:p>
            <a:pPr indent="0" lvl="0" marL="25400" rtl="0" algn="l">
              <a:lnSpc>
                <a:spcPct val="100000"/>
              </a:lnSpc>
              <a:spcBef>
                <a:spcPts val="640"/>
              </a:spcBef>
              <a:spcAft>
                <a:spcPts val="0"/>
              </a:spcAft>
              <a:buSzPts val="3200"/>
              <a:buNone/>
            </a:pPr>
            <a:r>
              <a:rPr lang="en-US" sz="4000">
                <a:solidFill>
                  <a:schemeClr val="dk1"/>
                </a:solidFill>
                <a:latin typeface="Calibri"/>
                <a:ea typeface="Calibri"/>
                <a:cs typeface="Calibri"/>
                <a:sym typeface="Calibri"/>
              </a:rPr>
              <a:t>Propaganda is information—often biased, misleading, or emotionally charged—used to influence people’s opinions, beliefs, or actions in favour of a particular cause, political agenda, or ideology.</a:t>
            </a:r>
            <a:endParaRPr/>
          </a:p>
          <a:p>
            <a:pPr indent="0" lvl="0" marL="25400" rtl="0" algn="l">
              <a:lnSpc>
                <a:spcPct val="100000"/>
              </a:lnSpc>
              <a:spcBef>
                <a:spcPts val="640"/>
              </a:spcBef>
              <a:spcAft>
                <a:spcPts val="0"/>
              </a:spcAft>
              <a:buSzPts val="3200"/>
              <a:buNone/>
            </a:pPr>
            <a:r>
              <a:rPr i="1" lang="en-US" sz="4000">
                <a:solidFill>
                  <a:schemeClr val="dk1"/>
                </a:solidFill>
                <a:latin typeface="Calibri"/>
                <a:ea typeface="Calibri"/>
                <a:cs typeface="Calibri"/>
                <a:sym typeface="Calibri"/>
              </a:rPr>
              <a:t>Example: A government poster showing only the positive outcomes of a war effort while ignoring civilian casualties is a form of propaganda</a:t>
            </a:r>
            <a:endParaRPr/>
          </a:p>
          <a:p>
            <a:pPr indent="0" lvl="0" marL="25400" rtl="0" algn="l">
              <a:lnSpc>
                <a:spcPct val="100000"/>
              </a:lnSpc>
              <a:spcBef>
                <a:spcPts val="640"/>
              </a:spcBef>
              <a:spcAft>
                <a:spcPts val="0"/>
              </a:spcAft>
              <a:buSzPts val="3200"/>
              <a:buNone/>
            </a:pPr>
            <a:r>
              <a:t/>
            </a:r>
            <a:endParaRPr b="1" i="1" sz="3600">
              <a:solidFill>
                <a:schemeClr val="dk1"/>
              </a:solidFill>
              <a:latin typeface="Calibri"/>
              <a:ea typeface="Calibri"/>
              <a:cs typeface="Calibri"/>
              <a:sym typeface="Calibri"/>
            </a:endParaRPr>
          </a:p>
          <a:p>
            <a:pPr indent="0" lvl="0" marL="25400" rtl="0" algn="l">
              <a:lnSpc>
                <a:spcPct val="100000"/>
              </a:lnSpc>
              <a:spcBef>
                <a:spcPts val="640"/>
              </a:spcBef>
              <a:spcAft>
                <a:spcPts val="0"/>
              </a:spcAft>
              <a:buSzPts val="3200"/>
              <a:buNone/>
            </a:pPr>
            <a:r>
              <a:rPr b="1" i="1" lang="en-US" sz="3600">
                <a:solidFill>
                  <a:schemeClr val="dk1"/>
                </a:solidFill>
                <a:latin typeface="Calibri"/>
                <a:ea typeface="Calibri"/>
                <a:cs typeface="Calibri"/>
                <a:sym typeface="Calibri"/>
              </a:rPr>
              <a:t>Characteristics:</a:t>
            </a:r>
            <a:endParaRPr/>
          </a:p>
          <a:p>
            <a:pPr indent="-571500" lvl="1" marL="1054100" rtl="0" algn="l">
              <a:lnSpc>
                <a:spcPct val="100000"/>
              </a:lnSpc>
              <a:spcBef>
                <a:spcPts val="560"/>
              </a:spcBef>
              <a:spcAft>
                <a:spcPts val="0"/>
              </a:spcAft>
              <a:buSzPts val="2800"/>
              <a:buFont typeface="Arial"/>
              <a:buChar char="•"/>
            </a:pPr>
            <a:r>
              <a:rPr lang="en-US">
                <a:solidFill>
                  <a:schemeClr val="dk1"/>
                </a:solidFill>
                <a:latin typeface="Calibri"/>
                <a:ea typeface="Calibri"/>
                <a:cs typeface="Calibri"/>
                <a:sym typeface="Calibri"/>
              </a:rPr>
              <a:t>Selective use of facts</a:t>
            </a:r>
            <a:endParaRPr/>
          </a:p>
          <a:p>
            <a:pPr indent="-571500" lvl="1" marL="1054100" rtl="0" algn="l">
              <a:lnSpc>
                <a:spcPct val="100000"/>
              </a:lnSpc>
              <a:spcBef>
                <a:spcPts val="560"/>
              </a:spcBef>
              <a:spcAft>
                <a:spcPts val="0"/>
              </a:spcAft>
              <a:buSzPts val="2800"/>
              <a:buFont typeface="Arial"/>
              <a:buChar char="•"/>
            </a:pPr>
            <a:r>
              <a:rPr lang="en-US">
                <a:solidFill>
                  <a:schemeClr val="dk1"/>
                </a:solidFill>
                <a:latin typeface="Calibri"/>
                <a:ea typeface="Calibri"/>
                <a:cs typeface="Calibri"/>
                <a:sym typeface="Calibri"/>
              </a:rPr>
              <a:t>Emotional appeal</a:t>
            </a:r>
            <a:endParaRPr/>
          </a:p>
          <a:p>
            <a:pPr indent="-571500" lvl="1" marL="1054100" rtl="0" algn="l">
              <a:lnSpc>
                <a:spcPct val="100000"/>
              </a:lnSpc>
              <a:spcBef>
                <a:spcPts val="560"/>
              </a:spcBef>
              <a:spcAft>
                <a:spcPts val="0"/>
              </a:spcAft>
              <a:buSzPts val="2800"/>
              <a:buFont typeface="Arial"/>
              <a:buChar char="•"/>
            </a:pPr>
            <a:r>
              <a:rPr lang="en-US">
                <a:solidFill>
                  <a:schemeClr val="dk1"/>
                </a:solidFill>
                <a:latin typeface="Calibri"/>
                <a:ea typeface="Calibri"/>
                <a:cs typeface="Calibri"/>
                <a:sym typeface="Calibri"/>
              </a:rPr>
              <a:t>One-sided messages</a:t>
            </a:r>
            <a:endParaRPr/>
          </a:p>
          <a:p>
            <a:pPr indent="-571500" lvl="1" marL="1054100" rtl="0" algn="l">
              <a:lnSpc>
                <a:spcPct val="100000"/>
              </a:lnSpc>
              <a:spcBef>
                <a:spcPts val="560"/>
              </a:spcBef>
              <a:spcAft>
                <a:spcPts val="0"/>
              </a:spcAft>
              <a:buSzPts val="2800"/>
              <a:buFont typeface="Arial"/>
              <a:buChar char="•"/>
            </a:pPr>
            <a:r>
              <a:rPr lang="en-US">
                <a:solidFill>
                  <a:schemeClr val="dk1"/>
                </a:solidFill>
                <a:latin typeface="Calibri"/>
                <a:ea typeface="Calibri"/>
                <a:cs typeface="Calibri"/>
                <a:sym typeface="Calibri"/>
              </a:rPr>
              <a:t>Repetition</a:t>
            </a:r>
            <a:endParaRPr/>
          </a:p>
          <a:p>
            <a:pPr indent="-571500" lvl="1" marL="1054100" rtl="0" algn="l">
              <a:lnSpc>
                <a:spcPct val="100000"/>
              </a:lnSpc>
              <a:spcBef>
                <a:spcPts val="560"/>
              </a:spcBef>
              <a:spcAft>
                <a:spcPts val="0"/>
              </a:spcAft>
              <a:buSzPts val="2800"/>
              <a:buFont typeface="Arial"/>
              <a:buChar char="•"/>
            </a:pPr>
            <a:r>
              <a:rPr lang="en-US">
                <a:solidFill>
                  <a:schemeClr val="dk1"/>
                </a:solidFill>
                <a:latin typeface="Calibri"/>
                <a:ea typeface="Calibri"/>
                <a:cs typeface="Calibri"/>
                <a:sym typeface="Calibri"/>
              </a:rPr>
              <a:t>Targeted persuasion</a:t>
            </a:r>
            <a:endParaRPr/>
          </a:p>
        </p:txBody>
      </p:sp>
      <p:sp>
        <p:nvSpPr>
          <p:cNvPr id="402" name="Google Shape;402;p36"/>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403" name="Google Shape;403;p36"/>
          <p:cNvGrpSpPr/>
          <p:nvPr/>
        </p:nvGrpSpPr>
        <p:grpSpPr>
          <a:xfrm>
            <a:off x="790770" y="-112458"/>
            <a:ext cx="1427175" cy="786776"/>
            <a:chOff x="0" y="-38100"/>
            <a:chExt cx="373234" cy="205757"/>
          </a:xfrm>
        </p:grpSpPr>
        <p:sp>
          <p:nvSpPr>
            <p:cNvPr id="404" name="Google Shape;404;p36"/>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05" name="Google Shape;405;p36"/>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406" name="Google Shape;406;p36"/>
          <p:cNvGrpSpPr/>
          <p:nvPr/>
        </p:nvGrpSpPr>
        <p:grpSpPr>
          <a:xfrm>
            <a:off x="0" y="-112458"/>
            <a:ext cx="315272" cy="786776"/>
            <a:chOff x="0" y="-38100"/>
            <a:chExt cx="82450" cy="205757"/>
          </a:xfrm>
        </p:grpSpPr>
        <p:sp>
          <p:nvSpPr>
            <p:cNvPr id="407" name="Google Shape;407;p36"/>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08" name="Google Shape;408;p36"/>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409" name="Google Shape;409;p36"/>
          <p:cNvGrpSpPr/>
          <p:nvPr/>
        </p:nvGrpSpPr>
        <p:grpSpPr>
          <a:xfrm>
            <a:off x="0" y="1116904"/>
            <a:ext cx="503883" cy="1931922"/>
            <a:chOff x="0" y="-38100"/>
            <a:chExt cx="131775" cy="505235"/>
          </a:xfrm>
        </p:grpSpPr>
        <p:sp>
          <p:nvSpPr>
            <p:cNvPr id="410" name="Google Shape;410;p36"/>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11" name="Google Shape;411;p36"/>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5" name="Shape 415"/>
        <p:cNvGrpSpPr/>
        <p:nvPr/>
      </p:nvGrpSpPr>
      <p:grpSpPr>
        <a:xfrm>
          <a:off x="0" y="0"/>
          <a:ext cx="0" cy="0"/>
          <a:chOff x="0" y="0"/>
          <a:chExt cx="0" cy="0"/>
        </a:xfrm>
      </p:grpSpPr>
      <p:sp>
        <p:nvSpPr>
          <p:cNvPr id="416" name="Google Shape;416;p37"/>
          <p:cNvSpPr/>
          <p:nvPr/>
        </p:nvSpPr>
        <p:spPr>
          <a:xfrm>
            <a:off x="1028700" y="1028700"/>
            <a:ext cx="3342849" cy="1336857"/>
          </a:xfrm>
          <a:custGeom>
            <a:rect b="b" l="l" r="r" t="t"/>
            <a:pathLst>
              <a:path extrusionOk="0" h="1336857" w="3342849">
                <a:moveTo>
                  <a:pt x="0" y="0"/>
                </a:moveTo>
                <a:lnTo>
                  <a:pt x="3342849" y="0"/>
                </a:lnTo>
                <a:lnTo>
                  <a:pt x="3342849" y="1336857"/>
                </a:lnTo>
                <a:lnTo>
                  <a:pt x="0" y="1336857"/>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17" name="Google Shape;417;p37"/>
          <p:cNvSpPr/>
          <p:nvPr/>
        </p:nvSpPr>
        <p:spPr>
          <a:xfrm>
            <a:off x="13797741" y="1028700"/>
            <a:ext cx="4490259" cy="1418136"/>
          </a:xfrm>
          <a:custGeom>
            <a:rect b="b" l="l" r="r" t="t"/>
            <a:pathLst>
              <a:path extrusionOk="0" h="1418136" w="4490259">
                <a:moveTo>
                  <a:pt x="0" y="0"/>
                </a:moveTo>
                <a:lnTo>
                  <a:pt x="4490259" y="0"/>
                </a:lnTo>
                <a:lnTo>
                  <a:pt x="4490259" y="1418136"/>
                </a:lnTo>
                <a:lnTo>
                  <a:pt x="0" y="1418136"/>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18" name="Google Shape;418;p37"/>
          <p:cNvSpPr/>
          <p:nvPr/>
        </p:nvSpPr>
        <p:spPr>
          <a:xfrm>
            <a:off x="7754266" y="8394270"/>
            <a:ext cx="3872623" cy="864030"/>
          </a:xfrm>
          <a:custGeom>
            <a:rect b="b" l="l" r="r" t="t"/>
            <a:pathLst>
              <a:path extrusionOk="0" h="864030" w="3872623">
                <a:moveTo>
                  <a:pt x="0" y="0"/>
                </a:moveTo>
                <a:lnTo>
                  <a:pt x="3872623" y="0"/>
                </a:lnTo>
                <a:lnTo>
                  <a:pt x="3872623" y="864030"/>
                </a:lnTo>
                <a:lnTo>
                  <a:pt x="0" y="864030"/>
                </a:lnTo>
                <a:lnTo>
                  <a:pt x="0" y="0"/>
                </a:lnTo>
                <a:close/>
              </a:path>
            </a:pathLst>
          </a:custGeom>
          <a:blipFill rotWithShape="1">
            <a:blip r:embed="rId5">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419" name="Google Shape;419;p37"/>
          <p:cNvGrpSpPr/>
          <p:nvPr/>
        </p:nvGrpSpPr>
        <p:grpSpPr>
          <a:xfrm>
            <a:off x="6111849" y="2794410"/>
            <a:ext cx="7685891" cy="2168895"/>
            <a:chOff x="0" y="-47625"/>
            <a:chExt cx="1484188" cy="418826"/>
          </a:xfrm>
        </p:grpSpPr>
        <p:sp>
          <p:nvSpPr>
            <p:cNvPr id="420" name="Google Shape;420;p37"/>
            <p:cNvSpPr/>
            <p:nvPr/>
          </p:nvSpPr>
          <p:spPr>
            <a:xfrm>
              <a:off x="0" y="0"/>
              <a:ext cx="1484188" cy="371201"/>
            </a:xfrm>
            <a:custGeom>
              <a:rect b="b" l="l" r="r" t="t"/>
              <a:pathLst>
                <a:path extrusionOk="0" h="371201" w="1484188">
                  <a:moveTo>
                    <a:pt x="30219" y="0"/>
                  </a:moveTo>
                  <a:lnTo>
                    <a:pt x="1453970" y="0"/>
                  </a:lnTo>
                  <a:cubicBezTo>
                    <a:pt x="1470659" y="0"/>
                    <a:pt x="1484188" y="13529"/>
                    <a:pt x="1484188" y="30219"/>
                  </a:cubicBezTo>
                  <a:lnTo>
                    <a:pt x="1484188" y="340982"/>
                  </a:lnTo>
                  <a:cubicBezTo>
                    <a:pt x="1484188" y="357671"/>
                    <a:pt x="1470659" y="371201"/>
                    <a:pt x="1453970" y="371201"/>
                  </a:cubicBezTo>
                  <a:lnTo>
                    <a:pt x="30219" y="371201"/>
                  </a:lnTo>
                  <a:cubicBezTo>
                    <a:pt x="13529" y="371201"/>
                    <a:pt x="0" y="357671"/>
                    <a:pt x="0" y="340982"/>
                  </a:cubicBezTo>
                  <a:lnTo>
                    <a:pt x="0" y="30219"/>
                  </a:lnTo>
                  <a:cubicBezTo>
                    <a:pt x="0" y="13529"/>
                    <a:pt x="13529" y="0"/>
                    <a:pt x="30219" y="0"/>
                  </a:cubicBezTo>
                  <a:close/>
                </a:path>
              </a:pathLst>
            </a:custGeom>
            <a:solidFill>
              <a:srgbClr val="000000">
                <a:alpha val="0"/>
              </a:srgbClr>
            </a:solidFill>
            <a:ln cap="rnd" cmpd="sng" w="2857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21" name="Google Shape;421;p37"/>
            <p:cNvSpPr txBox="1"/>
            <p:nvPr/>
          </p:nvSpPr>
          <p:spPr>
            <a:xfrm>
              <a:off x="0" y="-47625"/>
              <a:ext cx="1484188" cy="418826"/>
            </a:xfrm>
            <a:prstGeom prst="rect">
              <a:avLst/>
            </a:prstGeom>
            <a:noFill/>
            <a:ln>
              <a:noFill/>
            </a:ln>
          </p:spPr>
          <p:txBody>
            <a:bodyPr anchorCtr="0" anchor="b" bIns="50800" lIns="50800" spcFirstLastPara="1" rIns="50800" wrap="square" tIns="50800">
              <a:noAutofit/>
            </a:bodyPr>
            <a:lstStyle/>
            <a:p>
              <a:pPr indent="0" lvl="0" marL="0" marR="0" rtl="0" algn="ctr">
                <a:lnSpc>
                  <a:spcPct val="149944"/>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422" name="Google Shape;422;p37"/>
          <p:cNvGrpSpPr/>
          <p:nvPr/>
        </p:nvGrpSpPr>
        <p:grpSpPr>
          <a:xfrm>
            <a:off x="-696258" y="-1193133"/>
            <a:ext cx="7178388" cy="12095887"/>
            <a:chOff x="0" y="-57150"/>
            <a:chExt cx="1890604" cy="3185748"/>
          </a:xfrm>
        </p:grpSpPr>
        <p:sp>
          <p:nvSpPr>
            <p:cNvPr id="423" name="Google Shape;423;p37"/>
            <p:cNvSpPr/>
            <p:nvPr/>
          </p:nvSpPr>
          <p:spPr>
            <a:xfrm>
              <a:off x="0" y="0"/>
              <a:ext cx="1890604" cy="3128598"/>
            </a:xfrm>
            <a:custGeom>
              <a:rect b="b" l="l" r="r" t="t"/>
              <a:pathLst>
                <a:path extrusionOk="0" h="3128598" w="1890604">
                  <a:moveTo>
                    <a:pt x="0" y="0"/>
                  </a:moveTo>
                  <a:lnTo>
                    <a:pt x="1890604" y="0"/>
                  </a:lnTo>
                  <a:lnTo>
                    <a:pt x="1890604" y="3128598"/>
                  </a:lnTo>
                  <a:lnTo>
                    <a:pt x="0" y="3128598"/>
                  </a:lnTo>
                  <a:close/>
                </a:path>
              </a:pathLst>
            </a:custGeom>
            <a:solidFill>
              <a:srgbClr val="73CEE2"/>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24" name="Google Shape;424;p37"/>
            <p:cNvSpPr txBox="1"/>
            <p:nvPr/>
          </p:nvSpPr>
          <p:spPr>
            <a:xfrm>
              <a:off x="0" y="-57150"/>
              <a:ext cx="1890604" cy="3185748"/>
            </a:xfrm>
            <a:prstGeom prst="rect">
              <a:avLst/>
            </a:prstGeom>
            <a:noFill/>
            <a:ln>
              <a:noFill/>
            </a:ln>
          </p:spPr>
          <p:txBody>
            <a:bodyPr anchorCtr="0" anchor="ctr" bIns="50800" lIns="50800" spcFirstLastPara="1" rIns="50800" wrap="square" tIns="50800">
              <a:noAutofit/>
            </a:bodyPr>
            <a:lstStyle/>
            <a:p>
              <a:pPr indent="0" lvl="0" marL="0" marR="0" rtl="0" algn="ctr">
                <a:lnSpc>
                  <a:spcPct val="202166"/>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
        <p:nvSpPr>
          <p:cNvPr id="425" name="Google Shape;425;p37"/>
          <p:cNvSpPr/>
          <p:nvPr/>
        </p:nvSpPr>
        <p:spPr>
          <a:xfrm>
            <a:off x="1028700" y="1042552"/>
            <a:ext cx="3476817" cy="1390433"/>
          </a:xfrm>
          <a:custGeom>
            <a:rect b="b" l="l" r="r" t="t"/>
            <a:pathLst>
              <a:path extrusionOk="0" h="1390433" w="3476817">
                <a:moveTo>
                  <a:pt x="0" y="0"/>
                </a:moveTo>
                <a:lnTo>
                  <a:pt x="3476817" y="0"/>
                </a:lnTo>
                <a:lnTo>
                  <a:pt x="3476817" y="1390432"/>
                </a:lnTo>
                <a:lnTo>
                  <a:pt x="0" y="1390432"/>
                </a:lnTo>
                <a:lnTo>
                  <a:pt x="0" y="0"/>
                </a:lnTo>
                <a:close/>
              </a:path>
            </a:pathLst>
          </a:custGeom>
          <a:blipFill rotWithShape="1">
            <a:blip r:embed="rId6">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26" name="Google Shape;426;p37"/>
          <p:cNvSpPr/>
          <p:nvPr/>
        </p:nvSpPr>
        <p:spPr>
          <a:xfrm rot="-73454">
            <a:off x="16773166" y="5188864"/>
            <a:ext cx="4317980" cy="6690777"/>
          </a:xfrm>
          <a:custGeom>
            <a:rect b="b" l="l" r="r" t="t"/>
            <a:pathLst>
              <a:path extrusionOk="0" h="6690777" w="4317980">
                <a:moveTo>
                  <a:pt x="0" y="0"/>
                </a:moveTo>
                <a:lnTo>
                  <a:pt x="4317980" y="0"/>
                </a:lnTo>
                <a:lnTo>
                  <a:pt x="4317980" y="6690777"/>
                </a:lnTo>
                <a:lnTo>
                  <a:pt x="0" y="6690777"/>
                </a:lnTo>
                <a:lnTo>
                  <a:pt x="0" y="0"/>
                </a:lnTo>
                <a:close/>
              </a:path>
            </a:pathLst>
          </a:custGeom>
          <a:blipFill rotWithShape="1">
            <a:blip r:embed="rId7">
              <a:alphaModFix/>
            </a:blip>
            <a:stretch>
              <a:fillRect b="0" l="-128388"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27" name="Google Shape;427;p37"/>
          <p:cNvSpPr txBox="1"/>
          <p:nvPr/>
        </p:nvSpPr>
        <p:spPr>
          <a:xfrm>
            <a:off x="11884058" y="8384745"/>
            <a:ext cx="5272726" cy="701311"/>
          </a:xfrm>
          <a:prstGeom prst="rect">
            <a:avLst/>
          </a:prstGeom>
          <a:noFill/>
          <a:ln>
            <a:noFill/>
          </a:ln>
        </p:spPr>
        <p:txBody>
          <a:bodyPr anchorCtr="0" anchor="t" bIns="0" lIns="0" spcFirstLastPara="1" rIns="0" wrap="square" tIns="0">
            <a:spAutoFit/>
          </a:bodyPr>
          <a:lstStyle/>
          <a:p>
            <a:pPr indent="0" lvl="0" marL="0" marR="0" rtl="0" algn="just">
              <a:lnSpc>
                <a:spcPct val="115959"/>
              </a:lnSpc>
              <a:spcBef>
                <a:spcPts val="0"/>
              </a:spcBef>
              <a:spcAft>
                <a:spcPts val="0"/>
              </a:spcAft>
              <a:buClr>
                <a:srgbClr val="000000"/>
              </a:buClr>
              <a:buSzPts val="1178"/>
              <a:buFont typeface="Arial"/>
              <a:buNone/>
            </a:pPr>
            <a:r>
              <a:rPr b="0" i="0" lang="en-US" sz="1178" u="none" cap="none" strike="noStrike">
                <a:solidFill>
                  <a:srgbClr val="0C4DA2"/>
                </a:solidFill>
                <a:latin typeface="Helvetica Neue"/>
                <a:ea typeface="Helvetica Neue"/>
                <a:cs typeface="Helvetica Neue"/>
                <a:sym typeface="Helvetica Neue"/>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endParaRPr b="0" i="0" sz="1400" u="none" cap="none" strike="noStrike">
              <a:solidFill>
                <a:srgbClr val="000000"/>
              </a:solidFill>
              <a:latin typeface="Arial"/>
              <a:ea typeface="Arial"/>
              <a:cs typeface="Arial"/>
              <a:sym typeface="Arial"/>
            </a:endParaRPr>
          </a:p>
        </p:txBody>
      </p:sp>
      <p:sp>
        <p:nvSpPr>
          <p:cNvPr id="428" name="Google Shape;428;p37"/>
          <p:cNvSpPr txBox="1"/>
          <p:nvPr/>
        </p:nvSpPr>
        <p:spPr>
          <a:xfrm>
            <a:off x="6482130" y="3300466"/>
            <a:ext cx="11258550" cy="3818931"/>
          </a:xfrm>
          <a:prstGeom prst="rect">
            <a:avLst/>
          </a:prstGeom>
          <a:noFill/>
          <a:ln>
            <a:noFill/>
          </a:ln>
        </p:spPr>
        <p:txBody>
          <a:bodyPr anchorCtr="0" anchor="t" bIns="0" lIns="0" spcFirstLastPara="1" rIns="0" wrap="square" tIns="0">
            <a:spAutoFit/>
          </a:bodyPr>
          <a:lstStyle/>
          <a:p>
            <a:pPr indent="0" lvl="0" marL="0" marR="0" rtl="0" algn="l">
              <a:lnSpc>
                <a:spcPct val="94000"/>
              </a:lnSpc>
              <a:spcBef>
                <a:spcPts val="0"/>
              </a:spcBef>
              <a:spcAft>
                <a:spcPts val="0"/>
              </a:spcAft>
              <a:buClr>
                <a:srgbClr val="000000"/>
              </a:buClr>
              <a:buSzPts val="8800"/>
              <a:buFont typeface="Arial"/>
              <a:buNone/>
            </a:pPr>
            <a:r>
              <a:rPr b="1" i="0" lang="en-US" sz="8800" u="none" cap="none" strike="noStrike">
                <a:solidFill>
                  <a:srgbClr val="343434"/>
                </a:solidFill>
                <a:latin typeface="Arial"/>
                <a:ea typeface="Arial"/>
                <a:cs typeface="Arial"/>
                <a:sym typeface="Arial"/>
              </a:rPr>
              <a:t>The role of AI in dissemination and detection</a:t>
            </a:r>
            <a:endParaRPr b="0" i="0" sz="8800" u="none" cap="none" strike="noStrike">
              <a:solidFill>
                <a:srgbClr val="000000"/>
              </a:solidFill>
              <a:latin typeface="Arial"/>
              <a:ea typeface="Arial"/>
              <a:cs typeface="Arial"/>
              <a:sym typeface="Arial"/>
            </a:endParaRPr>
          </a:p>
        </p:txBody>
      </p:sp>
      <p:sp>
        <p:nvSpPr>
          <p:cNvPr id="429" name="Google Shape;429;p37"/>
          <p:cNvSpPr txBox="1"/>
          <p:nvPr/>
        </p:nvSpPr>
        <p:spPr>
          <a:xfrm>
            <a:off x="12474942" y="6172769"/>
            <a:ext cx="1322798" cy="52322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2800"/>
              <a:buFont typeface="Arial"/>
              <a:buNone/>
            </a:pPr>
            <a:r>
              <a:rPr b="1" i="0" lang="en-US" sz="2800" u="none" cap="none" strike="noStrike">
                <a:solidFill>
                  <a:srgbClr val="000000"/>
                </a:solidFill>
                <a:latin typeface="Arial"/>
                <a:ea typeface="Arial"/>
                <a:cs typeface="Arial"/>
                <a:sym typeface="Arial"/>
              </a:rPr>
              <a:t>20 min</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6" name="Shape 106"/>
        <p:cNvGrpSpPr/>
        <p:nvPr/>
      </p:nvGrpSpPr>
      <p:grpSpPr>
        <a:xfrm>
          <a:off x="0" y="0"/>
          <a:ext cx="0" cy="0"/>
          <a:chOff x="0" y="0"/>
          <a:chExt cx="0" cy="0"/>
        </a:xfrm>
      </p:grpSpPr>
      <p:sp>
        <p:nvSpPr>
          <p:cNvPr id="107" name="Google Shape;107;p2"/>
          <p:cNvSpPr/>
          <p:nvPr/>
        </p:nvSpPr>
        <p:spPr>
          <a:xfrm>
            <a:off x="0" y="0"/>
            <a:ext cx="18288000" cy="10287000"/>
          </a:xfrm>
          <a:custGeom>
            <a:rect b="b" l="l" r="r" t="t"/>
            <a:pathLst>
              <a:path extrusionOk="0" h="10287000" w="18288000">
                <a:moveTo>
                  <a:pt x="0" y="0"/>
                </a:moveTo>
                <a:lnTo>
                  <a:pt x="18288000" y="0"/>
                </a:lnTo>
                <a:lnTo>
                  <a:pt x="18288000" y="10287000"/>
                </a:lnTo>
                <a:lnTo>
                  <a:pt x="0" y="10287000"/>
                </a:lnTo>
                <a:lnTo>
                  <a:pt x="0" y="0"/>
                </a:lnTo>
                <a:close/>
              </a:path>
            </a:pathLst>
          </a:custGeom>
          <a:blipFill rotWithShape="1">
            <a:blip r:embed="rId3">
              <a:alphaModFix/>
            </a:blip>
            <a:stretch>
              <a:fillRect b="-9216" l="0" r="0" t="-9217"/>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08" name="Google Shape;108;p2"/>
          <p:cNvSpPr/>
          <p:nvPr/>
        </p:nvSpPr>
        <p:spPr>
          <a:xfrm>
            <a:off x="2352099" y="-5416912"/>
            <a:ext cx="18288000" cy="18288000"/>
          </a:xfrm>
          <a:custGeom>
            <a:rect b="b" l="l" r="r" t="t"/>
            <a:pathLst>
              <a:path extrusionOk="0" h="18288000" w="18288000">
                <a:moveTo>
                  <a:pt x="0" y="0"/>
                </a:moveTo>
                <a:lnTo>
                  <a:pt x="18288000" y="0"/>
                </a:lnTo>
                <a:lnTo>
                  <a:pt x="18288000" y="18288000"/>
                </a:lnTo>
                <a:lnTo>
                  <a:pt x="0" y="18288000"/>
                </a:lnTo>
                <a:lnTo>
                  <a:pt x="0" y="0"/>
                </a:lnTo>
                <a:close/>
              </a:path>
            </a:pathLst>
          </a:custGeom>
          <a:blipFill rotWithShape="1">
            <a:blip r:embed="rId4">
              <a:alphaModFix amt="30000"/>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09" name="Google Shape;109;p2"/>
          <p:cNvSpPr txBox="1"/>
          <p:nvPr/>
        </p:nvSpPr>
        <p:spPr>
          <a:xfrm>
            <a:off x="3018959" y="4734437"/>
            <a:ext cx="12916800" cy="1833900"/>
          </a:xfrm>
          <a:prstGeom prst="rect">
            <a:avLst/>
          </a:prstGeom>
          <a:noFill/>
          <a:ln>
            <a:noFill/>
          </a:ln>
        </p:spPr>
        <p:txBody>
          <a:bodyPr anchorCtr="0" anchor="t" bIns="0" lIns="0" spcFirstLastPara="1" rIns="0" wrap="square" tIns="0">
            <a:spAutoFit/>
          </a:bodyPr>
          <a:lstStyle/>
          <a:p>
            <a:pPr indent="0" lvl="0" marL="0" marR="0" rtl="0" algn="ctr">
              <a:lnSpc>
                <a:spcPct val="109980"/>
              </a:lnSpc>
              <a:spcBef>
                <a:spcPts val="0"/>
              </a:spcBef>
              <a:spcAft>
                <a:spcPts val="0"/>
              </a:spcAft>
              <a:buClr>
                <a:srgbClr val="000000"/>
              </a:buClr>
              <a:buSzPts val="4000"/>
              <a:buFont typeface="Arial"/>
              <a:buNone/>
            </a:pPr>
            <a:r>
              <a:rPr b="1" i="0" lang="en-US" sz="4000" u="none" cap="none" strike="noStrike">
                <a:solidFill>
                  <a:srgbClr val="012B1B"/>
                </a:solidFill>
                <a:latin typeface="Bricolage Grotesque"/>
                <a:ea typeface="Bricolage Grotesque"/>
                <a:cs typeface="Bricolage Grotesque"/>
                <a:sym typeface="Bricolage Grotesque"/>
              </a:rPr>
              <a:t>Technical Literacy to Combat Disinformation</a:t>
            </a:r>
            <a:endParaRPr b="0" i="0" sz="1400" u="none" cap="none" strike="noStrike">
              <a:solidFill>
                <a:srgbClr val="000000"/>
              </a:solidFill>
              <a:latin typeface="Arial"/>
              <a:ea typeface="Arial"/>
              <a:cs typeface="Arial"/>
              <a:sym typeface="Arial"/>
            </a:endParaRPr>
          </a:p>
          <a:p>
            <a:pPr indent="0" lvl="0" marL="0" marR="0" rtl="0" algn="ctr">
              <a:lnSpc>
                <a:spcPct val="109980"/>
              </a:lnSpc>
              <a:spcBef>
                <a:spcPts val="0"/>
              </a:spcBef>
              <a:spcAft>
                <a:spcPts val="0"/>
              </a:spcAft>
              <a:buClr>
                <a:srgbClr val="000000"/>
              </a:buClr>
              <a:buSzPts val="4000"/>
              <a:buFont typeface="Arial"/>
              <a:buNone/>
            </a:pPr>
            <a:r>
              <a:rPr b="0" i="0" lang="en-US" sz="4000" u="none" cap="none" strike="noStrike">
                <a:solidFill>
                  <a:srgbClr val="012B1B"/>
                </a:solidFill>
                <a:latin typeface="Bricolage Grotesque"/>
                <a:ea typeface="Bricolage Grotesque"/>
                <a:cs typeface="Bricolage Grotesque"/>
                <a:sym typeface="Bricolage Grotesque"/>
              </a:rPr>
              <a:t>For Teachers</a:t>
            </a:r>
            <a:endParaRPr b="0" i="0" sz="3116" u="none" cap="none" strike="noStrike">
              <a:solidFill>
                <a:srgbClr val="012B1B"/>
              </a:solidFill>
              <a:latin typeface="Bricolage Grotesque"/>
              <a:ea typeface="Bricolage Grotesque"/>
              <a:cs typeface="Bricolage Grotesque"/>
              <a:sym typeface="Bricolage Grotesque"/>
            </a:endParaRPr>
          </a:p>
          <a:p>
            <a:pPr indent="0" lvl="0" marL="0" marR="0" rtl="0" algn="ctr">
              <a:lnSpc>
                <a:spcPct val="109980"/>
              </a:lnSpc>
              <a:spcBef>
                <a:spcPts val="0"/>
              </a:spcBef>
              <a:spcAft>
                <a:spcPts val="0"/>
              </a:spcAft>
              <a:buClr>
                <a:srgbClr val="000000"/>
              </a:buClr>
              <a:buSzPts val="3116"/>
              <a:buFont typeface="Arial"/>
              <a:buNone/>
            </a:pPr>
            <a:r>
              <a:rPr b="0" i="0" lang="en-US" sz="3116" u="none" cap="none" strike="noStrike">
                <a:solidFill>
                  <a:srgbClr val="012B1B"/>
                </a:solidFill>
                <a:latin typeface="Bricolage Grotesque"/>
                <a:ea typeface="Bricolage Grotesque"/>
                <a:cs typeface="Bricolage Grotesque"/>
                <a:sym typeface="Bricolage Grotesque"/>
              </a:rPr>
              <a:t>(4 hours)</a:t>
            </a:r>
            <a:endParaRPr b="0" i="0" sz="1400" u="none" cap="none" strike="noStrike">
              <a:solidFill>
                <a:srgbClr val="000000"/>
              </a:solidFill>
              <a:latin typeface="Arial"/>
              <a:ea typeface="Arial"/>
              <a:cs typeface="Arial"/>
              <a:sym typeface="Arial"/>
            </a:endParaRPr>
          </a:p>
        </p:txBody>
      </p:sp>
      <p:sp>
        <p:nvSpPr>
          <p:cNvPr id="110" name="Google Shape;110;p2"/>
          <p:cNvSpPr txBox="1"/>
          <p:nvPr/>
        </p:nvSpPr>
        <p:spPr>
          <a:xfrm>
            <a:off x="4314200" y="2959025"/>
            <a:ext cx="10111200" cy="1588512"/>
          </a:xfrm>
          <a:prstGeom prst="rect">
            <a:avLst/>
          </a:prstGeom>
          <a:noFill/>
          <a:ln>
            <a:noFill/>
          </a:ln>
        </p:spPr>
        <p:txBody>
          <a:bodyPr anchorCtr="0" anchor="t" bIns="0" lIns="0" spcFirstLastPara="1" rIns="0" wrap="square" tIns="0">
            <a:spAutoFit/>
          </a:bodyPr>
          <a:lstStyle/>
          <a:p>
            <a:pPr indent="0" lvl="0" marL="0" marR="0" rtl="0" algn="ctr">
              <a:lnSpc>
                <a:spcPct val="109995"/>
              </a:lnSpc>
              <a:spcBef>
                <a:spcPts val="0"/>
              </a:spcBef>
              <a:spcAft>
                <a:spcPts val="0"/>
              </a:spcAft>
              <a:buClr>
                <a:srgbClr val="000000"/>
              </a:buClr>
              <a:buSzPts val="9384"/>
              <a:buFont typeface="Arial"/>
              <a:buNone/>
            </a:pPr>
            <a:r>
              <a:rPr b="1" i="0" lang="en-US" sz="9384" u="none" cap="none" strike="noStrike">
                <a:solidFill>
                  <a:srgbClr val="012B1B"/>
                </a:solidFill>
                <a:latin typeface="Bricolage Grotesque"/>
                <a:ea typeface="Bricolage Grotesque"/>
                <a:cs typeface="Bricolage Grotesque"/>
                <a:sym typeface="Bricolage Grotesque"/>
              </a:rPr>
              <a:t>MODULE</a:t>
            </a:r>
            <a:endParaRPr b="0" i="0" sz="1400" u="none" cap="none" strike="noStrike">
              <a:solidFill>
                <a:srgbClr val="000000"/>
              </a:solidFill>
              <a:latin typeface="Arial"/>
              <a:ea typeface="Arial"/>
              <a:cs typeface="Arial"/>
              <a:sym typeface="Arial"/>
            </a:endParaRPr>
          </a:p>
        </p:txBody>
      </p:sp>
      <p:sp>
        <p:nvSpPr>
          <p:cNvPr id="111" name="Google Shape;111;p2"/>
          <p:cNvSpPr txBox="1"/>
          <p:nvPr/>
        </p:nvSpPr>
        <p:spPr>
          <a:xfrm>
            <a:off x="14272116" y="6815371"/>
            <a:ext cx="3455295" cy="712824"/>
          </a:xfrm>
          <a:prstGeom prst="rect">
            <a:avLst/>
          </a:prstGeom>
          <a:noFill/>
          <a:ln>
            <a:noFill/>
          </a:ln>
        </p:spPr>
        <p:txBody>
          <a:bodyPr anchorCtr="0" anchor="t" bIns="0" lIns="0" spcFirstLastPara="1" rIns="0" wrap="square" tIns="0">
            <a:spAutoFit/>
          </a:bodyPr>
          <a:lstStyle/>
          <a:p>
            <a:pPr indent="0" lvl="0" marL="0" marR="0" rtl="0" algn="ctr">
              <a:lnSpc>
                <a:spcPct val="150032"/>
              </a:lnSpc>
              <a:spcBef>
                <a:spcPts val="0"/>
              </a:spcBef>
              <a:spcAft>
                <a:spcPts val="0"/>
              </a:spcAft>
              <a:buClr>
                <a:srgbClr val="000000"/>
              </a:buClr>
              <a:buSzPts val="3088"/>
              <a:buFont typeface="Arial"/>
              <a:buNone/>
            </a:pPr>
            <a:r>
              <a:rPr b="1" i="0" lang="en-US" sz="3088" u="none" cap="none" strike="noStrike">
                <a:solidFill>
                  <a:srgbClr val="0C4DA2"/>
                </a:solidFill>
                <a:latin typeface="Bricolage Grotesque"/>
                <a:ea typeface="Bricolage Grotesque"/>
                <a:cs typeface="Bricolage Grotesque"/>
                <a:sym typeface="Bricolage Grotesque"/>
              </a:rPr>
              <a:t>Developed by:</a:t>
            </a:r>
            <a:endParaRPr b="0" i="0" sz="1400" u="none" cap="none" strike="noStrike">
              <a:solidFill>
                <a:srgbClr val="000000"/>
              </a:solidFill>
              <a:latin typeface="Arial"/>
              <a:ea typeface="Arial"/>
              <a:cs typeface="Arial"/>
              <a:sym typeface="Arial"/>
            </a:endParaRPr>
          </a:p>
        </p:txBody>
      </p:sp>
      <p:sp>
        <p:nvSpPr>
          <p:cNvPr id="112" name="Google Shape;112;p2"/>
          <p:cNvSpPr txBox="1"/>
          <p:nvPr/>
        </p:nvSpPr>
        <p:spPr>
          <a:xfrm>
            <a:off x="13187836" y="7489686"/>
            <a:ext cx="4829269" cy="1425647"/>
          </a:xfrm>
          <a:prstGeom prst="rect">
            <a:avLst/>
          </a:prstGeom>
          <a:noFill/>
          <a:ln>
            <a:noFill/>
          </a:ln>
        </p:spPr>
        <p:txBody>
          <a:bodyPr anchorCtr="0" anchor="t" bIns="0" lIns="0" spcFirstLastPara="1" rIns="0" wrap="square" tIns="0">
            <a:spAutoFit/>
          </a:bodyPr>
          <a:lstStyle/>
          <a:p>
            <a:pPr indent="0" lvl="0" marL="0" marR="0" rtl="0" algn="ctr">
              <a:lnSpc>
                <a:spcPct val="150032"/>
              </a:lnSpc>
              <a:spcBef>
                <a:spcPts val="0"/>
              </a:spcBef>
              <a:spcAft>
                <a:spcPts val="0"/>
              </a:spcAft>
              <a:buClr>
                <a:srgbClr val="000000"/>
              </a:buClr>
              <a:buSzPts val="3088"/>
              <a:buFont typeface="Arial"/>
              <a:buNone/>
            </a:pPr>
            <a:r>
              <a:rPr b="0" i="1" lang="en-US" sz="3088" u="none" cap="none" strike="noStrike">
                <a:solidFill>
                  <a:srgbClr val="000000"/>
                </a:solidFill>
                <a:latin typeface="Bricolage Grotesque"/>
                <a:ea typeface="Bricolage Grotesque"/>
                <a:cs typeface="Bricolage Grotesque"/>
                <a:sym typeface="Bricolage Grotesque"/>
              </a:rPr>
              <a:t>Márta Turcsányi-Szabó &amp; Franci Mikófalvy (ELTE)</a:t>
            </a:r>
            <a:endParaRPr b="0" i="1" sz="1400" u="none" cap="none" strike="noStrike">
              <a:solidFill>
                <a:srgbClr val="000000"/>
              </a:solidFill>
              <a:latin typeface="Arial"/>
              <a:ea typeface="Arial"/>
              <a:cs typeface="Arial"/>
              <a:sym typeface="Arial"/>
            </a:endParaRPr>
          </a:p>
        </p:txBody>
      </p:sp>
      <p:sp>
        <p:nvSpPr>
          <p:cNvPr id="113" name="Google Shape;113;p2"/>
          <p:cNvSpPr/>
          <p:nvPr/>
        </p:nvSpPr>
        <p:spPr>
          <a:xfrm>
            <a:off x="1028700" y="10287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5">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14" name="Google Shape;114;p2"/>
          <p:cNvSpPr/>
          <p:nvPr/>
        </p:nvSpPr>
        <p:spPr>
          <a:xfrm>
            <a:off x="13138171" y="526738"/>
            <a:ext cx="5149829" cy="1628968"/>
          </a:xfrm>
          <a:custGeom>
            <a:rect b="b" l="l" r="r" t="t"/>
            <a:pathLst>
              <a:path extrusionOk="0" h="1628968" w="5149829">
                <a:moveTo>
                  <a:pt x="0" y="0"/>
                </a:moveTo>
                <a:lnTo>
                  <a:pt x="5149829" y="0"/>
                </a:lnTo>
                <a:lnTo>
                  <a:pt x="5149829" y="1628969"/>
                </a:lnTo>
                <a:lnTo>
                  <a:pt x="0" y="1628969"/>
                </a:lnTo>
                <a:lnTo>
                  <a:pt x="0" y="0"/>
                </a:lnTo>
                <a:close/>
              </a:path>
            </a:pathLst>
          </a:custGeom>
          <a:blipFill rotWithShape="1">
            <a:blip r:embed="rId6">
              <a:alphaModFix/>
            </a:blip>
            <a:stretch>
              <a:fillRect b="0" l="-152"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15" name="Google Shape;115;p2"/>
          <p:cNvSpPr/>
          <p:nvPr/>
        </p:nvSpPr>
        <p:spPr>
          <a:xfrm>
            <a:off x="16096089" y="9169463"/>
            <a:ext cx="485872" cy="451814"/>
          </a:xfrm>
          <a:custGeom>
            <a:rect b="b" l="l" r="r" t="t"/>
            <a:pathLst>
              <a:path extrusionOk="0" h="451814" w="485872">
                <a:moveTo>
                  <a:pt x="0" y="0"/>
                </a:moveTo>
                <a:lnTo>
                  <a:pt x="485872" y="0"/>
                </a:lnTo>
                <a:lnTo>
                  <a:pt x="485872" y="451814"/>
                </a:lnTo>
                <a:lnTo>
                  <a:pt x="0" y="451814"/>
                </a:lnTo>
                <a:lnTo>
                  <a:pt x="0" y="0"/>
                </a:lnTo>
                <a:close/>
              </a:path>
            </a:pathLst>
          </a:custGeom>
          <a:blipFill rotWithShape="1">
            <a:blip r:embed="rId5">
              <a:alphaModFix/>
            </a:blip>
            <a:stretch>
              <a:fillRect b="-210896" l="-514628" r="-108123"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116" name="Google Shape;116;p2"/>
          <p:cNvGrpSpPr/>
          <p:nvPr/>
        </p:nvGrpSpPr>
        <p:grpSpPr>
          <a:xfrm>
            <a:off x="11634460" y="9208469"/>
            <a:ext cx="841535" cy="978905"/>
            <a:chOff x="0" y="-38100"/>
            <a:chExt cx="171548" cy="199551"/>
          </a:xfrm>
        </p:grpSpPr>
        <p:sp>
          <p:nvSpPr>
            <p:cNvPr id="117" name="Google Shape;117;p2"/>
            <p:cNvSpPr/>
            <p:nvPr/>
          </p:nvSpPr>
          <p:spPr>
            <a:xfrm>
              <a:off x="0" y="0"/>
              <a:ext cx="171548" cy="161451"/>
            </a:xfrm>
            <a:custGeom>
              <a:rect b="b" l="l" r="r" t="t"/>
              <a:pathLst>
                <a:path extrusionOk="0" h="161451" w="171548">
                  <a:moveTo>
                    <a:pt x="0" y="0"/>
                  </a:moveTo>
                  <a:lnTo>
                    <a:pt x="171548" y="0"/>
                  </a:lnTo>
                  <a:lnTo>
                    <a:pt x="171548" y="161451"/>
                  </a:lnTo>
                  <a:lnTo>
                    <a:pt x="0" y="161451"/>
                  </a:lnTo>
                  <a:close/>
                </a:path>
              </a:pathLst>
            </a:custGeom>
            <a:solidFill>
              <a:srgbClr val="FFDE00">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18" name="Google Shape;118;p2"/>
            <p:cNvSpPr txBox="1"/>
            <p:nvPr/>
          </p:nvSpPr>
          <p:spPr>
            <a:xfrm>
              <a:off x="0" y="-38100"/>
              <a:ext cx="171548" cy="199551"/>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19" name="Google Shape;119;p2"/>
          <p:cNvGrpSpPr/>
          <p:nvPr/>
        </p:nvGrpSpPr>
        <p:grpSpPr>
          <a:xfrm>
            <a:off x="13329797" y="9781642"/>
            <a:ext cx="1455712" cy="582902"/>
            <a:chOff x="0" y="-38100"/>
            <a:chExt cx="296749" cy="118826"/>
          </a:xfrm>
        </p:grpSpPr>
        <p:sp>
          <p:nvSpPr>
            <p:cNvPr id="120" name="Google Shape;120;p2"/>
            <p:cNvSpPr/>
            <p:nvPr/>
          </p:nvSpPr>
          <p:spPr>
            <a:xfrm>
              <a:off x="0" y="0"/>
              <a:ext cx="296749" cy="80726"/>
            </a:xfrm>
            <a:custGeom>
              <a:rect b="b" l="l" r="r" t="t"/>
              <a:pathLst>
                <a:path extrusionOk="0" h="80726" w="296749">
                  <a:moveTo>
                    <a:pt x="0" y="0"/>
                  </a:moveTo>
                  <a:lnTo>
                    <a:pt x="296749" y="0"/>
                  </a:lnTo>
                  <a:lnTo>
                    <a:pt x="296749" y="80726"/>
                  </a:lnTo>
                  <a:lnTo>
                    <a:pt x="0" y="80726"/>
                  </a:lnTo>
                  <a:close/>
                </a:path>
              </a:pathLst>
            </a:custGeom>
            <a:solidFill>
              <a:srgbClr val="C7EAFC">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21" name="Google Shape;121;p2"/>
            <p:cNvSpPr txBox="1"/>
            <p:nvPr/>
          </p:nvSpPr>
          <p:spPr>
            <a:xfrm>
              <a:off x="0" y="-38100"/>
              <a:ext cx="296749" cy="118826"/>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22" name="Google Shape;122;p2"/>
          <p:cNvGrpSpPr/>
          <p:nvPr/>
        </p:nvGrpSpPr>
        <p:grpSpPr>
          <a:xfrm>
            <a:off x="17589122" y="8110979"/>
            <a:ext cx="828587" cy="996659"/>
            <a:chOff x="0" y="-38100"/>
            <a:chExt cx="168909" cy="203170"/>
          </a:xfrm>
        </p:grpSpPr>
        <p:sp>
          <p:nvSpPr>
            <p:cNvPr id="123" name="Google Shape;123;p2"/>
            <p:cNvSpPr/>
            <p:nvPr/>
          </p:nvSpPr>
          <p:spPr>
            <a:xfrm>
              <a:off x="0" y="0"/>
              <a:ext cx="168909" cy="165070"/>
            </a:xfrm>
            <a:custGeom>
              <a:rect b="b" l="l" r="r" t="t"/>
              <a:pathLst>
                <a:path extrusionOk="0" h="165070" w="168909">
                  <a:moveTo>
                    <a:pt x="0" y="0"/>
                  </a:moveTo>
                  <a:lnTo>
                    <a:pt x="168909" y="0"/>
                  </a:lnTo>
                  <a:lnTo>
                    <a:pt x="168909" y="165070"/>
                  </a:lnTo>
                  <a:lnTo>
                    <a:pt x="0" y="165070"/>
                  </a:lnTo>
                  <a:close/>
                </a:path>
              </a:pathLst>
            </a:custGeom>
            <a:solidFill>
              <a:srgbClr val="C7EAFC">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24" name="Google Shape;124;p2"/>
            <p:cNvSpPr txBox="1"/>
            <p:nvPr/>
          </p:nvSpPr>
          <p:spPr>
            <a:xfrm>
              <a:off x="0" y="-38100"/>
              <a:ext cx="168909" cy="203170"/>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25" name="Google Shape;125;p2"/>
          <p:cNvGrpSpPr/>
          <p:nvPr/>
        </p:nvGrpSpPr>
        <p:grpSpPr>
          <a:xfrm>
            <a:off x="17140037" y="9298379"/>
            <a:ext cx="828587" cy="996659"/>
            <a:chOff x="0" y="-38100"/>
            <a:chExt cx="168909" cy="203170"/>
          </a:xfrm>
        </p:grpSpPr>
        <p:sp>
          <p:nvSpPr>
            <p:cNvPr id="126" name="Google Shape;126;p2"/>
            <p:cNvSpPr/>
            <p:nvPr/>
          </p:nvSpPr>
          <p:spPr>
            <a:xfrm>
              <a:off x="0" y="0"/>
              <a:ext cx="168909" cy="165070"/>
            </a:xfrm>
            <a:custGeom>
              <a:rect b="b" l="l" r="r" t="t"/>
              <a:pathLst>
                <a:path extrusionOk="0" h="165070" w="168909">
                  <a:moveTo>
                    <a:pt x="0" y="0"/>
                  </a:moveTo>
                  <a:lnTo>
                    <a:pt x="168909" y="0"/>
                  </a:lnTo>
                  <a:lnTo>
                    <a:pt x="168909" y="165070"/>
                  </a:lnTo>
                  <a:lnTo>
                    <a:pt x="0" y="165070"/>
                  </a:lnTo>
                  <a:close/>
                </a:path>
              </a:pathLst>
            </a:custGeom>
            <a:solidFill>
              <a:srgbClr val="7961AB">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27" name="Google Shape;127;p2"/>
            <p:cNvSpPr txBox="1"/>
            <p:nvPr/>
          </p:nvSpPr>
          <p:spPr>
            <a:xfrm>
              <a:off x="0" y="-38100"/>
              <a:ext cx="168909" cy="203170"/>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28" name="Google Shape;128;p2"/>
          <p:cNvGrpSpPr/>
          <p:nvPr/>
        </p:nvGrpSpPr>
        <p:grpSpPr>
          <a:xfrm>
            <a:off x="10530989" y="9659703"/>
            <a:ext cx="543464" cy="733487"/>
            <a:chOff x="0" y="-38100"/>
            <a:chExt cx="110786" cy="149523"/>
          </a:xfrm>
        </p:grpSpPr>
        <p:sp>
          <p:nvSpPr>
            <p:cNvPr id="129" name="Google Shape;129;p2"/>
            <p:cNvSpPr/>
            <p:nvPr/>
          </p:nvSpPr>
          <p:spPr>
            <a:xfrm>
              <a:off x="0" y="0"/>
              <a:ext cx="110786" cy="111423"/>
            </a:xfrm>
            <a:custGeom>
              <a:rect b="b" l="l" r="r" t="t"/>
              <a:pathLst>
                <a:path extrusionOk="0" h="111423" w="110786">
                  <a:moveTo>
                    <a:pt x="0" y="0"/>
                  </a:moveTo>
                  <a:lnTo>
                    <a:pt x="110786" y="0"/>
                  </a:lnTo>
                  <a:lnTo>
                    <a:pt x="110786" y="111423"/>
                  </a:lnTo>
                  <a:lnTo>
                    <a:pt x="0" y="111423"/>
                  </a:lnTo>
                  <a:close/>
                </a:path>
              </a:pathLst>
            </a:custGeom>
            <a:solidFill>
              <a:srgbClr val="7961AB">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30" name="Google Shape;130;p2"/>
            <p:cNvSpPr txBox="1"/>
            <p:nvPr/>
          </p:nvSpPr>
          <p:spPr>
            <a:xfrm>
              <a:off x="0" y="-38100"/>
              <a:ext cx="110786" cy="149523"/>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31" name="Google Shape;131;p2"/>
          <p:cNvGrpSpPr/>
          <p:nvPr/>
        </p:nvGrpSpPr>
        <p:grpSpPr>
          <a:xfrm>
            <a:off x="16096089" y="9757855"/>
            <a:ext cx="630570" cy="537183"/>
            <a:chOff x="0" y="-38100"/>
            <a:chExt cx="128543" cy="109506"/>
          </a:xfrm>
        </p:grpSpPr>
        <p:sp>
          <p:nvSpPr>
            <p:cNvPr id="132" name="Google Shape;132;p2"/>
            <p:cNvSpPr/>
            <p:nvPr/>
          </p:nvSpPr>
          <p:spPr>
            <a:xfrm>
              <a:off x="0" y="0"/>
              <a:ext cx="128543" cy="71406"/>
            </a:xfrm>
            <a:custGeom>
              <a:rect b="b" l="l" r="r" t="t"/>
              <a:pathLst>
                <a:path extrusionOk="0" h="71406" w="128543">
                  <a:moveTo>
                    <a:pt x="0" y="0"/>
                  </a:moveTo>
                  <a:lnTo>
                    <a:pt x="128543" y="0"/>
                  </a:lnTo>
                  <a:lnTo>
                    <a:pt x="128543" y="71406"/>
                  </a:lnTo>
                  <a:lnTo>
                    <a:pt x="0" y="71406"/>
                  </a:lnTo>
                  <a:close/>
                </a:path>
              </a:pathLst>
            </a:custGeom>
            <a:solidFill>
              <a:srgbClr val="A3D063">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33" name="Google Shape;133;p2"/>
            <p:cNvSpPr txBox="1"/>
            <p:nvPr/>
          </p:nvSpPr>
          <p:spPr>
            <a:xfrm>
              <a:off x="0" y="-38100"/>
              <a:ext cx="128543" cy="109506"/>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34" name="Google Shape;134;p2"/>
          <p:cNvGrpSpPr/>
          <p:nvPr/>
        </p:nvGrpSpPr>
        <p:grpSpPr>
          <a:xfrm>
            <a:off x="0" y="-112458"/>
            <a:ext cx="315272" cy="786776"/>
            <a:chOff x="0" y="-38100"/>
            <a:chExt cx="82450" cy="205757"/>
          </a:xfrm>
        </p:grpSpPr>
        <p:sp>
          <p:nvSpPr>
            <p:cNvPr id="135" name="Google Shape;135;p2"/>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36" name="Google Shape;136;p2"/>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37" name="Google Shape;137;p2"/>
          <p:cNvGrpSpPr/>
          <p:nvPr/>
        </p:nvGrpSpPr>
        <p:grpSpPr>
          <a:xfrm>
            <a:off x="0" y="1116904"/>
            <a:ext cx="503883" cy="1931922"/>
            <a:chOff x="0" y="-38100"/>
            <a:chExt cx="131775" cy="505235"/>
          </a:xfrm>
        </p:grpSpPr>
        <p:sp>
          <p:nvSpPr>
            <p:cNvPr id="138" name="Google Shape;138;p2"/>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39" name="Google Shape;139;p2"/>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40" name="Google Shape;140;p2"/>
          <p:cNvGrpSpPr/>
          <p:nvPr/>
        </p:nvGrpSpPr>
        <p:grpSpPr>
          <a:xfrm>
            <a:off x="790770" y="-112458"/>
            <a:ext cx="1427175" cy="786776"/>
            <a:chOff x="0" y="-38100"/>
            <a:chExt cx="373234" cy="205757"/>
          </a:xfrm>
        </p:grpSpPr>
        <p:sp>
          <p:nvSpPr>
            <p:cNvPr id="141" name="Google Shape;141;p2"/>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42" name="Google Shape;142;p2"/>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
        <p:nvSpPr>
          <p:cNvPr id="143" name="Google Shape;143;p2"/>
          <p:cNvSpPr txBox="1"/>
          <p:nvPr/>
        </p:nvSpPr>
        <p:spPr>
          <a:xfrm>
            <a:off x="2805150" y="6882000"/>
            <a:ext cx="5706000" cy="1908600"/>
          </a:xfrm>
          <a:prstGeom prst="rect">
            <a:avLst/>
          </a:prstGeom>
          <a:noFill/>
          <a:ln>
            <a:noFill/>
          </a:ln>
        </p:spPr>
        <p:txBody>
          <a:bodyPr anchorCtr="0" anchor="t" bIns="91425" lIns="91425" spcFirstLastPara="1" rIns="91425" wrap="square" tIns="91425">
            <a:spAutoFit/>
          </a:bodyPr>
          <a:lstStyle/>
          <a:p>
            <a:pPr indent="0" lvl="0" marL="0" marR="0" rtl="0" algn="l">
              <a:lnSpc>
                <a:spcPct val="115000"/>
              </a:lnSpc>
              <a:spcBef>
                <a:spcPts val="0"/>
              </a:spcBef>
              <a:spcAft>
                <a:spcPts val="0"/>
              </a:spcAft>
              <a:buClr>
                <a:srgbClr val="000000"/>
              </a:buClr>
              <a:buSzPts val="2000"/>
              <a:buFont typeface="Arial"/>
              <a:buNone/>
            </a:pPr>
            <a:r>
              <a:rPr b="1" i="0" lang="en-US" sz="2000" u="none" cap="none" strike="noStrike">
                <a:solidFill>
                  <a:schemeClr val="dk1"/>
                </a:solidFill>
                <a:latin typeface="Arial"/>
                <a:ea typeface="Arial"/>
                <a:cs typeface="Arial"/>
                <a:sym typeface="Arial"/>
              </a:rPr>
              <a:t>Version: 2025.12.12</a:t>
            </a:r>
            <a:endParaRPr b="1" i="0" sz="2000" u="none" cap="none" strike="noStrike">
              <a:solidFill>
                <a:schemeClr val="dk1"/>
              </a:solidFill>
              <a:latin typeface="Arial"/>
              <a:ea typeface="Arial"/>
              <a:cs typeface="Arial"/>
              <a:sym typeface="Arial"/>
            </a:endParaRPr>
          </a:p>
          <a:p>
            <a:pPr indent="0" lvl="0" marL="0" marR="0" rtl="0" algn="l">
              <a:lnSpc>
                <a:spcPct val="115000"/>
              </a:lnSpc>
              <a:spcBef>
                <a:spcPts val="0"/>
              </a:spcBef>
              <a:spcAft>
                <a:spcPts val="0"/>
              </a:spcAft>
              <a:buClr>
                <a:srgbClr val="000000"/>
              </a:buClr>
              <a:buSzPts val="2000"/>
              <a:buFont typeface="Arial"/>
              <a:buNone/>
            </a:pPr>
            <a:r>
              <a:t/>
            </a:r>
            <a:endParaRPr b="1" i="0" sz="2000" u="none" cap="none" strike="noStrike">
              <a:solidFill>
                <a:schemeClr val="dk1"/>
              </a:solidFill>
              <a:latin typeface="Arial"/>
              <a:ea typeface="Arial"/>
              <a:cs typeface="Arial"/>
              <a:sym typeface="Arial"/>
            </a:endParaRPr>
          </a:p>
          <a:p>
            <a:pPr indent="0" lvl="0" marL="0" marR="0" rtl="0" algn="l">
              <a:lnSpc>
                <a:spcPct val="115000"/>
              </a:lnSpc>
              <a:spcBef>
                <a:spcPts val="0"/>
              </a:spcBef>
              <a:spcAft>
                <a:spcPts val="0"/>
              </a:spcAft>
              <a:buClr>
                <a:srgbClr val="000000"/>
              </a:buClr>
              <a:buSzPts val="2000"/>
              <a:buFont typeface="Arial"/>
              <a:buNone/>
            </a:pPr>
            <a:r>
              <a:rPr b="0" i="0" lang="en-US" sz="2000" u="none" cap="none" strike="noStrike">
                <a:solidFill>
                  <a:schemeClr val="dk1"/>
                </a:solidFill>
                <a:latin typeface="Arial"/>
                <a:ea typeface="Arial"/>
                <a:cs typeface="Arial"/>
                <a:sym typeface="Arial"/>
              </a:rPr>
              <a:t>Using a pedagogy-first model, the material was designed and developed in collaboration with ChatGPT 5.0 as co-creator.</a:t>
            </a:r>
            <a:endParaRPr b="0" i="0" sz="2000" u="none" cap="none" strike="noStrike">
              <a:solidFill>
                <a:schemeClr val="dk1"/>
              </a:solidFill>
              <a:latin typeface="Arial"/>
              <a:ea typeface="Arial"/>
              <a:cs typeface="Arial"/>
              <a:sym typeface="Arial"/>
            </a:endParaRPr>
          </a:p>
        </p:txBody>
      </p:sp>
      <p:pic>
        <p:nvPicPr>
          <p:cNvPr id="144" name="Google Shape;144;p2"/>
          <p:cNvPicPr preferRelativeResize="0"/>
          <p:nvPr/>
        </p:nvPicPr>
        <p:blipFill rotWithShape="1">
          <a:blip r:embed="rId7">
            <a:alphaModFix/>
          </a:blip>
          <a:srcRect b="0" l="0" r="0" t="0"/>
          <a:stretch/>
        </p:blipFill>
        <p:spPr>
          <a:xfrm>
            <a:off x="865475" y="6956700"/>
            <a:ext cx="1833900" cy="1833900"/>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3" name="Shape 433"/>
        <p:cNvGrpSpPr/>
        <p:nvPr/>
      </p:nvGrpSpPr>
      <p:grpSpPr>
        <a:xfrm>
          <a:off x="0" y="0"/>
          <a:ext cx="0" cy="0"/>
          <a:chOff x="0" y="0"/>
          <a:chExt cx="0" cy="0"/>
        </a:xfrm>
      </p:grpSpPr>
      <p:sp>
        <p:nvSpPr>
          <p:cNvPr id="434" name="Google Shape;434;p10"/>
          <p:cNvSpPr txBox="1"/>
          <p:nvPr>
            <p:ph type="ctrTitle"/>
          </p:nvPr>
        </p:nvSpPr>
        <p:spPr>
          <a:xfrm>
            <a:off x="2693443" y="505258"/>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b="1" lang="en-US">
                <a:solidFill>
                  <a:schemeClr val="dk1"/>
                </a:solidFill>
                <a:latin typeface="Bricolage Grotesque"/>
                <a:ea typeface="Bricolage Grotesque"/>
                <a:cs typeface="Bricolage Grotesque"/>
                <a:sym typeface="Bricolage Grotesque"/>
              </a:rPr>
              <a:t>The role of AI in </a:t>
            </a:r>
            <a:r>
              <a:rPr b="1" lang="en-US">
                <a:latin typeface="Bricolage Grotesque"/>
                <a:ea typeface="Bricolage Grotesque"/>
                <a:cs typeface="Bricolage Grotesque"/>
                <a:sym typeface="Bricolage Grotesque"/>
              </a:rPr>
              <a:t>d</a:t>
            </a:r>
            <a:r>
              <a:rPr b="1" lang="en-US">
                <a:solidFill>
                  <a:schemeClr val="dk1"/>
                </a:solidFill>
                <a:latin typeface="Bricolage Grotesque"/>
                <a:ea typeface="Bricolage Grotesque"/>
                <a:cs typeface="Bricolage Grotesque"/>
                <a:sym typeface="Bricolage Grotesque"/>
              </a:rPr>
              <a:t>isseminating </a:t>
            </a:r>
            <a:r>
              <a:rPr b="1" lang="en-US">
                <a:latin typeface="Bricolage Grotesque"/>
                <a:ea typeface="Bricolage Grotesque"/>
                <a:cs typeface="Bricolage Grotesque"/>
                <a:sym typeface="Bricolage Grotesque"/>
              </a:rPr>
              <a:t>d</a:t>
            </a:r>
            <a:r>
              <a:rPr b="1" lang="en-US">
                <a:solidFill>
                  <a:schemeClr val="dk1"/>
                </a:solidFill>
                <a:latin typeface="Bricolage Grotesque"/>
                <a:ea typeface="Bricolage Grotesque"/>
                <a:cs typeface="Bricolage Grotesque"/>
                <a:sym typeface="Bricolage Grotesque"/>
              </a:rPr>
              <a:t>isinformation</a:t>
            </a:r>
            <a:endParaRPr b="1"/>
          </a:p>
        </p:txBody>
      </p:sp>
      <p:sp>
        <p:nvSpPr>
          <p:cNvPr id="435" name="Google Shape;435;p10"/>
          <p:cNvSpPr txBox="1"/>
          <p:nvPr>
            <p:ph idx="1" type="subTitle"/>
          </p:nvPr>
        </p:nvSpPr>
        <p:spPr>
          <a:xfrm>
            <a:off x="5998625" y="3429000"/>
            <a:ext cx="11905200" cy="5138700"/>
          </a:xfrm>
          <a:prstGeom prst="rect">
            <a:avLst/>
          </a:prstGeom>
          <a:noFill/>
          <a:ln>
            <a:noFill/>
          </a:ln>
        </p:spPr>
        <p:txBody>
          <a:bodyPr anchorCtr="0" anchor="t" bIns="45700" lIns="91425" spcFirstLastPara="1" rIns="91425" wrap="square" tIns="45700">
            <a:noAutofit/>
          </a:bodyPr>
          <a:lstStyle/>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Speed and </a:t>
            </a:r>
            <a:r>
              <a:rPr lang="en-US" sz="4000">
                <a:solidFill>
                  <a:schemeClr val="dk1"/>
                </a:solidFill>
              </a:rPr>
              <a:t>s</a:t>
            </a:r>
            <a:r>
              <a:rPr lang="en-US" sz="4000">
                <a:solidFill>
                  <a:schemeClr val="dk1"/>
                </a:solidFill>
                <a:latin typeface="Calibri"/>
                <a:ea typeface="Calibri"/>
                <a:cs typeface="Calibri"/>
                <a:sym typeface="Calibri"/>
              </a:rPr>
              <a:t>cale of </a:t>
            </a:r>
            <a:r>
              <a:rPr lang="en-US" sz="4000">
                <a:solidFill>
                  <a:schemeClr val="dk1"/>
                </a:solidFill>
              </a:rPr>
              <a:t>d</a:t>
            </a:r>
            <a:r>
              <a:rPr lang="en-US" sz="4000">
                <a:solidFill>
                  <a:schemeClr val="dk1"/>
                </a:solidFill>
                <a:latin typeface="Calibri"/>
                <a:ea typeface="Calibri"/>
                <a:cs typeface="Calibri"/>
                <a:sym typeface="Calibri"/>
              </a:rPr>
              <a:t>issemination</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Algorithmic </a:t>
            </a:r>
            <a:r>
              <a:rPr lang="en-US" sz="4000">
                <a:solidFill>
                  <a:schemeClr val="dk1"/>
                </a:solidFill>
              </a:rPr>
              <a:t>a</a:t>
            </a:r>
            <a:r>
              <a:rPr lang="en-US" sz="4000">
                <a:solidFill>
                  <a:schemeClr val="dk1"/>
                </a:solidFill>
                <a:latin typeface="Calibri"/>
                <a:ea typeface="Calibri"/>
                <a:cs typeface="Calibri"/>
                <a:sym typeface="Calibri"/>
              </a:rPr>
              <a:t>mplification</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Hyper-</a:t>
            </a:r>
            <a:r>
              <a:rPr lang="en-US" sz="4000">
                <a:solidFill>
                  <a:schemeClr val="dk1"/>
                </a:solidFill>
              </a:rPr>
              <a:t>r</a:t>
            </a:r>
            <a:r>
              <a:rPr lang="en-US" sz="4000">
                <a:solidFill>
                  <a:schemeClr val="dk1"/>
                </a:solidFill>
                <a:latin typeface="Calibri"/>
                <a:ea typeface="Calibri"/>
                <a:cs typeface="Calibri"/>
                <a:sym typeface="Calibri"/>
              </a:rPr>
              <a:t>ealism and </a:t>
            </a:r>
            <a:r>
              <a:rPr lang="en-US" sz="4000">
                <a:solidFill>
                  <a:schemeClr val="dk1"/>
                </a:solidFill>
              </a:rPr>
              <a:t>s</a:t>
            </a:r>
            <a:r>
              <a:rPr lang="en-US" sz="4000">
                <a:solidFill>
                  <a:schemeClr val="dk1"/>
                </a:solidFill>
                <a:latin typeface="Calibri"/>
                <a:ea typeface="Calibri"/>
                <a:cs typeface="Calibri"/>
                <a:sym typeface="Calibri"/>
              </a:rPr>
              <a:t>ynthetic </a:t>
            </a:r>
            <a:r>
              <a:rPr lang="en-US" sz="4000">
                <a:solidFill>
                  <a:schemeClr val="dk1"/>
                </a:solidFill>
              </a:rPr>
              <a:t>m</a:t>
            </a:r>
            <a:r>
              <a:rPr lang="en-US" sz="4000">
                <a:solidFill>
                  <a:schemeClr val="dk1"/>
                </a:solidFill>
                <a:latin typeface="Calibri"/>
                <a:ea typeface="Calibri"/>
                <a:cs typeface="Calibri"/>
                <a:sym typeface="Calibri"/>
              </a:rPr>
              <a:t>edia (</a:t>
            </a:r>
            <a:r>
              <a:rPr lang="en-US" sz="4000">
                <a:solidFill>
                  <a:schemeClr val="dk1"/>
                </a:solidFill>
              </a:rPr>
              <a:t>d</a:t>
            </a:r>
            <a:r>
              <a:rPr lang="en-US" sz="4000">
                <a:solidFill>
                  <a:schemeClr val="dk1"/>
                </a:solidFill>
                <a:latin typeface="Calibri"/>
                <a:ea typeface="Calibri"/>
                <a:cs typeface="Calibri"/>
                <a:sym typeface="Calibri"/>
              </a:rPr>
              <a:t>eepfakes)</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Personalisation and </a:t>
            </a:r>
            <a:r>
              <a:rPr lang="en-US" sz="4000">
                <a:solidFill>
                  <a:schemeClr val="dk1"/>
                </a:solidFill>
              </a:rPr>
              <a:t>h</a:t>
            </a:r>
            <a:r>
              <a:rPr lang="en-US" sz="4000">
                <a:solidFill>
                  <a:schemeClr val="dk1"/>
                </a:solidFill>
                <a:latin typeface="Calibri"/>
                <a:ea typeface="Calibri"/>
                <a:cs typeface="Calibri"/>
                <a:sym typeface="Calibri"/>
              </a:rPr>
              <a:t>yper-</a:t>
            </a:r>
            <a:r>
              <a:rPr lang="en-US" sz="4000">
                <a:solidFill>
                  <a:schemeClr val="dk1"/>
                </a:solidFill>
              </a:rPr>
              <a:t>t</a:t>
            </a:r>
            <a:r>
              <a:rPr lang="en-US" sz="4000">
                <a:solidFill>
                  <a:schemeClr val="dk1"/>
                </a:solidFill>
                <a:latin typeface="Calibri"/>
                <a:ea typeface="Calibri"/>
                <a:cs typeface="Calibri"/>
                <a:sym typeface="Calibri"/>
              </a:rPr>
              <a:t>argeting</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Anonymity and </a:t>
            </a:r>
            <a:r>
              <a:rPr lang="en-US" sz="4000">
                <a:solidFill>
                  <a:schemeClr val="dk1"/>
                </a:solidFill>
              </a:rPr>
              <a:t>l</a:t>
            </a:r>
            <a:r>
              <a:rPr lang="en-US" sz="4000">
                <a:solidFill>
                  <a:schemeClr val="dk1"/>
                </a:solidFill>
                <a:latin typeface="Calibri"/>
                <a:ea typeface="Calibri"/>
                <a:cs typeface="Calibri"/>
                <a:sym typeface="Calibri"/>
              </a:rPr>
              <a:t>ow </a:t>
            </a:r>
            <a:r>
              <a:rPr lang="en-US" sz="4000">
                <a:solidFill>
                  <a:schemeClr val="dk1"/>
                </a:solidFill>
              </a:rPr>
              <a:t>c</a:t>
            </a:r>
            <a:r>
              <a:rPr lang="en-US" sz="4000">
                <a:solidFill>
                  <a:schemeClr val="dk1"/>
                </a:solidFill>
                <a:latin typeface="Calibri"/>
                <a:ea typeface="Calibri"/>
                <a:cs typeface="Calibri"/>
                <a:sym typeface="Calibri"/>
              </a:rPr>
              <a:t>ost</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Troll </a:t>
            </a:r>
            <a:r>
              <a:rPr lang="en-US" sz="4000">
                <a:solidFill>
                  <a:schemeClr val="dk1"/>
                </a:solidFill>
              </a:rPr>
              <a:t>f</a:t>
            </a:r>
            <a:r>
              <a:rPr lang="en-US" sz="4000">
                <a:solidFill>
                  <a:schemeClr val="dk1"/>
                </a:solidFill>
                <a:latin typeface="Calibri"/>
                <a:ea typeface="Calibri"/>
                <a:cs typeface="Calibri"/>
                <a:sym typeface="Calibri"/>
              </a:rPr>
              <a:t>arms and </a:t>
            </a:r>
            <a:r>
              <a:rPr lang="en-US" sz="4000">
                <a:solidFill>
                  <a:schemeClr val="dk1"/>
                </a:solidFill>
              </a:rPr>
              <a:t>c</a:t>
            </a:r>
            <a:r>
              <a:rPr lang="en-US" sz="4000">
                <a:solidFill>
                  <a:schemeClr val="dk1"/>
                </a:solidFill>
                <a:latin typeface="Calibri"/>
                <a:ea typeface="Calibri"/>
                <a:cs typeface="Calibri"/>
                <a:sym typeface="Calibri"/>
              </a:rPr>
              <a:t>omputational </a:t>
            </a:r>
            <a:r>
              <a:rPr lang="en-US" sz="4000">
                <a:solidFill>
                  <a:schemeClr val="dk1"/>
                </a:solidFill>
              </a:rPr>
              <a:t>p</a:t>
            </a:r>
            <a:r>
              <a:rPr lang="en-US" sz="4000">
                <a:solidFill>
                  <a:schemeClr val="dk1"/>
                </a:solidFill>
                <a:latin typeface="Calibri"/>
                <a:ea typeface="Calibri"/>
                <a:cs typeface="Calibri"/>
                <a:sym typeface="Calibri"/>
              </a:rPr>
              <a:t>ropaganda</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Exploiting </a:t>
            </a:r>
            <a:r>
              <a:rPr lang="en-US" sz="4000">
                <a:solidFill>
                  <a:schemeClr val="dk1"/>
                </a:solidFill>
              </a:rPr>
              <a:t>o</a:t>
            </a:r>
            <a:r>
              <a:rPr lang="en-US" sz="4000">
                <a:solidFill>
                  <a:schemeClr val="dk1"/>
                </a:solidFill>
                <a:latin typeface="Calibri"/>
                <a:ea typeface="Calibri"/>
                <a:cs typeface="Calibri"/>
                <a:sym typeface="Calibri"/>
              </a:rPr>
              <a:t>nline </a:t>
            </a:r>
            <a:r>
              <a:rPr lang="en-US" sz="4000">
                <a:solidFill>
                  <a:schemeClr val="dk1"/>
                </a:solidFill>
              </a:rPr>
              <a:t>a</a:t>
            </a:r>
            <a:r>
              <a:rPr lang="en-US" sz="4000">
                <a:solidFill>
                  <a:schemeClr val="dk1"/>
                </a:solidFill>
                <a:latin typeface="Calibri"/>
                <a:ea typeface="Calibri"/>
                <a:cs typeface="Calibri"/>
                <a:sym typeface="Calibri"/>
              </a:rPr>
              <a:t>dvertising </a:t>
            </a:r>
            <a:r>
              <a:rPr lang="en-US" sz="4000">
                <a:solidFill>
                  <a:schemeClr val="dk1"/>
                </a:solidFill>
              </a:rPr>
              <a:t>t</a:t>
            </a:r>
            <a:r>
              <a:rPr lang="en-US" sz="4000">
                <a:solidFill>
                  <a:schemeClr val="dk1"/>
                </a:solidFill>
                <a:latin typeface="Calibri"/>
                <a:ea typeface="Calibri"/>
                <a:cs typeface="Calibri"/>
                <a:sym typeface="Calibri"/>
              </a:rPr>
              <a:t>echnologies</a:t>
            </a:r>
            <a:endParaRPr/>
          </a:p>
        </p:txBody>
      </p:sp>
      <p:sp>
        <p:nvSpPr>
          <p:cNvPr id="436" name="Google Shape;436;p10"/>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437" name="Google Shape;437;p10"/>
          <p:cNvGrpSpPr/>
          <p:nvPr/>
        </p:nvGrpSpPr>
        <p:grpSpPr>
          <a:xfrm>
            <a:off x="790770" y="-112458"/>
            <a:ext cx="1427175" cy="786776"/>
            <a:chOff x="0" y="-38100"/>
            <a:chExt cx="373234" cy="205757"/>
          </a:xfrm>
        </p:grpSpPr>
        <p:sp>
          <p:nvSpPr>
            <p:cNvPr id="438" name="Google Shape;438;p10"/>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49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39" name="Google Shape;439;p10"/>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440" name="Google Shape;440;p10"/>
          <p:cNvGrpSpPr/>
          <p:nvPr/>
        </p:nvGrpSpPr>
        <p:grpSpPr>
          <a:xfrm>
            <a:off x="0" y="-112458"/>
            <a:ext cx="315272" cy="786776"/>
            <a:chOff x="0" y="-38100"/>
            <a:chExt cx="82450" cy="205757"/>
          </a:xfrm>
        </p:grpSpPr>
        <p:sp>
          <p:nvSpPr>
            <p:cNvPr id="441" name="Google Shape;441;p10"/>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49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42" name="Google Shape;442;p10"/>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443" name="Google Shape;443;p10"/>
          <p:cNvGrpSpPr/>
          <p:nvPr/>
        </p:nvGrpSpPr>
        <p:grpSpPr>
          <a:xfrm>
            <a:off x="0" y="1116904"/>
            <a:ext cx="503883" cy="1931922"/>
            <a:chOff x="0" y="-38100"/>
            <a:chExt cx="131775" cy="505235"/>
          </a:xfrm>
        </p:grpSpPr>
        <p:sp>
          <p:nvSpPr>
            <p:cNvPr id="444" name="Google Shape;444;p10"/>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49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45" name="Google Shape;445;p10"/>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446" name="Google Shape;446;p10"/>
          <p:cNvPicPr preferRelativeResize="0"/>
          <p:nvPr/>
        </p:nvPicPr>
        <p:blipFill rotWithShape="1">
          <a:blip r:embed="rId4">
            <a:alphaModFix/>
          </a:blip>
          <a:srcRect b="0" l="0" r="0" t="0"/>
          <a:stretch/>
        </p:blipFill>
        <p:spPr>
          <a:xfrm>
            <a:off x="152400" y="3201225"/>
            <a:ext cx="5225500" cy="5225500"/>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0" name="Shape 450"/>
        <p:cNvGrpSpPr/>
        <p:nvPr/>
      </p:nvGrpSpPr>
      <p:grpSpPr>
        <a:xfrm>
          <a:off x="0" y="0"/>
          <a:ext cx="0" cy="0"/>
          <a:chOff x="0" y="0"/>
          <a:chExt cx="0" cy="0"/>
        </a:xfrm>
      </p:grpSpPr>
      <p:sp>
        <p:nvSpPr>
          <p:cNvPr id="451" name="Google Shape;451;p38"/>
          <p:cNvSpPr txBox="1"/>
          <p:nvPr>
            <p:ph type="ctrTitle"/>
          </p:nvPr>
        </p:nvSpPr>
        <p:spPr>
          <a:xfrm>
            <a:off x="2693443" y="505258"/>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b="1" lang="en-US">
                <a:solidFill>
                  <a:schemeClr val="dk1"/>
                </a:solidFill>
                <a:latin typeface="Bricolage Grotesque"/>
                <a:ea typeface="Bricolage Grotesque"/>
                <a:cs typeface="Bricolage Grotesque"/>
                <a:sym typeface="Bricolage Grotesque"/>
              </a:rPr>
              <a:t>The </a:t>
            </a:r>
            <a:r>
              <a:rPr b="1" lang="en-US">
                <a:latin typeface="Bricolage Grotesque"/>
                <a:ea typeface="Bricolage Grotesque"/>
                <a:cs typeface="Bricolage Grotesque"/>
                <a:sym typeface="Bricolage Grotesque"/>
              </a:rPr>
              <a:t>r</a:t>
            </a:r>
            <a:r>
              <a:rPr b="1" lang="en-US">
                <a:solidFill>
                  <a:schemeClr val="dk1"/>
                </a:solidFill>
                <a:latin typeface="Bricolage Grotesque"/>
                <a:ea typeface="Bricolage Grotesque"/>
                <a:cs typeface="Bricolage Grotesque"/>
                <a:sym typeface="Bricolage Grotesque"/>
              </a:rPr>
              <a:t>ole of AI in </a:t>
            </a:r>
            <a:r>
              <a:rPr b="1" lang="en-US">
                <a:latin typeface="Bricolage Grotesque"/>
                <a:ea typeface="Bricolage Grotesque"/>
                <a:cs typeface="Bricolage Grotesque"/>
                <a:sym typeface="Bricolage Grotesque"/>
              </a:rPr>
              <a:t>d</a:t>
            </a:r>
            <a:r>
              <a:rPr b="1" lang="en-US">
                <a:solidFill>
                  <a:schemeClr val="dk1"/>
                </a:solidFill>
                <a:latin typeface="Bricolage Grotesque"/>
                <a:ea typeface="Bricolage Grotesque"/>
                <a:cs typeface="Bricolage Grotesque"/>
                <a:sym typeface="Bricolage Grotesque"/>
              </a:rPr>
              <a:t>etecting </a:t>
            </a:r>
            <a:r>
              <a:rPr b="1" lang="en-US">
                <a:latin typeface="Bricolage Grotesque"/>
                <a:ea typeface="Bricolage Grotesque"/>
                <a:cs typeface="Bricolage Grotesque"/>
                <a:sym typeface="Bricolage Grotesque"/>
              </a:rPr>
              <a:t>d</a:t>
            </a:r>
            <a:r>
              <a:rPr b="1" lang="en-US">
                <a:solidFill>
                  <a:schemeClr val="dk1"/>
                </a:solidFill>
                <a:latin typeface="Bricolage Grotesque"/>
                <a:ea typeface="Bricolage Grotesque"/>
                <a:cs typeface="Bricolage Grotesque"/>
                <a:sym typeface="Bricolage Grotesque"/>
              </a:rPr>
              <a:t>isinformation</a:t>
            </a:r>
            <a:endParaRPr b="1"/>
          </a:p>
        </p:txBody>
      </p:sp>
      <p:sp>
        <p:nvSpPr>
          <p:cNvPr id="452" name="Google Shape;452;p38"/>
          <p:cNvSpPr txBox="1"/>
          <p:nvPr>
            <p:ph idx="1" type="subTitle"/>
          </p:nvPr>
        </p:nvSpPr>
        <p:spPr>
          <a:xfrm>
            <a:off x="6133816" y="3048837"/>
            <a:ext cx="11905200" cy="5871300"/>
          </a:xfrm>
          <a:prstGeom prst="rect">
            <a:avLst/>
          </a:prstGeom>
          <a:noFill/>
          <a:ln>
            <a:noFill/>
          </a:ln>
        </p:spPr>
        <p:txBody>
          <a:bodyPr anchorCtr="0" anchor="t" bIns="45700" lIns="91425" spcFirstLastPara="1" rIns="91425" wrap="square" tIns="45700">
            <a:noAutofit/>
          </a:bodyPr>
          <a:lstStyle/>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Smart </a:t>
            </a:r>
            <a:r>
              <a:rPr lang="en-US" sz="4000">
                <a:solidFill>
                  <a:schemeClr val="dk1"/>
                </a:solidFill>
              </a:rPr>
              <a:t>p</a:t>
            </a:r>
            <a:r>
              <a:rPr lang="en-US" sz="4000">
                <a:solidFill>
                  <a:schemeClr val="dk1"/>
                </a:solidFill>
                <a:latin typeface="Calibri"/>
                <a:ea typeface="Calibri"/>
                <a:cs typeface="Calibri"/>
                <a:sym typeface="Calibri"/>
              </a:rPr>
              <a:t>rograms </a:t>
            </a:r>
            <a:r>
              <a:rPr lang="en-US" sz="4000">
                <a:solidFill>
                  <a:schemeClr val="dk1"/>
                </a:solidFill>
              </a:rPr>
              <a:t>r</a:t>
            </a:r>
            <a:r>
              <a:rPr lang="en-US" sz="4000">
                <a:solidFill>
                  <a:schemeClr val="dk1"/>
                </a:solidFill>
                <a:latin typeface="Calibri"/>
                <a:ea typeface="Calibri"/>
                <a:cs typeface="Calibri"/>
                <a:sym typeface="Calibri"/>
              </a:rPr>
              <a:t>ead </a:t>
            </a:r>
            <a:r>
              <a:rPr lang="en-US" sz="4000">
                <a:solidFill>
                  <a:schemeClr val="dk1"/>
                </a:solidFill>
              </a:rPr>
              <a:t>c</a:t>
            </a:r>
            <a:r>
              <a:rPr lang="en-US" sz="4000">
                <a:solidFill>
                  <a:schemeClr val="dk1"/>
                </a:solidFill>
                <a:latin typeface="Calibri"/>
                <a:ea typeface="Calibri"/>
                <a:cs typeface="Calibri"/>
                <a:sym typeface="Calibri"/>
              </a:rPr>
              <a:t>ontent</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Learning from </a:t>
            </a:r>
            <a:r>
              <a:rPr lang="en-US" sz="4000">
                <a:solidFill>
                  <a:schemeClr val="dk1"/>
                </a:solidFill>
              </a:rPr>
              <a:t>e</a:t>
            </a:r>
            <a:r>
              <a:rPr lang="en-US" sz="4000">
                <a:solidFill>
                  <a:schemeClr val="dk1"/>
                </a:solidFill>
                <a:latin typeface="Calibri"/>
                <a:ea typeface="Calibri"/>
                <a:cs typeface="Calibri"/>
                <a:sym typeface="Calibri"/>
              </a:rPr>
              <a:t>xamples</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Instant </a:t>
            </a:r>
            <a:r>
              <a:rPr lang="en-US" sz="4000">
                <a:solidFill>
                  <a:schemeClr val="dk1"/>
                </a:solidFill>
              </a:rPr>
              <a:t>w</a:t>
            </a:r>
            <a:r>
              <a:rPr lang="en-US" sz="4000">
                <a:solidFill>
                  <a:schemeClr val="dk1"/>
                </a:solidFill>
                <a:latin typeface="Calibri"/>
                <a:ea typeface="Calibri"/>
                <a:cs typeface="Calibri"/>
                <a:sym typeface="Calibri"/>
              </a:rPr>
              <a:t>arnings</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Checking </a:t>
            </a:r>
            <a:r>
              <a:rPr lang="en-US" sz="4000">
                <a:solidFill>
                  <a:schemeClr val="dk1"/>
                </a:solidFill>
              </a:rPr>
              <a:t>w</a:t>
            </a:r>
            <a:r>
              <a:rPr lang="en-US" sz="4000">
                <a:solidFill>
                  <a:schemeClr val="dk1"/>
                </a:solidFill>
                <a:latin typeface="Calibri"/>
                <a:ea typeface="Calibri"/>
                <a:cs typeface="Calibri"/>
                <a:sym typeface="Calibri"/>
              </a:rPr>
              <a:t>here </a:t>
            </a:r>
            <a:r>
              <a:rPr lang="en-US" sz="4000">
                <a:solidFill>
                  <a:schemeClr val="dk1"/>
                </a:solidFill>
              </a:rPr>
              <a:t>c</a:t>
            </a:r>
            <a:r>
              <a:rPr lang="en-US" sz="4000">
                <a:solidFill>
                  <a:schemeClr val="dk1"/>
                </a:solidFill>
                <a:latin typeface="Calibri"/>
                <a:ea typeface="Calibri"/>
                <a:cs typeface="Calibri"/>
                <a:sym typeface="Calibri"/>
              </a:rPr>
              <a:t>ontent </a:t>
            </a:r>
            <a:r>
              <a:rPr lang="en-US" sz="4000">
                <a:solidFill>
                  <a:schemeClr val="dk1"/>
                </a:solidFill>
              </a:rPr>
              <a:t>c</a:t>
            </a:r>
            <a:r>
              <a:rPr lang="en-US" sz="4000">
                <a:solidFill>
                  <a:schemeClr val="dk1"/>
                </a:solidFill>
                <a:latin typeface="Calibri"/>
                <a:ea typeface="Calibri"/>
                <a:cs typeface="Calibri"/>
                <a:sym typeface="Calibri"/>
              </a:rPr>
              <a:t>ame </a:t>
            </a:r>
            <a:r>
              <a:rPr lang="en-US" sz="4000">
                <a:solidFill>
                  <a:schemeClr val="dk1"/>
                </a:solidFill>
              </a:rPr>
              <a:t>f</a:t>
            </a:r>
            <a:r>
              <a:rPr lang="en-US" sz="4000">
                <a:solidFill>
                  <a:schemeClr val="dk1"/>
                </a:solidFill>
                <a:latin typeface="Calibri"/>
                <a:ea typeface="Calibri"/>
                <a:cs typeface="Calibri"/>
                <a:sym typeface="Calibri"/>
              </a:rPr>
              <a:t>rom</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Looking at </a:t>
            </a:r>
            <a:r>
              <a:rPr lang="en-US" sz="4000">
                <a:solidFill>
                  <a:schemeClr val="dk1"/>
                </a:solidFill>
              </a:rPr>
              <a:t>d</a:t>
            </a:r>
            <a:r>
              <a:rPr lang="en-US" sz="4000">
                <a:solidFill>
                  <a:schemeClr val="dk1"/>
                </a:solidFill>
                <a:latin typeface="Calibri"/>
                <a:ea typeface="Calibri"/>
                <a:cs typeface="Calibri"/>
                <a:sym typeface="Calibri"/>
              </a:rPr>
              <a:t>etails</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Helping </a:t>
            </a:r>
            <a:r>
              <a:rPr lang="en-US" sz="4000">
                <a:solidFill>
                  <a:schemeClr val="dk1"/>
                </a:solidFill>
              </a:rPr>
              <a:t>p</a:t>
            </a:r>
            <a:r>
              <a:rPr lang="en-US" sz="4000">
                <a:solidFill>
                  <a:schemeClr val="dk1"/>
                </a:solidFill>
                <a:latin typeface="Calibri"/>
                <a:ea typeface="Calibri"/>
                <a:cs typeface="Calibri"/>
                <a:sym typeface="Calibri"/>
              </a:rPr>
              <a:t>latforms </a:t>
            </a:r>
            <a:r>
              <a:rPr lang="en-US" sz="4000">
                <a:solidFill>
                  <a:schemeClr val="dk1"/>
                </a:solidFill>
              </a:rPr>
              <a:t>r</a:t>
            </a:r>
            <a:r>
              <a:rPr lang="en-US" sz="4000">
                <a:solidFill>
                  <a:schemeClr val="dk1"/>
                </a:solidFill>
                <a:latin typeface="Calibri"/>
                <a:ea typeface="Calibri"/>
                <a:cs typeface="Calibri"/>
                <a:sym typeface="Calibri"/>
              </a:rPr>
              <a:t>espond</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Tools for </a:t>
            </a:r>
            <a:r>
              <a:rPr lang="en-US" sz="4000">
                <a:solidFill>
                  <a:schemeClr val="dk1"/>
                </a:solidFill>
              </a:rPr>
              <a:t>u</a:t>
            </a:r>
            <a:r>
              <a:rPr lang="en-US" sz="4000">
                <a:solidFill>
                  <a:schemeClr val="dk1"/>
                </a:solidFill>
                <a:latin typeface="Calibri"/>
                <a:ea typeface="Calibri"/>
                <a:cs typeface="Calibri"/>
                <a:sym typeface="Calibri"/>
              </a:rPr>
              <a:t>sers</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Spotting </a:t>
            </a:r>
            <a:r>
              <a:rPr lang="en-US" sz="4000">
                <a:solidFill>
                  <a:schemeClr val="dk1"/>
                </a:solidFill>
              </a:rPr>
              <a:t>b</a:t>
            </a:r>
            <a:r>
              <a:rPr lang="en-US" sz="4000">
                <a:solidFill>
                  <a:schemeClr val="dk1"/>
                </a:solidFill>
                <a:latin typeface="Calibri"/>
                <a:ea typeface="Calibri"/>
                <a:cs typeface="Calibri"/>
                <a:sym typeface="Calibri"/>
              </a:rPr>
              <a:t>ots</a:t>
            </a:r>
            <a:endParaRPr/>
          </a:p>
        </p:txBody>
      </p:sp>
      <p:sp>
        <p:nvSpPr>
          <p:cNvPr id="453" name="Google Shape;453;p38"/>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454" name="Google Shape;454;p38"/>
          <p:cNvGrpSpPr/>
          <p:nvPr/>
        </p:nvGrpSpPr>
        <p:grpSpPr>
          <a:xfrm>
            <a:off x="790770" y="-112458"/>
            <a:ext cx="1427175" cy="786776"/>
            <a:chOff x="0" y="-38100"/>
            <a:chExt cx="373234" cy="205757"/>
          </a:xfrm>
        </p:grpSpPr>
        <p:sp>
          <p:nvSpPr>
            <p:cNvPr id="455" name="Google Shape;455;p38"/>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49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56" name="Google Shape;456;p38"/>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457" name="Google Shape;457;p38"/>
          <p:cNvGrpSpPr/>
          <p:nvPr/>
        </p:nvGrpSpPr>
        <p:grpSpPr>
          <a:xfrm>
            <a:off x="0" y="-112458"/>
            <a:ext cx="315272" cy="786776"/>
            <a:chOff x="0" y="-38100"/>
            <a:chExt cx="82450" cy="205757"/>
          </a:xfrm>
        </p:grpSpPr>
        <p:sp>
          <p:nvSpPr>
            <p:cNvPr id="458" name="Google Shape;458;p38"/>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49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59" name="Google Shape;459;p38"/>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460" name="Google Shape;460;p38"/>
          <p:cNvGrpSpPr/>
          <p:nvPr/>
        </p:nvGrpSpPr>
        <p:grpSpPr>
          <a:xfrm>
            <a:off x="0" y="1116904"/>
            <a:ext cx="503883" cy="1931922"/>
            <a:chOff x="0" y="-38100"/>
            <a:chExt cx="131775" cy="505235"/>
          </a:xfrm>
        </p:grpSpPr>
        <p:sp>
          <p:nvSpPr>
            <p:cNvPr id="461" name="Google Shape;461;p38"/>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49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62" name="Google Shape;462;p38"/>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463" name="Google Shape;463;p38"/>
          <p:cNvPicPr preferRelativeResize="0"/>
          <p:nvPr/>
        </p:nvPicPr>
        <p:blipFill rotWithShape="1">
          <a:blip r:embed="rId4">
            <a:alphaModFix/>
          </a:blip>
          <a:srcRect b="0" l="0" r="0" t="0"/>
          <a:stretch/>
        </p:blipFill>
        <p:spPr>
          <a:xfrm>
            <a:off x="152400" y="3201225"/>
            <a:ext cx="5526226" cy="5526226"/>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67" name="Shape 467"/>
        <p:cNvGrpSpPr/>
        <p:nvPr/>
      </p:nvGrpSpPr>
      <p:grpSpPr>
        <a:xfrm>
          <a:off x="0" y="0"/>
          <a:ext cx="0" cy="0"/>
          <a:chOff x="0" y="0"/>
          <a:chExt cx="0" cy="0"/>
        </a:xfrm>
      </p:grpSpPr>
      <p:sp>
        <p:nvSpPr>
          <p:cNvPr id="468" name="Google Shape;468;p39"/>
          <p:cNvSpPr txBox="1"/>
          <p:nvPr>
            <p:ph type="ctrTitle"/>
          </p:nvPr>
        </p:nvSpPr>
        <p:spPr>
          <a:xfrm>
            <a:off x="2693443" y="505258"/>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b="1" lang="en-US">
                <a:solidFill>
                  <a:schemeClr val="dk1"/>
                </a:solidFill>
                <a:latin typeface="Bricolage Grotesque"/>
                <a:ea typeface="Bricolage Grotesque"/>
                <a:cs typeface="Bricolage Grotesque"/>
                <a:sym typeface="Bricolage Grotesque"/>
              </a:rPr>
              <a:t>Specific AI </a:t>
            </a:r>
            <a:r>
              <a:rPr b="1" lang="en-US">
                <a:latin typeface="Bricolage Grotesque"/>
                <a:ea typeface="Bricolage Grotesque"/>
                <a:cs typeface="Bricolage Grotesque"/>
                <a:sym typeface="Bricolage Grotesque"/>
              </a:rPr>
              <a:t>d</a:t>
            </a:r>
            <a:r>
              <a:rPr b="1" lang="en-US">
                <a:solidFill>
                  <a:schemeClr val="dk1"/>
                </a:solidFill>
                <a:latin typeface="Bricolage Grotesque"/>
                <a:ea typeface="Bricolage Grotesque"/>
                <a:cs typeface="Bricolage Grotesque"/>
                <a:sym typeface="Bricolage Grotesque"/>
              </a:rPr>
              <a:t>etection </a:t>
            </a:r>
            <a:r>
              <a:rPr b="1" lang="en-US">
                <a:latin typeface="Bricolage Grotesque"/>
                <a:ea typeface="Bricolage Grotesque"/>
                <a:cs typeface="Bricolage Grotesque"/>
                <a:sym typeface="Bricolage Grotesque"/>
              </a:rPr>
              <a:t>t</a:t>
            </a:r>
            <a:r>
              <a:rPr b="1" lang="en-US">
                <a:solidFill>
                  <a:schemeClr val="dk1"/>
                </a:solidFill>
                <a:latin typeface="Bricolage Grotesque"/>
                <a:ea typeface="Bricolage Grotesque"/>
                <a:cs typeface="Bricolage Grotesque"/>
                <a:sym typeface="Bricolage Grotesque"/>
              </a:rPr>
              <a:t>ools</a:t>
            </a:r>
            <a:endParaRPr b="1"/>
          </a:p>
        </p:txBody>
      </p:sp>
      <p:sp>
        <p:nvSpPr>
          <p:cNvPr id="469" name="Google Shape;469;p39"/>
          <p:cNvSpPr txBox="1"/>
          <p:nvPr>
            <p:ph idx="1" type="subTitle"/>
          </p:nvPr>
        </p:nvSpPr>
        <p:spPr>
          <a:xfrm>
            <a:off x="6982875" y="4138212"/>
            <a:ext cx="11905200" cy="2796000"/>
          </a:xfrm>
          <a:prstGeom prst="rect">
            <a:avLst/>
          </a:prstGeom>
          <a:noFill/>
          <a:ln>
            <a:noFill/>
          </a:ln>
        </p:spPr>
        <p:txBody>
          <a:bodyPr anchorCtr="0" anchor="t" bIns="45700" lIns="91425" spcFirstLastPara="1" rIns="91425" wrap="square" tIns="45700">
            <a:noAutofit/>
          </a:bodyPr>
          <a:lstStyle/>
          <a:p>
            <a:pPr indent="-596900" lvl="0" marL="596900" rtl="0" algn="l">
              <a:lnSpc>
                <a:spcPct val="100000"/>
              </a:lnSpc>
              <a:spcBef>
                <a:spcPts val="640"/>
              </a:spcBef>
              <a:spcAft>
                <a:spcPts val="0"/>
              </a:spcAft>
              <a:buSzPts val="4000"/>
              <a:buFont typeface="Arial"/>
              <a:buChar char="•"/>
            </a:pPr>
            <a:r>
              <a:rPr b="1" lang="en-US" sz="4000" u="sng">
                <a:solidFill>
                  <a:schemeClr val="hlink"/>
                </a:solidFill>
                <a:hlinkClick r:id="rId3"/>
              </a:rPr>
              <a:t>Detecting-AI.com V2</a:t>
            </a:r>
            <a:endParaRPr b="1" sz="4000" u="sng"/>
          </a:p>
          <a:p>
            <a:pPr indent="-596900" lvl="0" marL="596900" rtl="0" algn="l">
              <a:lnSpc>
                <a:spcPct val="100000"/>
              </a:lnSpc>
              <a:spcBef>
                <a:spcPts val="640"/>
              </a:spcBef>
              <a:spcAft>
                <a:spcPts val="0"/>
              </a:spcAft>
              <a:buSzPts val="4000"/>
              <a:buFont typeface="Arial"/>
              <a:buChar char="•"/>
            </a:pPr>
            <a:r>
              <a:rPr b="1" lang="en-US" sz="4000" u="sng">
                <a:solidFill>
                  <a:schemeClr val="hlink"/>
                </a:solidFill>
                <a:hlinkClick r:id="rId4"/>
              </a:rPr>
              <a:t>Originality.AI</a:t>
            </a:r>
            <a:endParaRPr b="1" sz="4000" u="sng"/>
          </a:p>
          <a:p>
            <a:pPr indent="-596900" lvl="0" marL="596900" rtl="0" algn="l">
              <a:lnSpc>
                <a:spcPct val="100000"/>
              </a:lnSpc>
              <a:spcBef>
                <a:spcPts val="640"/>
              </a:spcBef>
              <a:spcAft>
                <a:spcPts val="0"/>
              </a:spcAft>
              <a:buSzPts val="4000"/>
              <a:buFont typeface="Arial"/>
              <a:buChar char="•"/>
            </a:pPr>
            <a:r>
              <a:rPr b="1" lang="en-US" sz="4000" u="sng">
                <a:solidFill>
                  <a:schemeClr val="hlink"/>
                </a:solidFill>
                <a:hlinkClick r:id="rId5"/>
              </a:rPr>
              <a:t>Hive AI – Deepfake Detection</a:t>
            </a:r>
            <a:endParaRPr b="1" sz="4000" u="sng"/>
          </a:p>
          <a:p>
            <a:pPr indent="-596900" lvl="0" marL="596900" rtl="0" algn="l">
              <a:lnSpc>
                <a:spcPct val="100000"/>
              </a:lnSpc>
              <a:spcBef>
                <a:spcPts val="640"/>
              </a:spcBef>
              <a:spcAft>
                <a:spcPts val="0"/>
              </a:spcAft>
              <a:buSzPts val="4000"/>
              <a:buFont typeface="Arial"/>
              <a:buChar char="•"/>
            </a:pPr>
            <a:r>
              <a:rPr b="1" lang="en-US" sz="4000" u="sng">
                <a:solidFill>
                  <a:schemeClr val="hlink"/>
                </a:solidFill>
                <a:hlinkClick r:id="rId6"/>
              </a:rPr>
              <a:t>Sensity AI</a:t>
            </a:r>
            <a:endParaRPr b="1" sz="4000" u="sng"/>
          </a:p>
        </p:txBody>
      </p:sp>
      <p:sp>
        <p:nvSpPr>
          <p:cNvPr id="470" name="Google Shape;470;p39"/>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7">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471" name="Google Shape;471;p39"/>
          <p:cNvGrpSpPr/>
          <p:nvPr/>
        </p:nvGrpSpPr>
        <p:grpSpPr>
          <a:xfrm>
            <a:off x="790770" y="-112458"/>
            <a:ext cx="1427175" cy="786776"/>
            <a:chOff x="0" y="-38100"/>
            <a:chExt cx="373234" cy="205757"/>
          </a:xfrm>
        </p:grpSpPr>
        <p:sp>
          <p:nvSpPr>
            <p:cNvPr id="472" name="Google Shape;472;p39"/>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49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73" name="Google Shape;473;p39"/>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474" name="Google Shape;474;p39"/>
          <p:cNvGrpSpPr/>
          <p:nvPr/>
        </p:nvGrpSpPr>
        <p:grpSpPr>
          <a:xfrm>
            <a:off x="0" y="-112458"/>
            <a:ext cx="315272" cy="786776"/>
            <a:chOff x="0" y="-38100"/>
            <a:chExt cx="82450" cy="205757"/>
          </a:xfrm>
        </p:grpSpPr>
        <p:sp>
          <p:nvSpPr>
            <p:cNvPr id="475" name="Google Shape;475;p39"/>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49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76" name="Google Shape;476;p39"/>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477" name="Google Shape;477;p39"/>
          <p:cNvGrpSpPr/>
          <p:nvPr/>
        </p:nvGrpSpPr>
        <p:grpSpPr>
          <a:xfrm>
            <a:off x="0" y="1116904"/>
            <a:ext cx="503883" cy="1931922"/>
            <a:chOff x="0" y="-38100"/>
            <a:chExt cx="131775" cy="505235"/>
          </a:xfrm>
        </p:grpSpPr>
        <p:sp>
          <p:nvSpPr>
            <p:cNvPr id="478" name="Google Shape;478;p39"/>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49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79" name="Google Shape;479;p39"/>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480" name="Google Shape;480;p39"/>
          <p:cNvPicPr preferRelativeResize="0"/>
          <p:nvPr/>
        </p:nvPicPr>
        <p:blipFill rotWithShape="1">
          <a:blip r:embed="rId8">
            <a:alphaModFix/>
          </a:blip>
          <a:srcRect b="0" l="0" r="0" t="0"/>
          <a:stretch/>
        </p:blipFill>
        <p:spPr>
          <a:xfrm>
            <a:off x="152400" y="3201222"/>
            <a:ext cx="4669988" cy="4669988"/>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84" name="Shape 484"/>
        <p:cNvGrpSpPr/>
        <p:nvPr/>
      </p:nvGrpSpPr>
      <p:grpSpPr>
        <a:xfrm>
          <a:off x="0" y="0"/>
          <a:ext cx="0" cy="0"/>
          <a:chOff x="0" y="0"/>
          <a:chExt cx="0" cy="0"/>
        </a:xfrm>
      </p:grpSpPr>
      <p:sp>
        <p:nvSpPr>
          <p:cNvPr id="485" name="Google Shape;485;p40"/>
          <p:cNvSpPr/>
          <p:nvPr/>
        </p:nvSpPr>
        <p:spPr>
          <a:xfrm>
            <a:off x="1028700" y="1028700"/>
            <a:ext cx="3342849" cy="1336857"/>
          </a:xfrm>
          <a:custGeom>
            <a:rect b="b" l="l" r="r" t="t"/>
            <a:pathLst>
              <a:path extrusionOk="0" h="1336857" w="3342849">
                <a:moveTo>
                  <a:pt x="0" y="0"/>
                </a:moveTo>
                <a:lnTo>
                  <a:pt x="3342849" y="0"/>
                </a:lnTo>
                <a:lnTo>
                  <a:pt x="3342849" y="1336857"/>
                </a:lnTo>
                <a:lnTo>
                  <a:pt x="0" y="1336857"/>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86" name="Google Shape;486;p40"/>
          <p:cNvSpPr/>
          <p:nvPr/>
        </p:nvSpPr>
        <p:spPr>
          <a:xfrm>
            <a:off x="13797741" y="1028700"/>
            <a:ext cx="4490259" cy="1418136"/>
          </a:xfrm>
          <a:custGeom>
            <a:rect b="b" l="l" r="r" t="t"/>
            <a:pathLst>
              <a:path extrusionOk="0" h="1418136" w="4490259">
                <a:moveTo>
                  <a:pt x="0" y="0"/>
                </a:moveTo>
                <a:lnTo>
                  <a:pt x="4490259" y="0"/>
                </a:lnTo>
                <a:lnTo>
                  <a:pt x="4490259" y="1418136"/>
                </a:lnTo>
                <a:lnTo>
                  <a:pt x="0" y="1418136"/>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87" name="Google Shape;487;p40"/>
          <p:cNvSpPr/>
          <p:nvPr/>
        </p:nvSpPr>
        <p:spPr>
          <a:xfrm>
            <a:off x="7754266" y="8394270"/>
            <a:ext cx="3872623" cy="864030"/>
          </a:xfrm>
          <a:custGeom>
            <a:rect b="b" l="l" r="r" t="t"/>
            <a:pathLst>
              <a:path extrusionOk="0" h="864030" w="3872623">
                <a:moveTo>
                  <a:pt x="0" y="0"/>
                </a:moveTo>
                <a:lnTo>
                  <a:pt x="3872623" y="0"/>
                </a:lnTo>
                <a:lnTo>
                  <a:pt x="3872623" y="864030"/>
                </a:lnTo>
                <a:lnTo>
                  <a:pt x="0" y="864030"/>
                </a:lnTo>
                <a:lnTo>
                  <a:pt x="0" y="0"/>
                </a:lnTo>
                <a:close/>
              </a:path>
            </a:pathLst>
          </a:custGeom>
          <a:blipFill rotWithShape="1">
            <a:blip r:embed="rId5">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488" name="Google Shape;488;p40"/>
          <p:cNvGrpSpPr/>
          <p:nvPr/>
        </p:nvGrpSpPr>
        <p:grpSpPr>
          <a:xfrm>
            <a:off x="6111849" y="2794410"/>
            <a:ext cx="7685891" cy="2168895"/>
            <a:chOff x="0" y="-47625"/>
            <a:chExt cx="1484188" cy="418826"/>
          </a:xfrm>
        </p:grpSpPr>
        <p:sp>
          <p:nvSpPr>
            <p:cNvPr id="489" name="Google Shape;489;p40"/>
            <p:cNvSpPr/>
            <p:nvPr/>
          </p:nvSpPr>
          <p:spPr>
            <a:xfrm>
              <a:off x="0" y="0"/>
              <a:ext cx="1484188" cy="371201"/>
            </a:xfrm>
            <a:custGeom>
              <a:rect b="b" l="l" r="r" t="t"/>
              <a:pathLst>
                <a:path extrusionOk="0" h="371201" w="1484188">
                  <a:moveTo>
                    <a:pt x="30219" y="0"/>
                  </a:moveTo>
                  <a:lnTo>
                    <a:pt x="1453970" y="0"/>
                  </a:lnTo>
                  <a:cubicBezTo>
                    <a:pt x="1470659" y="0"/>
                    <a:pt x="1484188" y="13529"/>
                    <a:pt x="1484188" y="30219"/>
                  </a:cubicBezTo>
                  <a:lnTo>
                    <a:pt x="1484188" y="340982"/>
                  </a:lnTo>
                  <a:cubicBezTo>
                    <a:pt x="1484188" y="357671"/>
                    <a:pt x="1470659" y="371201"/>
                    <a:pt x="1453970" y="371201"/>
                  </a:cubicBezTo>
                  <a:lnTo>
                    <a:pt x="30219" y="371201"/>
                  </a:lnTo>
                  <a:cubicBezTo>
                    <a:pt x="13529" y="371201"/>
                    <a:pt x="0" y="357671"/>
                    <a:pt x="0" y="340982"/>
                  </a:cubicBezTo>
                  <a:lnTo>
                    <a:pt x="0" y="30219"/>
                  </a:lnTo>
                  <a:cubicBezTo>
                    <a:pt x="0" y="13529"/>
                    <a:pt x="13529" y="0"/>
                    <a:pt x="30219" y="0"/>
                  </a:cubicBezTo>
                  <a:close/>
                </a:path>
              </a:pathLst>
            </a:custGeom>
            <a:solidFill>
              <a:srgbClr val="000000">
                <a:alpha val="0"/>
              </a:srgbClr>
            </a:solidFill>
            <a:ln cap="rnd" cmpd="sng" w="2857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90" name="Google Shape;490;p40"/>
            <p:cNvSpPr txBox="1"/>
            <p:nvPr/>
          </p:nvSpPr>
          <p:spPr>
            <a:xfrm>
              <a:off x="0" y="-47625"/>
              <a:ext cx="1484188" cy="418826"/>
            </a:xfrm>
            <a:prstGeom prst="rect">
              <a:avLst/>
            </a:prstGeom>
            <a:noFill/>
            <a:ln>
              <a:noFill/>
            </a:ln>
          </p:spPr>
          <p:txBody>
            <a:bodyPr anchorCtr="0" anchor="b" bIns="50800" lIns="50800" spcFirstLastPara="1" rIns="50800" wrap="square" tIns="50800">
              <a:noAutofit/>
            </a:bodyPr>
            <a:lstStyle/>
            <a:p>
              <a:pPr indent="0" lvl="0" marL="0" marR="0" rtl="0" algn="ctr">
                <a:lnSpc>
                  <a:spcPct val="149944"/>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491" name="Google Shape;491;p40"/>
          <p:cNvGrpSpPr/>
          <p:nvPr/>
        </p:nvGrpSpPr>
        <p:grpSpPr>
          <a:xfrm>
            <a:off x="-696258" y="-1193133"/>
            <a:ext cx="7178388" cy="12095887"/>
            <a:chOff x="0" y="-57150"/>
            <a:chExt cx="1890604" cy="3185748"/>
          </a:xfrm>
        </p:grpSpPr>
        <p:sp>
          <p:nvSpPr>
            <p:cNvPr id="492" name="Google Shape;492;p40"/>
            <p:cNvSpPr/>
            <p:nvPr/>
          </p:nvSpPr>
          <p:spPr>
            <a:xfrm>
              <a:off x="0" y="0"/>
              <a:ext cx="1890604" cy="3128598"/>
            </a:xfrm>
            <a:custGeom>
              <a:rect b="b" l="l" r="r" t="t"/>
              <a:pathLst>
                <a:path extrusionOk="0" h="3128598" w="1890604">
                  <a:moveTo>
                    <a:pt x="0" y="0"/>
                  </a:moveTo>
                  <a:lnTo>
                    <a:pt x="1890604" y="0"/>
                  </a:lnTo>
                  <a:lnTo>
                    <a:pt x="1890604" y="3128598"/>
                  </a:lnTo>
                  <a:lnTo>
                    <a:pt x="0" y="3128598"/>
                  </a:lnTo>
                  <a:close/>
                </a:path>
              </a:pathLst>
            </a:custGeom>
            <a:solidFill>
              <a:srgbClr val="73CEE2"/>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93" name="Google Shape;493;p40"/>
            <p:cNvSpPr txBox="1"/>
            <p:nvPr/>
          </p:nvSpPr>
          <p:spPr>
            <a:xfrm>
              <a:off x="0" y="-57150"/>
              <a:ext cx="1890604" cy="3185748"/>
            </a:xfrm>
            <a:prstGeom prst="rect">
              <a:avLst/>
            </a:prstGeom>
            <a:noFill/>
            <a:ln>
              <a:noFill/>
            </a:ln>
          </p:spPr>
          <p:txBody>
            <a:bodyPr anchorCtr="0" anchor="ctr" bIns="50800" lIns="50800" spcFirstLastPara="1" rIns="50800" wrap="square" tIns="50800">
              <a:noAutofit/>
            </a:bodyPr>
            <a:lstStyle/>
            <a:p>
              <a:pPr indent="0" lvl="0" marL="0" marR="0" rtl="0" algn="ctr">
                <a:lnSpc>
                  <a:spcPct val="202166"/>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
        <p:nvSpPr>
          <p:cNvPr id="494" name="Google Shape;494;p40"/>
          <p:cNvSpPr/>
          <p:nvPr/>
        </p:nvSpPr>
        <p:spPr>
          <a:xfrm>
            <a:off x="1028700" y="1042552"/>
            <a:ext cx="3476817" cy="1390433"/>
          </a:xfrm>
          <a:custGeom>
            <a:rect b="b" l="l" r="r" t="t"/>
            <a:pathLst>
              <a:path extrusionOk="0" h="1390433" w="3476817">
                <a:moveTo>
                  <a:pt x="0" y="0"/>
                </a:moveTo>
                <a:lnTo>
                  <a:pt x="3476817" y="0"/>
                </a:lnTo>
                <a:lnTo>
                  <a:pt x="3476817" y="1390432"/>
                </a:lnTo>
                <a:lnTo>
                  <a:pt x="0" y="1390432"/>
                </a:lnTo>
                <a:lnTo>
                  <a:pt x="0" y="0"/>
                </a:lnTo>
                <a:close/>
              </a:path>
            </a:pathLst>
          </a:custGeom>
          <a:blipFill rotWithShape="1">
            <a:blip r:embed="rId6">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95" name="Google Shape;495;p40"/>
          <p:cNvSpPr/>
          <p:nvPr/>
        </p:nvSpPr>
        <p:spPr>
          <a:xfrm rot="-73454">
            <a:off x="16773166" y="5188864"/>
            <a:ext cx="4317980" cy="6690777"/>
          </a:xfrm>
          <a:custGeom>
            <a:rect b="b" l="l" r="r" t="t"/>
            <a:pathLst>
              <a:path extrusionOk="0" h="6690777" w="4317980">
                <a:moveTo>
                  <a:pt x="0" y="0"/>
                </a:moveTo>
                <a:lnTo>
                  <a:pt x="4317980" y="0"/>
                </a:lnTo>
                <a:lnTo>
                  <a:pt x="4317980" y="6690777"/>
                </a:lnTo>
                <a:lnTo>
                  <a:pt x="0" y="6690777"/>
                </a:lnTo>
                <a:lnTo>
                  <a:pt x="0" y="0"/>
                </a:lnTo>
                <a:close/>
              </a:path>
            </a:pathLst>
          </a:custGeom>
          <a:blipFill rotWithShape="1">
            <a:blip r:embed="rId7">
              <a:alphaModFix/>
            </a:blip>
            <a:stretch>
              <a:fillRect b="0" l="-128388"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96" name="Google Shape;496;p40"/>
          <p:cNvSpPr txBox="1"/>
          <p:nvPr/>
        </p:nvSpPr>
        <p:spPr>
          <a:xfrm>
            <a:off x="11884058" y="8384745"/>
            <a:ext cx="5272726" cy="701311"/>
          </a:xfrm>
          <a:prstGeom prst="rect">
            <a:avLst/>
          </a:prstGeom>
          <a:noFill/>
          <a:ln>
            <a:noFill/>
          </a:ln>
        </p:spPr>
        <p:txBody>
          <a:bodyPr anchorCtr="0" anchor="t" bIns="0" lIns="0" spcFirstLastPara="1" rIns="0" wrap="square" tIns="0">
            <a:spAutoFit/>
          </a:bodyPr>
          <a:lstStyle/>
          <a:p>
            <a:pPr indent="0" lvl="0" marL="0" marR="0" rtl="0" algn="just">
              <a:lnSpc>
                <a:spcPct val="115959"/>
              </a:lnSpc>
              <a:spcBef>
                <a:spcPts val="0"/>
              </a:spcBef>
              <a:spcAft>
                <a:spcPts val="0"/>
              </a:spcAft>
              <a:buClr>
                <a:srgbClr val="000000"/>
              </a:buClr>
              <a:buSzPts val="1178"/>
              <a:buFont typeface="Arial"/>
              <a:buNone/>
            </a:pPr>
            <a:r>
              <a:rPr b="0" i="0" lang="en-US" sz="1178" u="none" cap="none" strike="noStrike">
                <a:solidFill>
                  <a:srgbClr val="0C4DA2"/>
                </a:solidFill>
                <a:latin typeface="Helvetica Neue"/>
                <a:ea typeface="Helvetica Neue"/>
                <a:cs typeface="Helvetica Neue"/>
                <a:sym typeface="Helvetica Neue"/>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endParaRPr b="0" i="0" sz="1400" u="none" cap="none" strike="noStrike">
              <a:solidFill>
                <a:srgbClr val="000000"/>
              </a:solidFill>
              <a:latin typeface="Arial"/>
              <a:ea typeface="Arial"/>
              <a:cs typeface="Arial"/>
              <a:sym typeface="Arial"/>
            </a:endParaRPr>
          </a:p>
        </p:txBody>
      </p:sp>
      <p:sp>
        <p:nvSpPr>
          <p:cNvPr id="497" name="Google Shape;497;p40"/>
          <p:cNvSpPr txBox="1"/>
          <p:nvPr/>
        </p:nvSpPr>
        <p:spPr>
          <a:xfrm>
            <a:off x="6482130" y="3300466"/>
            <a:ext cx="11258550" cy="3818931"/>
          </a:xfrm>
          <a:prstGeom prst="rect">
            <a:avLst/>
          </a:prstGeom>
          <a:noFill/>
          <a:ln>
            <a:noFill/>
          </a:ln>
        </p:spPr>
        <p:txBody>
          <a:bodyPr anchorCtr="0" anchor="t" bIns="0" lIns="0" spcFirstLastPara="1" rIns="0" wrap="square" tIns="0">
            <a:spAutoFit/>
          </a:bodyPr>
          <a:lstStyle/>
          <a:p>
            <a:pPr indent="0" lvl="0" marL="0" marR="0" rtl="0" algn="l">
              <a:lnSpc>
                <a:spcPct val="94000"/>
              </a:lnSpc>
              <a:spcBef>
                <a:spcPts val="0"/>
              </a:spcBef>
              <a:spcAft>
                <a:spcPts val="0"/>
              </a:spcAft>
              <a:buClr>
                <a:srgbClr val="000000"/>
              </a:buClr>
              <a:buSzPts val="8800"/>
              <a:buFont typeface="Arial"/>
              <a:buNone/>
            </a:pPr>
            <a:r>
              <a:rPr b="1" i="0" lang="en-US" sz="8800" u="none" cap="none" strike="noStrike">
                <a:solidFill>
                  <a:srgbClr val="343434"/>
                </a:solidFill>
                <a:latin typeface="Arial"/>
                <a:ea typeface="Arial"/>
                <a:cs typeface="Arial"/>
                <a:sym typeface="Arial"/>
              </a:rPr>
              <a:t>Understanding how AI works and how to identify</a:t>
            </a:r>
            <a:endParaRPr b="0" i="0" sz="8800" u="none" cap="none" strike="noStrike">
              <a:solidFill>
                <a:srgbClr val="000000"/>
              </a:solidFill>
              <a:latin typeface="Arial"/>
              <a:ea typeface="Arial"/>
              <a:cs typeface="Arial"/>
              <a:sym typeface="Arial"/>
            </a:endParaRPr>
          </a:p>
        </p:txBody>
      </p:sp>
      <p:sp>
        <p:nvSpPr>
          <p:cNvPr id="498" name="Google Shape;498;p40"/>
          <p:cNvSpPr txBox="1"/>
          <p:nvPr/>
        </p:nvSpPr>
        <p:spPr>
          <a:xfrm>
            <a:off x="13197623" y="7228851"/>
            <a:ext cx="1322798" cy="52322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2800"/>
              <a:buFont typeface="Arial"/>
              <a:buNone/>
            </a:pPr>
            <a:r>
              <a:rPr b="1" i="0" lang="en-US" sz="2800" u="none" cap="none" strike="noStrike">
                <a:solidFill>
                  <a:srgbClr val="000000"/>
                </a:solidFill>
                <a:latin typeface="Arial"/>
                <a:ea typeface="Arial"/>
                <a:cs typeface="Arial"/>
                <a:sym typeface="Arial"/>
              </a:rPr>
              <a:t>30 min</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02" name="Shape 502"/>
        <p:cNvGrpSpPr/>
        <p:nvPr/>
      </p:nvGrpSpPr>
      <p:grpSpPr>
        <a:xfrm>
          <a:off x="0" y="0"/>
          <a:ext cx="0" cy="0"/>
          <a:chOff x="0" y="0"/>
          <a:chExt cx="0" cy="0"/>
        </a:xfrm>
      </p:grpSpPr>
      <p:sp>
        <p:nvSpPr>
          <p:cNvPr id="503" name="Google Shape;503;p41"/>
          <p:cNvSpPr txBox="1"/>
          <p:nvPr>
            <p:ph type="ctrTitle"/>
          </p:nvPr>
        </p:nvSpPr>
        <p:spPr>
          <a:xfrm>
            <a:off x="2693443" y="862433"/>
            <a:ext cx="14748300" cy="1470000"/>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b="1" lang="en-US">
                <a:solidFill>
                  <a:schemeClr val="dk1"/>
                </a:solidFill>
                <a:latin typeface="Bricolage Grotesque"/>
                <a:ea typeface="Bricolage Grotesque"/>
                <a:cs typeface="Bricolage Grotesque"/>
                <a:sym typeface="Bricolage Grotesque"/>
              </a:rPr>
              <a:t>Understanding how AI works &amp; the ethics of AI</a:t>
            </a:r>
            <a:br>
              <a:rPr b="1" lang="en-US">
                <a:solidFill>
                  <a:schemeClr val="dk1"/>
                </a:solidFill>
                <a:latin typeface="Bricolage Grotesque"/>
                <a:ea typeface="Bricolage Grotesque"/>
                <a:cs typeface="Bricolage Grotesque"/>
                <a:sym typeface="Bricolage Grotesque"/>
              </a:rPr>
            </a:br>
            <a:endParaRPr b="1">
              <a:solidFill>
                <a:schemeClr val="dk1"/>
              </a:solidFill>
              <a:latin typeface="Bricolage Grotesque"/>
              <a:ea typeface="Bricolage Grotesque"/>
              <a:cs typeface="Bricolage Grotesque"/>
              <a:sym typeface="Bricolage Grotesque"/>
            </a:endParaRPr>
          </a:p>
        </p:txBody>
      </p:sp>
      <p:sp>
        <p:nvSpPr>
          <p:cNvPr id="504" name="Google Shape;504;p41"/>
          <p:cNvSpPr txBox="1"/>
          <p:nvPr>
            <p:ph idx="1" type="subTitle"/>
          </p:nvPr>
        </p:nvSpPr>
        <p:spPr>
          <a:xfrm>
            <a:off x="7258050" y="3048822"/>
            <a:ext cx="10183788" cy="6032269"/>
          </a:xfrm>
          <a:prstGeom prst="rect">
            <a:avLst/>
          </a:prstGeom>
          <a:noFill/>
          <a:ln>
            <a:noFill/>
          </a:ln>
        </p:spPr>
        <p:txBody>
          <a:bodyPr anchorCtr="0" anchor="t" bIns="45700" lIns="91425" spcFirstLastPara="1" rIns="91425" wrap="square" tIns="45700">
            <a:noAutofit/>
          </a:bodyPr>
          <a:lstStyle/>
          <a:p>
            <a:pPr indent="0" lvl="0" marL="25400" rtl="0" algn="l">
              <a:lnSpc>
                <a:spcPct val="100000"/>
              </a:lnSpc>
              <a:spcBef>
                <a:spcPts val="640"/>
              </a:spcBef>
              <a:spcAft>
                <a:spcPts val="0"/>
              </a:spcAft>
              <a:buSzPts val="3200"/>
              <a:buNone/>
            </a:pPr>
            <a:r>
              <a:rPr b="1" lang="en-US" sz="4000">
                <a:solidFill>
                  <a:schemeClr val="dk1"/>
                </a:solidFill>
                <a:latin typeface="Calibri"/>
                <a:ea typeface="Calibri"/>
                <a:cs typeface="Calibri"/>
                <a:sym typeface="Calibri"/>
              </a:rPr>
              <a:t>Objectives</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Experience how AI “learns” and makes decisions.</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Understand AI is not autonomous—it reflects human inputs, training data, and limitations.</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Explore ethical implications: bias, misinformation, responsibility.</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Build strategies for helping students critically assess AI-generated content.</a:t>
            </a:r>
            <a:endParaRPr/>
          </a:p>
        </p:txBody>
      </p:sp>
      <p:sp>
        <p:nvSpPr>
          <p:cNvPr id="505" name="Google Shape;505;p41"/>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506" name="Google Shape;506;p41"/>
          <p:cNvGrpSpPr/>
          <p:nvPr/>
        </p:nvGrpSpPr>
        <p:grpSpPr>
          <a:xfrm>
            <a:off x="790770" y="-112458"/>
            <a:ext cx="1427175" cy="786776"/>
            <a:chOff x="0" y="-38100"/>
            <a:chExt cx="373234" cy="205757"/>
          </a:xfrm>
        </p:grpSpPr>
        <p:sp>
          <p:nvSpPr>
            <p:cNvPr id="507" name="Google Shape;507;p41"/>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508" name="Google Shape;508;p41"/>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509" name="Google Shape;509;p41"/>
          <p:cNvGrpSpPr/>
          <p:nvPr/>
        </p:nvGrpSpPr>
        <p:grpSpPr>
          <a:xfrm>
            <a:off x="0" y="-112458"/>
            <a:ext cx="315272" cy="786776"/>
            <a:chOff x="0" y="-38100"/>
            <a:chExt cx="82450" cy="205757"/>
          </a:xfrm>
        </p:grpSpPr>
        <p:sp>
          <p:nvSpPr>
            <p:cNvPr id="510" name="Google Shape;510;p41"/>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511" name="Google Shape;511;p41"/>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512" name="Google Shape;512;p41"/>
          <p:cNvGrpSpPr/>
          <p:nvPr/>
        </p:nvGrpSpPr>
        <p:grpSpPr>
          <a:xfrm>
            <a:off x="0" y="1116904"/>
            <a:ext cx="503883" cy="1931922"/>
            <a:chOff x="0" y="-38100"/>
            <a:chExt cx="131775" cy="505235"/>
          </a:xfrm>
        </p:grpSpPr>
        <p:sp>
          <p:nvSpPr>
            <p:cNvPr id="513" name="Google Shape;513;p41"/>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514" name="Google Shape;514;p41"/>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515" name="Google Shape;515;p41"/>
          <p:cNvPicPr preferRelativeResize="0"/>
          <p:nvPr/>
        </p:nvPicPr>
        <p:blipFill rotWithShape="1">
          <a:blip r:embed="rId4">
            <a:alphaModFix/>
          </a:blip>
          <a:srcRect b="0" l="0" r="0" t="0"/>
          <a:stretch/>
        </p:blipFill>
        <p:spPr>
          <a:xfrm>
            <a:off x="503883" y="3048822"/>
            <a:ext cx="6502400" cy="6502400"/>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19" name="Shape 519"/>
        <p:cNvGrpSpPr/>
        <p:nvPr/>
      </p:nvGrpSpPr>
      <p:grpSpPr>
        <a:xfrm>
          <a:off x="0" y="0"/>
          <a:ext cx="0" cy="0"/>
          <a:chOff x="0" y="0"/>
          <a:chExt cx="0" cy="0"/>
        </a:xfrm>
      </p:grpSpPr>
      <p:sp>
        <p:nvSpPr>
          <p:cNvPr id="520" name="Google Shape;520;p44"/>
          <p:cNvSpPr txBox="1"/>
          <p:nvPr>
            <p:ph idx="1" type="subTitle"/>
          </p:nvPr>
        </p:nvSpPr>
        <p:spPr>
          <a:xfrm>
            <a:off x="7086600" y="2218734"/>
            <a:ext cx="10355238" cy="5353641"/>
          </a:xfrm>
          <a:prstGeom prst="rect">
            <a:avLst/>
          </a:prstGeom>
          <a:noFill/>
          <a:ln>
            <a:noFill/>
          </a:ln>
        </p:spPr>
        <p:txBody>
          <a:bodyPr anchorCtr="0" anchor="t" bIns="45700" lIns="91425" spcFirstLastPara="1" rIns="91425" wrap="square" tIns="45700">
            <a:noAutofit/>
          </a:bodyPr>
          <a:lstStyle/>
          <a:p>
            <a:pPr indent="-368300" lvl="0" marL="596900" rtl="0" algn="l">
              <a:lnSpc>
                <a:spcPct val="100000"/>
              </a:lnSpc>
              <a:spcBef>
                <a:spcPts val="640"/>
              </a:spcBef>
              <a:spcAft>
                <a:spcPts val="0"/>
              </a:spcAft>
              <a:buSzPts val="3200"/>
              <a:buFont typeface="Arial"/>
              <a:buNone/>
            </a:pPr>
            <a:r>
              <a:t/>
            </a:r>
            <a:endParaRPr sz="4000">
              <a:solidFill>
                <a:schemeClr val="dk1"/>
              </a:solidFill>
              <a:latin typeface="Calibri"/>
              <a:ea typeface="Calibri"/>
              <a:cs typeface="Calibri"/>
              <a:sym typeface="Calibri"/>
            </a:endParaRPr>
          </a:p>
          <a:p>
            <a:pPr indent="0" lvl="0" marL="25400" rtl="0" algn="l">
              <a:lnSpc>
                <a:spcPct val="100000"/>
              </a:lnSpc>
              <a:spcBef>
                <a:spcPts val="640"/>
              </a:spcBef>
              <a:spcAft>
                <a:spcPts val="0"/>
              </a:spcAft>
              <a:buSzPts val="3200"/>
              <a:buNone/>
            </a:pPr>
            <a:r>
              <a:rPr b="1" lang="en-US" sz="4000">
                <a:solidFill>
                  <a:schemeClr val="dk1"/>
                </a:solidFill>
                <a:latin typeface="Calibri"/>
                <a:ea typeface="Calibri"/>
                <a:cs typeface="Calibri"/>
                <a:sym typeface="Calibri"/>
              </a:rPr>
              <a:t>Objectives</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Analyse how biased datasets and non-inclusive AI systems can generate false narratives, skew perceptions, and inadvertently spread disinformation. They’ll learn to identify bias, test inclusive models, and design inclusive pedagogy.</a:t>
            </a:r>
            <a:endParaRPr/>
          </a:p>
        </p:txBody>
      </p:sp>
      <p:sp>
        <p:nvSpPr>
          <p:cNvPr id="521" name="Google Shape;521;p44"/>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522" name="Google Shape;522;p44"/>
          <p:cNvGrpSpPr/>
          <p:nvPr/>
        </p:nvGrpSpPr>
        <p:grpSpPr>
          <a:xfrm>
            <a:off x="790770" y="-112458"/>
            <a:ext cx="1427175" cy="786776"/>
            <a:chOff x="0" y="-38100"/>
            <a:chExt cx="373234" cy="205757"/>
          </a:xfrm>
        </p:grpSpPr>
        <p:sp>
          <p:nvSpPr>
            <p:cNvPr id="523" name="Google Shape;523;p44"/>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524" name="Google Shape;524;p44"/>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525" name="Google Shape;525;p44"/>
          <p:cNvGrpSpPr/>
          <p:nvPr/>
        </p:nvGrpSpPr>
        <p:grpSpPr>
          <a:xfrm>
            <a:off x="0" y="-112458"/>
            <a:ext cx="315272" cy="786776"/>
            <a:chOff x="0" y="-38100"/>
            <a:chExt cx="82450" cy="205757"/>
          </a:xfrm>
        </p:grpSpPr>
        <p:sp>
          <p:nvSpPr>
            <p:cNvPr id="526" name="Google Shape;526;p44"/>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527" name="Google Shape;527;p44"/>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528" name="Google Shape;528;p44"/>
          <p:cNvGrpSpPr/>
          <p:nvPr/>
        </p:nvGrpSpPr>
        <p:grpSpPr>
          <a:xfrm>
            <a:off x="0" y="1116904"/>
            <a:ext cx="503883" cy="1931922"/>
            <a:chOff x="0" y="-38100"/>
            <a:chExt cx="131775" cy="505235"/>
          </a:xfrm>
        </p:grpSpPr>
        <p:sp>
          <p:nvSpPr>
            <p:cNvPr id="529" name="Google Shape;529;p44"/>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530" name="Google Shape;530;p44"/>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531" name="Google Shape;531;p44"/>
          <p:cNvPicPr preferRelativeResize="0"/>
          <p:nvPr/>
        </p:nvPicPr>
        <p:blipFill rotWithShape="1">
          <a:blip r:embed="rId4">
            <a:alphaModFix/>
          </a:blip>
          <a:srcRect b="0" l="0" r="0" t="0"/>
          <a:stretch/>
        </p:blipFill>
        <p:spPr>
          <a:xfrm>
            <a:off x="0" y="3077470"/>
            <a:ext cx="7086600" cy="4724400"/>
          </a:xfrm>
          <a:prstGeom prst="rect">
            <a:avLst/>
          </a:prstGeom>
          <a:noFill/>
          <a:ln>
            <a:noFill/>
          </a:ln>
        </p:spPr>
      </p:pic>
      <p:sp>
        <p:nvSpPr>
          <p:cNvPr id="532" name="Google Shape;532;p44"/>
          <p:cNvSpPr txBox="1"/>
          <p:nvPr>
            <p:ph type="ctrTitle"/>
          </p:nvPr>
        </p:nvSpPr>
        <p:spPr>
          <a:xfrm>
            <a:off x="2693543" y="939233"/>
            <a:ext cx="14748300" cy="1470000"/>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b="1" lang="en-US">
                <a:latin typeface="Bricolage Grotesque"/>
                <a:ea typeface="Bricolage Grotesque"/>
                <a:cs typeface="Bricolage Grotesque"/>
                <a:sym typeface="Bricolage Grotesque"/>
              </a:rPr>
              <a:t>Uncovering algorithmic bias &amp; fostering inclusivity</a:t>
            </a:r>
            <a:br>
              <a:rPr b="1" lang="en-US">
                <a:solidFill>
                  <a:schemeClr val="dk1"/>
                </a:solidFill>
                <a:latin typeface="Bricolage Grotesque"/>
                <a:ea typeface="Bricolage Grotesque"/>
                <a:cs typeface="Bricolage Grotesque"/>
                <a:sym typeface="Bricolage Grotesque"/>
              </a:rPr>
            </a:br>
            <a:endParaRPr b="1">
              <a:solidFill>
                <a:schemeClr val="dk1"/>
              </a:solidFill>
              <a:latin typeface="Bricolage Grotesque"/>
              <a:ea typeface="Bricolage Grotesque"/>
              <a:cs typeface="Bricolage Grotesque"/>
              <a:sym typeface="Bricolage Grotesque"/>
            </a:endParaRPr>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6" name="Shape 536"/>
        <p:cNvGrpSpPr/>
        <p:nvPr/>
      </p:nvGrpSpPr>
      <p:grpSpPr>
        <a:xfrm>
          <a:off x="0" y="0"/>
          <a:ext cx="0" cy="0"/>
          <a:chOff x="0" y="0"/>
          <a:chExt cx="0" cy="0"/>
        </a:xfrm>
      </p:grpSpPr>
      <p:sp>
        <p:nvSpPr>
          <p:cNvPr id="537" name="Google Shape;537;p45"/>
          <p:cNvSpPr/>
          <p:nvPr/>
        </p:nvSpPr>
        <p:spPr>
          <a:xfrm>
            <a:off x="1028700" y="1028700"/>
            <a:ext cx="3342849" cy="1336857"/>
          </a:xfrm>
          <a:custGeom>
            <a:rect b="b" l="l" r="r" t="t"/>
            <a:pathLst>
              <a:path extrusionOk="0" h="1336857" w="3342849">
                <a:moveTo>
                  <a:pt x="0" y="0"/>
                </a:moveTo>
                <a:lnTo>
                  <a:pt x="3342849" y="0"/>
                </a:lnTo>
                <a:lnTo>
                  <a:pt x="3342849" y="1336857"/>
                </a:lnTo>
                <a:lnTo>
                  <a:pt x="0" y="1336857"/>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538" name="Google Shape;538;p45"/>
          <p:cNvSpPr/>
          <p:nvPr/>
        </p:nvSpPr>
        <p:spPr>
          <a:xfrm>
            <a:off x="13797741" y="1028700"/>
            <a:ext cx="4490259" cy="1418136"/>
          </a:xfrm>
          <a:custGeom>
            <a:rect b="b" l="l" r="r" t="t"/>
            <a:pathLst>
              <a:path extrusionOk="0" h="1418136" w="4490259">
                <a:moveTo>
                  <a:pt x="0" y="0"/>
                </a:moveTo>
                <a:lnTo>
                  <a:pt x="4490259" y="0"/>
                </a:lnTo>
                <a:lnTo>
                  <a:pt x="4490259" y="1418136"/>
                </a:lnTo>
                <a:lnTo>
                  <a:pt x="0" y="1418136"/>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539" name="Google Shape;539;p45"/>
          <p:cNvSpPr/>
          <p:nvPr/>
        </p:nvSpPr>
        <p:spPr>
          <a:xfrm>
            <a:off x="7754266" y="8394270"/>
            <a:ext cx="3872623" cy="864030"/>
          </a:xfrm>
          <a:custGeom>
            <a:rect b="b" l="l" r="r" t="t"/>
            <a:pathLst>
              <a:path extrusionOk="0" h="864030" w="3872623">
                <a:moveTo>
                  <a:pt x="0" y="0"/>
                </a:moveTo>
                <a:lnTo>
                  <a:pt x="3872623" y="0"/>
                </a:lnTo>
                <a:lnTo>
                  <a:pt x="3872623" y="864030"/>
                </a:lnTo>
                <a:lnTo>
                  <a:pt x="0" y="864030"/>
                </a:lnTo>
                <a:lnTo>
                  <a:pt x="0" y="0"/>
                </a:lnTo>
                <a:close/>
              </a:path>
            </a:pathLst>
          </a:custGeom>
          <a:blipFill rotWithShape="1">
            <a:blip r:embed="rId5">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540" name="Google Shape;540;p45"/>
          <p:cNvGrpSpPr/>
          <p:nvPr/>
        </p:nvGrpSpPr>
        <p:grpSpPr>
          <a:xfrm>
            <a:off x="6111849" y="2794410"/>
            <a:ext cx="7685891" cy="2168895"/>
            <a:chOff x="0" y="-47625"/>
            <a:chExt cx="1484188" cy="418826"/>
          </a:xfrm>
        </p:grpSpPr>
        <p:sp>
          <p:nvSpPr>
            <p:cNvPr id="541" name="Google Shape;541;p45"/>
            <p:cNvSpPr/>
            <p:nvPr/>
          </p:nvSpPr>
          <p:spPr>
            <a:xfrm>
              <a:off x="0" y="0"/>
              <a:ext cx="1484188" cy="371201"/>
            </a:xfrm>
            <a:custGeom>
              <a:rect b="b" l="l" r="r" t="t"/>
              <a:pathLst>
                <a:path extrusionOk="0" h="371201" w="1484188">
                  <a:moveTo>
                    <a:pt x="30219" y="0"/>
                  </a:moveTo>
                  <a:lnTo>
                    <a:pt x="1453970" y="0"/>
                  </a:lnTo>
                  <a:cubicBezTo>
                    <a:pt x="1470659" y="0"/>
                    <a:pt x="1484188" y="13529"/>
                    <a:pt x="1484188" y="30219"/>
                  </a:cubicBezTo>
                  <a:lnTo>
                    <a:pt x="1484188" y="340982"/>
                  </a:lnTo>
                  <a:cubicBezTo>
                    <a:pt x="1484188" y="357671"/>
                    <a:pt x="1470659" y="371201"/>
                    <a:pt x="1453970" y="371201"/>
                  </a:cubicBezTo>
                  <a:lnTo>
                    <a:pt x="30219" y="371201"/>
                  </a:lnTo>
                  <a:cubicBezTo>
                    <a:pt x="13529" y="371201"/>
                    <a:pt x="0" y="357671"/>
                    <a:pt x="0" y="340982"/>
                  </a:cubicBezTo>
                  <a:lnTo>
                    <a:pt x="0" y="30219"/>
                  </a:lnTo>
                  <a:cubicBezTo>
                    <a:pt x="0" y="13529"/>
                    <a:pt x="13529" y="0"/>
                    <a:pt x="30219" y="0"/>
                  </a:cubicBezTo>
                  <a:close/>
                </a:path>
              </a:pathLst>
            </a:custGeom>
            <a:solidFill>
              <a:srgbClr val="000000">
                <a:alpha val="0"/>
              </a:srgbClr>
            </a:solidFill>
            <a:ln cap="rnd" cmpd="sng" w="2857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542" name="Google Shape;542;p45"/>
            <p:cNvSpPr txBox="1"/>
            <p:nvPr/>
          </p:nvSpPr>
          <p:spPr>
            <a:xfrm>
              <a:off x="0" y="-47625"/>
              <a:ext cx="1484188" cy="418826"/>
            </a:xfrm>
            <a:prstGeom prst="rect">
              <a:avLst/>
            </a:prstGeom>
            <a:noFill/>
            <a:ln>
              <a:noFill/>
            </a:ln>
          </p:spPr>
          <p:txBody>
            <a:bodyPr anchorCtr="0" anchor="b" bIns="50800" lIns="50800" spcFirstLastPara="1" rIns="50800" wrap="square" tIns="50800">
              <a:noAutofit/>
            </a:bodyPr>
            <a:lstStyle/>
            <a:p>
              <a:pPr indent="0" lvl="0" marL="0" marR="0" rtl="0" algn="ctr">
                <a:lnSpc>
                  <a:spcPct val="149944"/>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543" name="Google Shape;543;p45"/>
          <p:cNvGrpSpPr/>
          <p:nvPr/>
        </p:nvGrpSpPr>
        <p:grpSpPr>
          <a:xfrm>
            <a:off x="-696258" y="-1193133"/>
            <a:ext cx="7178388" cy="12095887"/>
            <a:chOff x="0" y="-57150"/>
            <a:chExt cx="1890604" cy="3185748"/>
          </a:xfrm>
        </p:grpSpPr>
        <p:sp>
          <p:nvSpPr>
            <p:cNvPr id="544" name="Google Shape;544;p45"/>
            <p:cNvSpPr/>
            <p:nvPr/>
          </p:nvSpPr>
          <p:spPr>
            <a:xfrm>
              <a:off x="0" y="0"/>
              <a:ext cx="1890604" cy="3128598"/>
            </a:xfrm>
            <a:custGeom>
              <a:rect b="b" l="l" r="r" t="t"/>
              <a:pathLst>
                <a:path extrusionOk="0" h="3128598" w="1890604">
                  <a:moveTo>
                    <a:pt x="0" y="0"/>
                  </a:moveTo>
                  <a:lnTo>
                    <a:pt x="1890604" y="0"/>
                  </a:lnTo>
                  <a:lnTo>
                    <a:pt x="1890604" y="3128598"/>
                  </a:lnTo>
                  <a:lnTo>
                    <a:pt x="0" y="3128598"/>
                  </a:lnTo>
                  <a:close/>
                </a:path>
              </a:pathLst>
            </a:custGeom>
            <a:solidFill>
              <a:srgbClr val="73CEE2"/>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545" name="Google Shape;545;p45"/>
            <p:cNvSpPr txBox="1"/>
            <p:nvPr/>
          </p:nvSpPr>
          <p:spPr>
            <a:xfrm>
              <a:off x="0" y="-57150"/>
              <a:ext cx="1890604" cy="3185748"/>
            </a:xfrm>
            <a:prstGeom prst="rect">
              <a:avLst/>
            </a:prstGeom>
            <a:noFill/>
            <a:ln>
              <a:noFill/>
            </a:ln>
          </p:spPr>
          <p:txBody>
            <a:bodyPr anchorCtr="0" anchor="ctr" bIns="50800" lIns="50800" spcFirstLastPara="1" rIns="50800" wrap="square" tIns="50800">
              <a:noAutofit/>
            </a:bodyPr>
            <a:lstStyle/>
            <a:p>
              <a:pPr indent="0" lvl="0" marL="0" marR="0" rtl="0" algn="ctr">
                <a:lnSpc>
                  <a:spcPct val="202166"/>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
        <p:nvSpPr>
          <p:cNvPr id="546" name="Google Shape;546;p45"/>
          <p:cNvSpPr/>
          <p:nvPr/>
        </p:nvSpPr>
        <p:spPr>
          <a:xfrm>
            <a:off x="1028700" y="1042552"/>
            <a:ext cx="3476817" cy="1390433"/>
          </a:xfrm>
          <a:custGeom>
            <a:rect b="b" l="l" r="r" t="t"/>
            <a:pathLst>
              <a:path extrusionOk="0" h="1390433" w="3476817">
                <a:moveTo>
                  <a:pt x="0" y="0"/>
                </a:moveTo>
                <a:lnTo>
                  <a:pt x="3476817" y="0"/>
                </a:lnTo>
                <a:lnTo>
                  <a:pt x="3476817" y="1390432"/>
                </a:lnTo>
                <a:lnTo>
                  <a:pt x="0" y="1390432"/>
                </a:lnTo>
                <a:lnTo>
                  <a:pt x="0" y="0"/>
                </a:lnTo>
                <a:close/>
              </a:path>
            </a:pathLst>
          </a:custGeom>
          <a:blipFill rotWithShape="1">
            <a:blip r:embed="rId6">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547" name="Google Shape;547;p45"/>
          <p:cNvSpPr/>
          <p:nvPr/>
        </p:nvSpPr>
        <p:spPr>
          <a:xfrm rot="-73454">
            <a:off x="16773166" y="5188864"/>
            <a:ext cx="4317980" cy="6690777"/>
          </a:xfrm>
          <a:custGeom>
            <a:rect b="b" l="l" r="r" t="t"/>
            <a:pathLst>
              <a:path extrusionOk="0" h="6690777" w="4317980">
                <a:moveTo>
                  <a:pt x="0" y="0"/>
                </a:moveTo>
                <a:lnTo>
                  <a:pt x="4317980" y="0"/>
                </a:lnTo>
                <a:lnTo>
                  <a:pt x="4317980" y="6690777"/>
                </a:lnTo>
                <a:lnTo>
                  <a:pt x="0" y="6690777"/>
                </a:lnTo>
                <a:lnTo>
                  <a:pt x="0" y="0"/>
                </a:lnTo>
                <a:close/>
              </a:path>
            </a:pathLst>
          </a:custGeom>
          <a:blipFill rotWithShape="1">
            <a:blip r:embed="rId7">
              <a:alphaModFix/>
            </a:blip>
            <a:stretch>
              <a:fillRect b="0" l="-128388"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548" name="Google Shape;548;p45"/>
          <p:cNvSpPr txBox="1"/>
          <p:nvPr/>
        </p:nvSpPr>
        <p:spPr>
          <a:xfrm>
            <a:off x="11884058" y="8384745"/>
            <a:ext cx="5272726" cy="701311"/>
          </a:xfrm>
          <a:prstGeom prst="rect">
            <a:avLst/>
          </a:prstGeom>
          <a:noFill/>
          <a:ln>
            <a:noFill/>
          </a:ln>
        </p:spPr>
        <p:txBody>
          <a:bodyPr anchorCtr="0" anchor="t" bIns="0" lIns="0" spcFirstLastPara="1" rIns="0" wrap="square" tIns="0">
            <a:spAutoFit/>
          </a:bodyPr>
          <a:lstStyle/>
          <a:p>
            <a:pPr indent="0" lvl="0" marL="0" marR="0" rtl="0" algn="just">
              <a:lnSpc>
                <a:spcPct val="115959"/>
              </a:lnSpc>
              <a:spcBef>
                <a:spcPts val="0"/>
              </a:spcBef>
              <a:spcAft>
                <a:spcPts val="0"/>
              </a:spcAft>
              <a:buClr>
                <a:srgbClr val="000000"/>
              </a:buClr>
              <a:buSzPts val="1178"/>
              <a:buFont typeface="Arial"/>
              <a:buNone/>
            </a:pPr>
            <a:r>
              <a:rPr b="0" i="0" lang="en-US" sz="1178" u="none" cap="none" strike="noStrike">
                <a:solidFill>
                  <a:srgbClr val="0C4DA2"/>
                </a:solidFill>
                <a:latin typeface="Helvetica Neue"/>
                <a:ea typeface="Helvetica Neue"/>
                <a:cs typeface="Helvetica Neue"/>
                <a:sym typeface="Helvetica Neue"/>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endParaRPr b="0" i="0" sz="1400" u="none" cap="none" strike="noStrike">
              <a:solidFill>
                <a:srgbClr val="000000"/>
              </a:solidFill>
              <a:latin typeface="Arial"/>
              <a:ea typeface="Arial"/>
              <a:cs typeface="Arial"/>
              <a:sym typeface="Arial"/>
            </a:endParaRPr>
          </a:p>
        </p:txBody>
      </p:sp>
      <p:sp>
        <p:nvSpPr>
          <p:cNvPr id="549" name="Google Shape;549;p45"/>
          <p:cNvSpPr txBox="1"/>
          <p:nvPr/>
        </p:nvSpPr>
        <p:spPr>
          <a:xfrm>
            <a:off x="6482130" y="3300466"/>
            <a:ext cx="11258550" cy="3818931"/>
          </a:xfrm>
          <a:prstGeom prst="rect">
            <a:avLst/>
          </a:prstGeom>
          <a:noFill/>
          <a:ln>
            <a:noFill/>
          </a:ln>
        </p:spPr>
        <p:txBody>
          <a:bodyPr anchorCtr="0" anchor="t" bIns="0" lIns="0" spcFirstLastPara="1" rIns="0" wrap="square" tIns="0">
            <a:spAutoFit/>
          </a:bodyPr>
          <a:lstStyle/>
          <a:p>
            <a:pPr indent="0" lvl="0" marL="0" marR="0" rtl="0" algn="l">
              <a:lnSpc>
                <a:spcPct val="94000"/>
              </a:lnSpc>
              <a:spcBef>
                <a:spcPts val="0"/>
              </a:spcBef>
              <a:spcAft>
                <a:spcPts val="0"/>
              </a:spcAft>
              <a:buClr>
                <a:srgbClr val="000000"/>
              </a:buClr>
              <a:buSzPts val="8800"/>
              <a:buFont typeface="Arial"/>
              <a:buNone/>
            </a:pPr>
            <a:r>
              <a:rPr b="1" i="0" lang="en-US" sz="8800" u="none" cap="none" strike="noStrike">
                <a:solidFill>
                  <a:srgbClr val="343434"/>
                </a:solidFill>
                <a:latin typeface="Arial"/>
                <a:ea typeface="Arial"/>
                <a:cs typeface="Arial"/>
                <a:sym typeface="Arial"/>
              </a:rPr>
              <a:t>How does cybersecurity awareness help?</a:t>
            </a:r>
            <a:endParaRPr b="0" i="0" sz="8800" u="none" cap="none" strike="noStrike">
              <a:solidFill>
                <a:srgbClr val="000000"/>
              </a:solidFill>
              <a:latin typeface="Arial"/>
              <a:ea typeface="Arial"/>
              <a:cs typeface="Arial"/>
              <a:sym typeface="Arial"/>
            </a:endParaRPr>
          </a:p>
        </p:txBody>
      </p:sp>
      <p:sp>
        <p:nvSpPr>
          <p:cNvPr id="550" name="Google Shape;550;p45"/>
          <p:cNvSpPr txBox="1"/>
          <p:nvPr/>
        </p:nvSpPr>
        <p:spPr>
          <a:xfrm>
            <a:off x="13197623" y="7228851"/>
            <a:ext cx="1322798" cy="52322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2800"/>
              <a:buFont typeface="Arial"/>
              <a:buNone/>
            </a:pPr>
            <a:r>
              <a:rPr b="1" i="0" lang="en-US" sz="2800" u="none" cap="none" strike="noStrike">
                <a:solidFill>
                  <a:srgbClr val="000000"/>
                </a:solidFill>
                <a:latin typeface="Arial"/>
                <a:ea typeface="Arial"/>
                <a:cs typeface="Arial"/>
                <a:sym typeface="Arial"/>
              </a:rPr>
              <a:t>60 min</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54" name="Shape 554"/>
        <p:cNvGrpSpPr/>
        <p:nvPr/>
      </p:nvGrpSpPr>
      <p:grpSpPr>
        <a:xfrm>
          <a:off x="0" y="0"/>
          <a:ext cx="0" cy="0"/>
          <a:chOff x="0" y="0"/>
          <a:chExt cx="0" cy="0"/>
        </a:xfrm>
      </p:grpSpPr>
      <p:sp>
        <p:nvSpPr>
          <p:cNvPr id="555" name="Google Shape;555;p46"/>
          <p:cNvSpPr txBox="1"/>
          <p:nvPr>
            <p:ph type="ctrTitle"/>
          </p:nvPr>
        </p:nvSpPr>
        <p:spPr>
          <a:xfrm>
            <a:off x="2693443" y="967507"/>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b="1" lang="en-US">
                <a:solidFill>
                  <a:schemeClr val="dk1"/>
                </a:solidFill>
                <a:latin typeface="Bricolage Grotesque"/>
                <a:ea typeface="Bricolage Grotesque"/>
                <a:cs typeface="Bricolage Grotesque"/>
                <a:sym typeface="Bricolage Grotesque"/>
              </a:rPr>
              <a:t>How your Weak login becomes a weapon (5 min)</a:t>
            </a:r>
            <a:br>
              <a:rPr b="1" lang="en-US">
                <a:solidFill>
                  <a:schemeClr val="dk1"/>
                </a:solidFill>
                <a:latin typeface="Bricolage Grotesque"/>
                <a:ea typeface="Bricolage Grotesque"/>
                <a:cs typeface="Bricolage Grotesque"/>
                <a:sym typeface="Bricolage Grotesque"/>
              </a:rPr>
            </a:br>
            <a:endParaRPr b="1">
              <a:solidFill>
                <a:schemeClr val="dk1"/>
              </a:solidFill>
              <a:latin typeface="Bricolage Grotesque"/>
              <a:ea typeface="Bricolage Grotesque"/>
              <a:cs typeface="Bricolage Grotesque"/>
              <a:sym typeface="Bricolage Grotesque"/>
            </a:endParaRPr>
          </a:p>
        </p:txBody>
      </p:sp>
      <p:sp>
        <p:nvSpPr>
          <p:cNvPr id="556" name="Google Shape;556;p46"/>
          <p:cNvSpPr txBox="1"/>
          <p:nvPr>
            <p:ph idx="1" type="subTitle"/>
          </p:nvPr>
        </p:nvSpPr>
        <p:spPr>
          <a:xfrm>
            <a:off x="7229474" y="2218734"/>
            <a:ext cx="10212363" cy="6725241"/>
          </a:xfrm>
          <a:prstGeom prst="rect">
            <a:avLst/>
          </a:prstGeom>
          <a:noFill/>
          <a:ln>
            <a:noFill/>
          </a:ln>
        </p:spPr>
        <p:txBody>
          <a:bodyPr anchorCtr="0" anchor="t" bIns="45700" lIns="91425" spcFirstLastPara="1" rIns="91425" wrap="square" tIns="45700">
            <a:noAutofit/>
          </a:bodyPr>
          <a:lstStyle/>
          <a:p>
            <a:pPr indent="-368300" lvl="0" marL="596900" rtl="0" algn="l">
              <a:lnSpc>
                <a:spcPct val="100000"/>
              </a:lnSpc>
              <a:spcBef>
                <a:spcPts val="640"/>
              </a:spcBef>
              <a:spcAft>
                <a:spcPts val="0"/>
              </a:spcAft>
              <a:buSzPts val="3200"/>
              <a:buFont typeface="Arial"/>
              <a:buNone/>
            </a:pPr>
            <a:r>
              <a:t/>
            </a:r>
            <a:endParaRPr sz="4000">
              <a:solidFill>
                <a:schemeClr val="dk1"/>
              </a:solidFill>
              <a:latin typeface="Calibri"/>
              <a:ea typeface="Calibri"/>
              <a:cs typeface="Calibri"/>
              <a:sym typeface="Calibri"/>
            </a:endParaRPr>
          </a:p>
          <a:p>
            <a:pPr indent="0" lvl="0" marL="25400" rtl="0" algn="l">
              <a:lnSpc>
                <a:spcPct val="100000"/>
              </a:lnSpc>
              <a:spcBef>
                <a:spcPts val="640"/>
              </a:spcBef>
              <a:spcAft>
                <a:spcPts val="0"/>
              </a:spcAft>
              <a:buSzPts val="3200"/>
              <a:buNone/>
            </a:pPr>
            <a:r>
              <a:rPr b="1" lang="en-US" sz="4000">
                <a:solidFill>
                  <a:schemeClr val="dk1"/>
                </a:solidFill>
                <a:latin typeface="Calibri"/>
                <a:ea typeface="Calibri"/>
                <a:cs typeface="Calibri"/>
                <a:sym typeface="Calibri"/>
              </a:rPr>
              <a:t>Objectives</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Understand the principles of strong password creation and management.</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Recognize how poor credentials can lead to account compromise and be exploited in disinformation campaigns.</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Explore strategies and classroom activities to teach students password hygiene and account responsibility.</a:t>
            </a:r>
            <a:endParaRPr/>
          </a:p>
        </p:txBody>
      </p:sp>
      <p:sp>
        <p:nvSpPr>
          <p:cNvPr id="557" name="Google Shape;557;p46"/>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558" name="Google Shape;558;p46"/>
          <p:cNvGrpSpPr/>
          <p:nvPr/>
        </p:nvGrpSpPr>
        <p:grpSpPr>
          <a:xfrm>
            <a:off x="790770" y="-112458"/>
            <a:ext cx="1427175" cy="786776"/>
            <a:chOff x="0" y="-38100"/>
            <a:chExt cx="373234" cy="205757"/>
          </a:xfrm>
        </p:grpSpPr>
        <p:sp>
          <p:nvSpPr>
            <p:cNvPr id="559" name="Google Shape;559;p46"/>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560" name="Google Shape;560;p46"/>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561" name="Google Shape;561;p46"/>
          <p:cNvGrpSpPr/>
          <p:nvPr/>
        </p:nvGrpSpPr>
        <p:grpSpPr>
          <a:xfrm>
            <a:off x="0" y="-112458"/>
            <a:ext cx="315272" cy="786776"/>
            <a:chOff x="0" y="-38100"/>
            <a:chExt cx="82450" cy="205757"/>
          </a:xfrm>
        </p:grpSpPr>
        <p:sp>
          <p:nvSpPr>
            <p:cNvPr id="562" name="Google Shape;562;p46"/>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563" name="Google Shape;563;p46"/>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564" name="Google Shape;564;p46"/>
          <p:cNvGrpSpPr/>
          <p:nvPr/>
        </p:nvGrpSpPr>
        <p:grpSpPr>
          <a:xfrm>
            <a:off x="0" y="1116904"/>
            <a:ext cx="503883" cy="1931922"/>
            <a:chOff x="0" y="-38100"/>
            <a:chExt cx="131775" cy="505235"/>
          </a:xfrm>
        </p:grpSpPr>
        <p:sp>
          <p:nvSpPr>
            <p:cNvPr id="565" name="Google Shape;565;p46"/>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566" name="Google Shape;566;p46"/>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567" name="Google Shape;567;p46"/>
          <p:cNvPicPr preferRelativeResize="0"/>
          <p:nvPr/>
        </p:nvPicPr>
        <p:blipFill rotWithShape="1">
          <a:blip r:embed="rId4">
            <a:alphaModFix/>
          </a:blip>
          <a:srcRect b="0" l="0" r="0" t="0"/>
          <a:stretch/>
        </p:blipFill>
        <p:spPr>
          <a:xfrm>
            <a:off x="503883" y="2082863"/>
            <a:ext cx="5182542" cy="7773813"/>
          </a:xfrm>
          <a:prstGeom prst="rect">
            <a:avLst/>
          </a:prstGeom>
          <a:noFill/>
          <a:ln>
            <a:noFill/>
          </a:ln>
        </p:spPr>
      </p:pic>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71" name="Shape 571"/>
        <p:cNvGrpSpPr/>
        <p:nvPr/>
      </p:nvGrpSpPr>
      <p:grpSpPr>
        <a:xfrm>
          <a:off x="0" y="0"/>
          <a:ext cx="0" cy="0"/>
          <a:chOff x="0" y="0"/>
          <a:chExt cx="0" cy="0"/>
        </a:xfrm>
      </p:grpSpPr>
      <p:sp>
        <p:nvSpPr>
          <p:cNvPr id="572" name="Google Shape;572;p47"/>
          <p:cNvSpPr txBox="1"/>
          <p:nvPr>
            <p:ph type="ctrTitle"/>
          </p:nvPr>
        </p:nvSpPr>
        <p:spPr>
          <a:xfrm>
            <a:off x="2693443" y="967507"/>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b="1" lang="en-US">
                <a:solidFill>
                  <a:schemeClr val="dk1"/>
                </a:solidFill>
                <a:latin typeface="Bricolage Grotesque"/>
                <a:ea typeface="Bricolage Grotesque"/>
                <a:cs typeface="Bricolage Grotesque"/>
                <a:sym typeface="Bricolage Grotesque"/>
              </a:rPr>
              <a:t>Jeopardising security activity (10 min)</a:t>
            </a:r>
            <a:br>
              <a:rPr b="1" lang="en-US">
                <a:solidFill>
                  <a:schemeClr val="dk1"/>
                </a:solidFill>
                <a:latin typeface="Bricolage Grotesque"/>
                <a:ea typeface="Bricolage Grotesque"/>
                <a:cs typeface="Bricolage Grotesque"/>
                <a:sym typeface="Bricolage Grotesque"/>
              </a:rPr>
            </a:br>
            <a:endParaRPr b="1">
              <a:solidFill>
                <a:schemeClr val="dk1"/>
              </a:solidFill>
              <a:latin typeface="Bricolage Grotesque"/>
              <a:ea typeface="Bricolage Grotesque"/>
              <a:cs typeface="Bricolage Grotesque"/>
              <a:sym typeface="Bricolage Grotesque"/>
            </a:endParaRPr>
          </a:p>
        </p:txBody>
      </p:sp>
      <p:sp>
        <p:nvSpPr>
          <p:cNvPr id="573" name="Google Shape;573;p47"/>
          <p:cNvSpPr txBox="1"/>
          <p:nvPr>
            <p:ph idx="1" type="subTitle"/>
          </p:nvPr>
        </p:nvSpPr>
        <p:spPr>
          <a:xfrm>
            <a:off x="7267291" y="2218733"/>
            <a:ext cx="10326662" cy="6725241"/>
          </a:xfrm>
          <a:prstGeom prst="rect">
            <a:avLst/>
          </a:prstGeom>
          <a:noFill/>
          <a:ln>
            <a:noFill/>
          </a:ln>
        </p:spPr>
        <p:txBody>
          <a:bodyPr anchorCtr="0" anchor="t" bIns="45700" lIns="91425" spcFirstLastPara="1" rIns="91425" wrap="square" tIns="45700">
            <a:noAutofit/>
          </a:bodyPr>
          <a:lstStyle/>
          <a:p>
            <a:pPr indent="-368300" lvl="0" marL="596900" rtl="0" algn="l">
              <a:lnSpc>
                <a:spcPct val="100000"/>
              </a:lnSpc>
              <a:spcBef>
                <a:spcPts val="640"/>
              </a:spcBef>
              <a:spcAft>
                <a:spcPts val="0"/>
              </a:spcAft>
              <a:buSzPts val="3200"/>
              <a:buFont typeface="Arial"/>
              <a:buNone/>
            </a:pPr>
            <a:r>
              <a:t/>
            </a:r>
            <a:endParaRPr sz="4000">
              <a:solidFill>
                <a:schemeClr val="dk1"/>
              </a:solidFill>
              <a:latin typeface="Calibri"/>
              <a:ea typeface="Calibri"/>
              <a:cs typeface="Calibri"/>
              <a:sym typeface="Calibri"/>
            </a:endParaRPr>
          </a:p>
          <a:p>
            <a:pPr indent="0" lvl="0" marL="25400" rtl="0" algn="l">
              <a:lnSpc>
                <a:spcPct val="100000"/>
              </a:lnSpc>
              <a:spcBef>
                <a:spcPts val="640"/>
              </a:spcBef>
              <a:spcAft>
                <a:spcPts val="0"/>
              </a:spcAft>
              <a:buSzPts val="3200"/>
              <a:buNone/>
            </a:pPr>
            <a:r>
              <a:rPr b="1" lang="en-US" sz="4000">
                <a:solidFill>
                  <a:schemeClr val="dk1"/>
                </a:solidFill>
                <a:latin typeface="Calibri"/>
                <a:ea typeface="Calibri"/>
                <a:cs typeface="Calibri"/>
                <a:sym typeface="Calibri"/>
              </a:rPr>
              <a:t>Objectives</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Identify how online tools (quizzes, forms, games) gather personal data—intentionally or not.</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Recognize how such data can be exploited for disinformation or phishing attacks.</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Develop practices and classroom strategies for promoting safe digital behaviour.</a:t>
            </a:r>
            <a:endParaRPr/>
          </a:p>
        </p:txBody>
      </p:sp>
      <p:sp>
        <p:nvSpPr>
          <p:cNvPr id="574" name="Google Shape;574;p47"/>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575" name="Google Shape;575;p47"/>
          <p:cNvGrpSpPr/>
          <p:nvPr/>
        </p:nvGrpSpPr>
        <p:grpSpPr>
          <a:xfrm>
            <a:off x="790770" y="-112458"/>
            <a:ext cx="1427175" cy="786776"/>
            <a:chOff x="0" y="-38100"/>
            <a:chExt cx="373234" cy="205757"/>
          </a:xfrm>
        </p:grpSpPr>
        <p:sp>
          <p:nvSpPr>
            <p:cNvPr id="576" name="Google Shape;576;p47"/>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577" name="Google Shape;577;p47"/>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578" name="Google Shape;578;p47"/>
          <p:cNvGrpSpPr/>
          <p:nvPr/>
        </p:nvGrpSpPr>
        <p:grpSpPr>
          <a:xfrm>
            <a:off x="0" y="-112458"/>
            <a:ext cx="315272" cy="786776"/>
            <a:chOff x="0" y="-38100"/>
            <a:chExt cx="82450" cy="205757"/>
          </a:xfrm>
        </p:grpSpPr>
        <p:sp>
          <p:nvSpPr>
            <p:cNvPr id="579" name="Google Shape;579;p47"/>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580" name="Google Shape;580;p47"/>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581" name="Google Shape;581;p47"/>
          <p:cNvGrpSpPr/>
          <p:nvPr/>
        </p:nvGrpSpPr>
        <p:grpSpPr>
          <a:xfrm>
            <a:off x="0" y="1116904"/>
            <a:ext cx="503883" cy="1931922"/>
            <a:chOff x="0" y="-38100"/>
            <a:chExt cx="131775" cy="505235"/>
          </a:xfrm>
        </p:grpSpPr>
        <p:sp>
          <p:nvSpPr>
            <p:cNvPr id="582" name="Google Shape;582;p47"/>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583" name="Google Shape;583;p47"/>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584" name="Google Shape;584;p47"/>
          <p:cNvPicPr preferRelativeResize="0"/>
          <p:nvPr/>
        </p:nvPicPr>
        <p:blipFill rotWithShape="1">
          <a:blip r:embed="rId4">
            <a:alphaModFix/>
          </a:blip>
          <a:srcRect b="0" l="0" r="0" t="0"/>
          <a:stretch/>
        </p:blipFill>
        <p:spPr>
          <a:xfrm>
            <a:off x="558329" y="2330154"/>
            <a:ext cx="6502400" cy="6502400"/>
          </a:xfrm>
          <a:prstGeom prst="rect">
            <a:avLst/>
          </a:prstGeom>
          <a:noFill/>
          <a:ln>
            <a:noFill/>
          </a:ln>
        </p:spPr>
      </p:pic>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88" name="Shape 588"/>
        <p:cNvGrpSpPr/>
        <p:nvPr/>
      </p:nvGrpSpPr>
      <p:grpSpPr>
        <a:xfrm>
          <a:off x="0" y="0"/>
          <a:ext cx="0" cy="0"/>
          <a:chOff x="0" y="0"/>
          <a:chExt cx="0" cy="0"/>
        </a:xfrm>
      </p:grpSpPr>
      <p:sp>
        <p:nvSpPr>
          <p:cNvPr id="589" name="Google Shape;589;p48"/>
          <p:cNvSpPr txBox="1"/>
          <p:nvPr>
            <p:ph type="ctrTitle"/>
          </p:nvPr>
        </p:nvSpPr>
        <p:spPr>
          <a:xfrm>
            <a:off x="2693443" y="967507"/>
            <a:ext cx="14748395" cy="1470025"/>
          </a:xfrm>
          <a:prstGeom prst="rect">
            <a:avLst/>
          </a:prstGeom>
          <a:noFill/>
          <a:ln>
            <a:noFill/>
          </a:ln>
        </p:spPr>
        <p:txBody>
          <a:bodyPr anchorCtr="0" anchor="ctr" bIns="45700" lIns="91425" spcFirstLastPara="1" rIns="91425" wrap="square" tIns="45700">
            <a:normAutofit fontScale="90000"/>
          </a:bodyPr>
          <a:lstStyle/>
          <a:p>
            <a:pPr indent="0" lvl="0" marL="0" rtl="0" algn="ctr">
              <a:lnSpc>
                <a:spcPct val="100000"/>
              </a:lnSpc>
              <a:spcBef>
                <a:spcPts val="0"/>
              </a:spcBef>
              <a:spcAft>
                <a:spcPts val="0"/>
              </a:spcAft>
              <a:buClr>
                <a:schemeClr val="dk1"/>
              </a:buClr>
              <a:buSzPct val="45454"/>
              <a:buNone/>
            </a:pPr>
            <a:r>
              <a:rPr b="1" lang="en-US">
                <a:solidFill>
                  <a:schemeClr val="dk1"/>
                </a:solidFill>
                <a:latin typeface="Bricolage Grotesque"/>
                <a:ea typeface="Bricolage Grotesque"/>
                <a:cs typeface="Bricolage Grotesque"/>
                <a:sym typeface="Bricolage Grotesque"/>
              </a:rPr>
              <a:t>Platform safeguards to disrupt disinformation (5 min)</a:t>
            </a:r>
            <a:br>
              <a:rPr b="1" lang="en-US">
                <a:solidFill>
                  <a:schemeClr val="dk1"/>
                </a:solidFill>
                <a:latin typeface="Bricolage Grotesque"/>
                <a:ea typeface="Bricolage Grotesque"/>
                <a:cs typeface="Bricolage Grotesque"/>
                <a:sym typeface="Bricolage Grotesque"/>
              </a:rPr>
            </a:br>
            <a:endParaRPr b="1">
              <a:solidFill>
                <a:schemeClr val="dk1"/>
              </a:solidFill>
              <a:latin typeface="Bricolage Grotesque"/>
              <a:ea typeface="Bricolage Grotesque"/>
              <a:cs typeface="Bricolage Grotesque"/>
              <a:sym typeface="Bricolage Grotesque"/>
            </a:endParaRPr>
          </a:p>
        </p:txBody>
      </p:sp>
      <p:sp>
        <p:nvSpPr>
          <p:cNvPr id="590" name="Google Shape;590;p48"/>
          <p:cNvSpPr txBox="1"/>
          <p:nvPr>
            <p:ph idx="1" type="subTitle"/>
          </p:nvPr>
        </p:nvSpPr>
        <p:spPr>
          <a:xfrm>
            <a:off x="7286624" y="2218734"/>
            <a:ext cx="10155213" cy="6725241"/>
          </a:xfrm>
          <a:prstGeom prst="rect">
            <a:avLst/>
          </a:prstGeom>
          <a:noFill/>
          <a:ln>
            <a:noFill/>
          </a:ln>
        </p:spPr>
        <p:txBody>
          <a:bodyPr anchorCtr="0" anchor="t" bIns="45700" lIns="91425" spcFirstLastPara="1" rIns="91425" wrap="square" tIns="45700">
            <a:noAutofit/>
          </a:bodyPr>
          <a:lstStyle/>
          <a:p>
            <a:pPr indent="-368300" lvl="0" marL="596900" rtl="0" algn="l">
              <a:lnSpc>
                <a:spcPct val="100000"/>
              </a:lnSpc>
              <a:spcBef>
                <a:spcPts val="640"/>
              </a:spcBef>
              <a:spcAft>
                <a:spcPts val="0"/>
              </a:spcAft>
              <a:buSzPts val="3200"/>
              <a:buFont typeface="Arial"/>
              <a:buNone/>
            </a:pPr>
            <a:r>
              <a:t/>
            </a:r>
            <a:endParaRPr sz="4000">
              <a:solidFill>
                <a:schemeClr val="dk1"/>
              </a:solidFill>
              <a:latin typeface="Calibri"/>
              <a:ea typeface="Calibri"/>
              <a:cs typeface="Calibri"/>
              <a:sym typeface="Calibri"/>
            </a:endParaRPr>
          </a:p>
          <a:p>
            <a:pPr indent="0" lvl="0" marL="25400" rtl="0" algn="l">
              <a:lnSpc>
                <a:spcPct val="100000"/>
              </a:lnSpc>
              <a:spcBef>
                <a:spcPts val="640"/>
              </a:spcBef>
              <a:spcAft>
                <a:spcPts val="0"/>
              </a:spcAft>
              <a:buSzPts val="3200"/>
              <a:buNone/>
            </a:pPr>
            <a:r>
              <a:rPr b="1" lang="en-US" sz="4000">
                <a:solidFill>
                  <a:schemeClr val="dk1"/>
                </a:solidFill>
                <a:latin typeface="Calibri"/>
                <a:ea typeface="Calibri"/>
                <a:cs typeface="Calibri"/>
                <a:sym typeface="Calibri"/>
              </a:rPr>
              <a:t>Objectives</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Understand how to identify and respond to misinformation/disinformation on social media and messaging platforms.</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Learn to use platform safeguards (e.g., reporting, blocking, flagging).</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Practice integrating these tools into digital literacy instruction with students.</a:t>
            </a:r>
            <a:endParaRPr/>
          </a:p>
        </p:txBody>
      </p:sp>
      <p:sp>
        <p:nvSpPr>
          <p:cNvPr id="591" name="Google Shape;591;p48"/>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592" name="Google Shape;592;p48"/>
          <p:cNvGrpSpPr/>
          <p:nvPr/>
        </p:nvGrpSpPr>
        <p:grpSpPr>
          <a:xfrm>
            <a:off x="790770" y="-112458"/>
            <a:ext cx="1427175" cy="786776"/>
            <a:chOff x="0" y="-38100"/>
            <a:chExt cx="373234" cy="205757"/>
          </a:xfrm>
        </p:grpSpPr>
        <p:sp>
          <p:nvSpPr>
            <p:cNvPr id="593" name="Google Shape;593;p48"/>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594" name="Google Shape;594;p48"/>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595" name="Google Shape;595;p48"/>
          <p:cNvGrpSpPr/>
          <p:nvPr/>
        </p:nvGrpSpPr>
        <p:grpSpPr>
          <a:xfrm>
            <a:off x="0" y="-112458"/>
            <a:ext cx="315272" cy="786776"/>
            <a:chOff x="0" y="-38100"/>
            <a:chExt cx="82450" cy="205757"/>
          </a:xfrm>
        </p:grpSpPr>
        <p:sp>
          <p:nvSpPr>
            <p:cNvPr id="596" name="Google Shape;596;p48"/>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597" name="Google Shape;597;p48"/>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598" name="Google Shape;598;p48"/>
          <p:cNvGrpSpPr/>
          <p:nvPr/>
        </p:nvGrpSpPr>
        <p:grpSpPr>
          <a:xfrm>
            <a:off x="0" y="1116904"/>
            <a:ext cx="503883" cy="1931922"/>
            <a:chOff x="0" y="-38100"/>
            <a:chExt cx="131775" cy="505235"/>
          </a:xfrm>
        </p:grpSpPr>
        <p:sp>
          <p:nvSpPr>
            <p:cNvPr id="599" name="Google Shape;599;p48"/>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600" name="Google Shape;600;p48"/>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601" name="Google Shape;601;p48"/>
          <p:cNvPicPr preferRelativeResize="0"/>
          <p:nvPr/>
        </p:nvPicPr>
        <p:blipFill rotWithShape="1">
          <a:blip r:embed="rId4">
            <a:alphaModFix/>
          </a:blip>
          <a:srcRect b="0" l="0" r="0" t="0"/>
          <a:stretch/>
        </p:blipFill>
        <p:spPr>
          <a:xfrm>
            <a:off x="644053" y="2330154"/>
            <a:ext cx="6502400" cy="6502400"/>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8" name="Shape 148"/>
        <p:cNvGrpSpPr/>
        <p:nvPr/>
      </p:nvGrpSpPr>
      <p:grpSpPr>
        <a:xfrm>
          <a:off x="0" y="0"/>
          <a:ext cx="0" cy="0"/>
          <a:chOff x="0" y="0"/>
          <a:chExt cx="0" cy="0"/>
        </a:xfrm>
      </p:grpSpPr>
      <p:sp>
        <p:nvSpPr>
          <p:cNvPr id="149" name="Google Shape;149;p24"/>
          <p:cNvSpPr/>
          <p:nvPr/>
        </p:nvSpPr>
        <p:spPr>
          <a:xfrm>
            <a:off x="1028700" y="1028700"/>
            <a:ext cx="3342849" cy="1336857"/>
          </a:xfrm>
          <a:custGeom>
            <a:rect b="b" l="l" r="r" t="t"/>
            <a:pathLst>
              <a:path extrusionOk="0" h="1336857" w="3342849">
                <a:moveTo>
                  <a:pt x="0" y="0"/>
                </a:moveTo>
                <a:lnTo>
                  <a:pt x="3342849" y="0"/>
                </a:lnTo>
                <a:lnTo>
                  <a:pt x="3342849" y="1336857"/>
                </a:lnTo>
                <a:lnTo>
                  <a:pt x="0" y="1336857"/>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50" name="Google Shape;150;p24"/>
          <p:cNvSpPr/>
          <p:nvPr/>
        </p:nvSpPr>
        <p:spPr>
          <a:xfrm>
            <a:off x="13797741" y="1028700"/>
            <a:ext cx="4490259" cy="1418136"/>
          </a:xfrm>
          <a:custGeom>
            <a:rect b="b" l="l" r="r" t="t"/>
            <a:pathLst>
              <a:path extrusionOk="0" h="1418136" w="4490259">
                <a:moveTo>
                  <a:pt x="0" y="0"/>
                </a:moveTo>
                <a:lnTo>
                  <a:pt x="4490259" y="0"/>
                </a:lnTo>
                <a:lnTo>
                  <a:pt x="4490259" y="1418136"/>
                </a:lnTo>
                <a:lnTo>
                  <a:pt x="0" y="1418136"/>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51" name="Google Shape;151;p24"/>
          <p:cNvSpPr/>
          <p:nvPr/>
        </p:nvSpPr>
        <p:spPr>
          <a:xfrm>
            <a:off x="7754266" y="8394270"/>
            <a:ext cx="3872623" cy="864030"/>
          </a:xfrm>
          <a:custGeom>
            <a:rect b="b" l="l" r="r" t="t"/>
            <a:pathLst>
              <a:path extrusionOk="0" h="864030" w="3872623">
                <a:moveTo>
                  <a:pt x="0" y="0"/>
                </a:moveTo>
                <a:lnTo>
                  <a:pt x="3872623" y="0"/>
                </a:lnTo>
                <a:lnTo>
                  <a:pt x="3872623" y="864030"/>
                </a:lnTo>
                <a:lnTo>
                  <a:pt x="0" y="864030"/>
                </a:lnTo>
                <a:lnTo>
                  <a:pt x="0" y="0"/>
                </a:lnTo>
                <a:close/>
              </a:path>
            </a:pathLst>
          </a:custGeom>
          <a:blipFill rotWithShape="1">
            <a:blip r:embed="rId5">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152" name="Google Shape;152;p24"/>
          <p:cNvGrpSpPr/>
          <p:nvPr/>
        </p:nvGrpSpPr>
        <p:grpSpPr>
          <a:xfrm>
            <a:off x="6111849" y="2794410"/>
            <a:ext cx="7685891" cy="2168895"/>
            <a:chOff x="0" y="-47625"/>
            <a:chExt cx="1484188" cy="418826"/>
          </a:xfrm>
        </p:grpSpPr>
        <p:sp>
          <p:nvSpPr>
            <p:cNvPr id="153" name="Google Shape;153;p24"/>
            <p:cNvSpPr/>
            <p:nvPr/>
          </p:nvSpPr>
          <p:spPr>
            <a:xfrm>
              <a:off x="0" y="0"/>
              <a:ext cx="1484188" cy="371201"/>
            </a:xfrm>
            <a:custGeom>
              <a:rect b="b" l="l" r="r" t="t"/>
              <a:pathLst>
                <a:path extrusionOk="0" h="371201" w="1484188">
                  <a:moveTo>
                    <a:pt x="30219" y="0"/>
                  </a:moveTo>
                  <a:lnTo>
                    <a:pt x="1453970" y="0"/>
                  </a:lnTo>
                  <a:cubicBezTo>
                    <a:pt x="1470659" y="0"/>
                    <a:pt x="1484188" y="13529"/>
                    <a:pt x="1484188" y="30219"/>
                  </a:cubicBezTo>
                  <a:lnTo>
                    <a:pt x="1484188" y="340982"/>
                  </a:lnTo>
                  <a:cubicBezTo>
                    <a:pt x="1484188" y="357671"/>
                    <a:pt x="1470659" y="371201"/>
                    <a:pt x="1453970" y="371201"/>
                  </a:cubicBezTo>
                  <a:lnTo>
                    <a:pt x="30219" y="371201"/>
                  </a:lnTo>
                  <a:cubicBezTo>
                    <a:pt x="13529" y="371201"/>
                    <a:pt x="0" y="357671"/>
                    <a:pt x="0" y="340982"/>
                  </a:cubicBezTo>
                  <a:lnTo>
                    <a:pt x="0" y="30219"/>
                  </a:lnTo>
                  <a:cubicBezTo>
                    <a:pt x="0" y="13529"/>
                    <a:pt x="13529" y="0"/>
                    <a:pt x="30219" y="0"/>
                  </a:cubicBezTo>
                  <a:close/>
                </a:path>
              </a:pathLst>
            </a:custGeom>
            <a:solidFill>
              <a:srgbClr val="000000">
                <a:alpha val="0"/>
              </a:srgbClr>
            </a:solidFill>
            <a:ln cap="rnd" cmpd="sng" w="2857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54" name="Google Shape;154;p24"/>
            <p:cNvSpPr txBox="1"/>
            <p:nvPr/>
          </p:nvSpPr>
          <p:spPr>
            <a:xfrm>
              <a:off x="0" y="-47625"/>
              <a:ext cx="1484188" cy="418826"/>
            </a:xfrm>
            <a:prstGeom prst="rect">
              <a:avLst/>
            </a:prstGeom>
            <a:noFill/>
            <a:ln>
              <a:noFill/>
            </a:ln>
          </p:spPr>
          <p:txBody>
            <a:bodyPr anchorCtr="0" anchor="b" bIns="50800" lIns="50800" spcFirstLastPara="1" rIns="50800" wrap="square" tIns="50800">
              <a:noAutofit/>
            </a:bodyPr>
            <a:lstStyle/>
            <a:p>
              <a:pPr indent="0" lvl="0" marL="0" marR="0" rtl="0" algn="ctr">
                <a:lnSpc>
                  <a:spcPct val="149944"/>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55" name="Google Shape;155;p24"/>
          <p:cNvGrpSpPr/>
          <p:nvPr/>
        </p:nvGrpSpPr>
        <p:grpSpPr>
          <a:xfrm>
            <a:off x="-696258" y="-1193133"/>
            <a:ext cx="7178388" cy="12095887"/>
            <a:chOff x="0" y="-57150"/>
            <a:chExt cx="1890604" cy="3185748"/>
          </a:xfrm>
        </p:grpSpPr>
        <p:sp>
          <p:nvSpPr>
            <p:cNvPr id="156" name="Google Shape;156;p24"/>
            <p:cNvSpPr/>
            <p:nvPr/>
          </p:nvSpPr>
          <p:spPr>
            <a:xfrm>
              <a:off x="0" y="0"/>
              <a:ext cx="1890604" cy="3128598"/>
            </a:xfrm>
            <a:custGeom>
              <a:rect b="b" l="l" r="r" t="t"/>
              <a:pathLst>
                <a:path extrusionOk="0" h="3128598" w="1890604">
                  <a:moveTo>
                    <a:pt x="0" y="0"/>
                  </a:moveTo>
                  <a:lnTo>
                    <a:pt x="1890604" y="0"/>
                  </a:lnTo>
                  <a:lnTo>
                    <a:pt x="1890604" y="3128598"/>
                  </a:lnTo>
                  <a:lnTo>
                    <a:pt x="0" y="3128598"/>
                  </a:lnTo>
                  <a:close/>
                </a:path>
              </a:pathLst>
            </a:custGeom>
            <a:solidFill>
              <a:srgbClr val="73CEE2"/>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57" name="Google Shape;157;p24"/>
            <p:cNvSpPr txBox="1"/>
            <p:nvPr/>
          </p:nvSpPr>
          <p:spPr>
            <a:xfrm>
              <a:off x="0" y="-57150"/>
              <a:ext cx="1890604" cy="3185748"/>
            </a:xfrm>
            <a:prstGeom prst="rect">
              <a:avLst/>
            </a:prstGeom>
            <a:noFill/>
            <a:ln>
              <a:noFill/>
            </a:ln>
          </p:spPr>
          <p:txBody>
            <a:bodyPr anchorCtr="0" anchor="ctr" bIns="50800" lIns="50800" spcFirstLastPara="1" rIns="50800" wrap="square" tIns="50800">
              <a:noAutofit/>
            </a:bodyPr>
            <a:lstStyle/>
            <a:p>
              <a:pPr indent="0" lvl="0" marL="0" marR="0" rtl="0" algn="ctr">
                <a:lnSpc>
                  <a:spcPct val="202166"/>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
        <p:nvSpPr>
          <p:cNvPr id="158" name="Google Shape;158;p24"/>
          <p:cNvSpPr/>
          <p:nvPr/>
        </p:nvSpPr>
        <p:spPr>
          <a:xfrm>
            <a:off x="1028700" y="1042552"/>
            <a:ext cx="3476817" cy="1390433"/>
          </a:xfrm>
          <a:custGeom>
            <a:rect b="b" l="l" r="r" t="t"/>
            <a:pathLst>
              <a:path extrusionOk="0" h="1390433" w="3476817">
                <a:moveTo>
                  <a:pt x="0" y="0"/>
                </a:moveTo>
                <a:lnTo>
                  <a:pt x="3476817" y="0"/>
                </a:lnTo>
                <a:lnTo>
                  <a:pt x="3476817" y="1390432"/>
                </a:lnTo>
                <a:lnTo>
                  <a:pt x="0" y="1390432"/>
                </a:lnTo>
                <a:lnTo>
                  <a:pt x="0" y="0"/>
                </a:lnTo>
                <a:close/>
              </a:path>
            </a:pathLst>
          </a:custGeom>
          <a:blipFill rotWithShape="1">
            <a:blip r:embed="rId6">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59" name="Google Shape;159;p24"/>
          <p:cNvSpPr/>
          <p:nvPr/>
        </p:nvSpPr>
        <p:spPr>
          <a:xfrm rot="-73454">
            <a:off x="16773166" y="5188864"/>
            <a:ext cx="4317980" cy="6690777"/>
          </a:xfrm>
          <a:custGeom>
            <a:rect b="b" l="l" r="r" t="t"/>
            <a:pathLst>
              <a:path extrusionOk="0" h="6690777" w="4317980">
                <a:moveTo>
                  <a:pt x="0" y="0"/>
                </a:moveTo>
                <a:lnTo>
                  <a:pt x="4317980" y="0"/>
                </a:lnTo>
                <a:lnTo>
                  <a:pt x="4317980" y="6690777"/>
                </a:lnTo>
                <a:lnTo>
                  <a:pt x="0" y="6690777"/>
                </a:lnTo>
                <a:lnTo>
                  <a:pt x="0" y="0"/>
                </a:lnTo>
                <a:close/>
              </a:path>
            </a:pathLst>
          </a:custGeom>
          <a:blipFill rotWithShape="1">
            <a:blip r:embed="rId7">
              <a:alphaModFix/>
            </a:blip>
            <a:stretch>
              <a:fillRect b="0" l="-128388"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60" name="Google Shape;160;p24"/>
          <p:cNvSpPr txBox="1"/>
          <p:nvPr/>
        </p:nvSpPr>
        <p:spPr>
          <a:xfrm>
            <a:off x="11884058" y="8384745"/>
            <a:ext cx="5272726" cy="701311"/>
          </a:xfrm>
          <a:prstGeom prst="rect">
            <a:avLst/>
          </a:prstGeom>
          <a:noFill/>
          <a:ln>
            <a:noFill/>
          </a:ln>
        </p:spPr>
        <p:txBody>
          <a:bodyPr anchorCtr="0" anchor="t" bIns="0" lIns="0" spcFirstLastPara="1" rIns="0" wrap="square" tIns="0">
            <a:spAutoFit/>
          </a:bodyPr>
          <a:lstStyle/>
          <a:p>
            <a:pPr indent="0" lvl="0" marL="0" marR="0" rtl="0" algn="just">
              <a:lnSpc>
                <a:spcPct val="115959"/>
              </a:lnSpc>
              <a:spcBef>
                <a:spcPts val="0"/>
              </a:spcBef>
              <a:spcAft>
                <a:spcPts val="0"/>
              </a:spcAft>
              <a:buClr>
                <a:srgbClr val="000000"/>
              </a:buClr>
              <a:buSzPts val="1178"/>
              <a:buFont typeface="Arial"/>
              <a:buNone/>
            </a:pPr>
            <a:r>
              <a:rPr b="0" i="0" lang="en-US" sz="1178" u="none" cap="none" strike="noStrike">
                <a:solidFill>
                  <a:srgbClr val="0C4DA2"/>
                </a:solidFill>
                <a:latin typeface="Helvetica Neue"/>
                <a:ea typeface="Helvetica Neue"/>
                <a:cs typeface="Helvetica Neue"/>
                <a:sym typeface="Helvetica Neue"/>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endParaRPr b="0" i="0" sz="1400" u="none" cap="none" strike="noStrike">
              <a:solidFill>
                <a:srgbClr val="000000"/>
              </a:solidFill>
              <a:latin typeface="Arial"/>
              <a:ea typeface="Arial"/>
              <a:cs typeface="Arial"/>
              <a:sym typeface="Arial"/>
            </a:endParaRPr>
          </a:p>
        </p:txBody>
      </p:sp>
      <p:sp>
        <p:nvSpPr>
          <p:cNvPr id="161" name="Google Shape;161;p24"/>
          <p:cNvSpPr txBox="1"/>
          <p:nvPr/>
        </p:nvSpPr>
        <p:spPr>
          <a:xfrm>
            <a:off x="4759921" y="3423551"/>
            <a:ext cx="11942262" cy="1157240"/>
          </a:xfrm>
          <a:prstGeom prst="rect">
            <a:avLst/>
          </a:prstGeom>
          <a:noFill/>
          <a:ln>
            <a:noFill/>
          </a:ln>
        </p:spPr>
        <p:txBody>
          <a:bodyPr anchorCtr="0" anchor="t" bIns="0" lIns="0" spcFirstLastPara="1" rIns="0" wrap="square" tIns="0">
            <a:spAutoFit/>
          </a:bodyPr>
          <a:lstStyle/>
          <a:p>
            <a:pPr indent="0" lvl="0" marL="0" marR="0" rtl="0" algn="l">
              <a:lnSpc>
                <a:spcPct val="94000"/>
              </a:lnSpc>
              <a:spcBef>
                <a:spcPts val="0"/>
              </a:spcBef>
              <a:spcAft>
                <a:spcPts val="0"/>
              </a:spcAft>
              <a:buClr>
                <a:srgbClr val="000000"/>
              </a:buClr>
              <a:buSzPts val="8000"/>
              <a:buFont typeface="Arial"/>
              <a:buNone/>
            </a:pPr>
            <a:r>
              <a:rPr b="1" i="0" lang="en-US" sz="8000" u="none" cap="none" strike="noStrike">
                <a:solidFill>
                  <a:srgbClr val="343434"/>
                </a:solidFill>
                <a:latin typeface="Arial"/>
                <a:ea typeface="Arial"/>
                <a:cs typeface="Arial"/>
                <a:sym typeface="Arial"/>
              </a:rPr>
              <a:t>Introduction</a:t>
            </a:r>
            <a:endParaRPr b="0" i="0" sz="1050" u="none" cap="none" strike="noStrike">
              <a:solidFill>
                <a:srgbClr val="000000"/>
              </a:solidFill>
              <a:latin typeface="Arial"/>
              <a:ea typeface="Arial"/>
              <a:cs typeface="Arial"/>
              <a:sym typeface="Arial"/>
            </a:endParaRPr>
          </a:p>
        </p:txBody>
      </p:sp>
      <p:sp>
        <p:nvSpPr>
          <p:cNvPr id="162" name="Google Shape;162;p24"/>
          <p:cNvSpPr txBox="1"/>
          <p:nvPr/>
        </p:nvSpPr>
        <p:spPr>
          <a:xfrm>
            <a:off x="7943850" y="5943600"/>
            <a:ext cx="1322798" cy="52322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2800"/>
              <a:buFont typeface="Arial"/>
              <a:buNone/>
            </a:pPr>
            <a:r>
              <a:rPr b="1" i="0" lang="en-US" sz="2800" u="none" cap="none" strike="noStrike">
                <a:solidFill>
                  <a:srgbClr val="000000"/>
                </a:solidFill>
                <a:latin typeface="Arial"/>
                <a:ea typeface="Arial"/>
                <a:cs typeface="Arial"/>
                <a:sym typeface="Arial"/>
              </a:rPr>
              <a:t>10 min</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05" name="Shape 605"/>
        <p:cNvGrpSpPr/>
        <p:nvPr/>
      </p:nvGrpSpPr>
      <p:grpSpPr>
        <a:xfrm>
          <a:off x="0" y="0"/>
          <a:ext cx="0" cy="0"/>
          <a:chOff x="0" y="0"/>
          <a:chExt cx="0" cy="0"/>
        </a:xfrm>
      </p:grpSpPr>
      <p:sp>
        <p:nvSpPr>
          <p:cNvPr id="606" name="Google Shape;606;p49"/>
          <p:cNvSpPr txBox="1"/>
          <p:nvPr>
            <p:ph type="ctrTitle"/>
          </p:nvPr>
        </p:nvSpPr>
        <p:spPr>
          <a:xfrm>
            <a:off x="2693443" y="967507"/>
            <a:ext cx="14748395" cy="1470025"/>
          </a:xfrm>
          <a:prstGeom prst="rect">
            <a:avLst/>
          </a:prstGeom>
          <a:noFill/>
          <a:ln>
            <a:noFill/>
          </a:ln>
        </p:spPr>
        <p:txBody>
          <a:bodyPr anchorCtr="0" anchor="ctr" bIns="45700" lIns="91425" spcFirstLastPara="1" rIns="91425" wrap="square" tIns="45700">
            <a:normAutofit fontScale="90000"/>
          </a:bodyPr>
          <a:lstStyle/>
          <a:p>
            <a:pPr indent="0" lvl="0" marL="0" rtl="0" algn="ctr">
              <a:lnSpc>
                <a:spcPct val="100000"/>
              </a:lnSpc>
              <a:spcBef>
                <a:spcPts val="0"/>
              </a:spcBef>
              <a:spcAft>
                <a:spcPts val="0"/>
              </a:spcAft>
              <a:buClr>
                <a:schemeClr val="dk1"/>
              </a:buClr>
              <a:buSzPct val="45454"/>
              <a:buNone/>
            </a:pPr>
            <a:r>
              <a:rPr b="1" lang="en-US">
                <a:solidFill>
                  <a:schemeClr val="dk1"/>
                </a:solidFill>
                <a:latin typeface="Bricolage Grotesque"/>
                <a:ea typeface="Bricolage Grotesque"/>
                <a:cs typeface="Bricolage Grotesque"/>
                <a:sym typeface="Bricolage Grotesque"/>
              </a:rPr>
              <a:t>Checking origin of email (phishing &amp; disinformation 5 min)</a:t>
            </a:r>
            <a:br>
              <a:rPr b="1" lang="en-US">
                <a:solidFill>
                  <a:schemeClr val="dk1"/>
                </a:solidFill>
                <a:latin typeface="Bricolage Grotesque"/>
                <a:ea typeface="Bricolage Grotesque"/>
                <a:cs typeface="Bricolage Grotesque"/>
                <a:sym typeface="Bricolage Grotesque"/>
              </a:rPr>
            </a:br>
            <a:endParaRPr b="1">
              <a:solidFill>
                <a:schemeClr val="dk1"/>
              </a:solidFill>
              <a:latin typeface="Bricolage Grotesque"/>
              <a:ea typeface="Bricolage Grotesque"/>
              <a:cs typeface="Bricolage Grotesque"/>
              <a:sym typeface="Bricolage Grotesque"/>
            </a:endParaRPr>
          </a:p>
        </p:txBody>
      </p:sp>
      <p:sp>
        <p:nvSpPr>
          <p:cNvPr id="607" name="Google Shape;607;p49"/>
          <p:cNvSpPr txBox="1"/>
          <p:nvPr>
            <p:ph idx="1" type="subTitle"/>
          </p:nvPr>
        </p:nvSpPr>
        <p:spPr>
          <a:xfrm>
            <a:off x="7203603" y="2330154"/>
            <a:ext cx="10326663" cy="6725241"/>
          </a:xfrm>
          <a:prstGeom prst="rect">
            <a:avLst/>
          </a:prstGeom>
          <a:noFill/>
          <a:ln>
            <a:noFill/>
          </a:ln>
        </p:spPr>
        <p:txBody>
          <a:bodyPr anchorCtr="0" anchor="t" bIns="45700" lIns="91425" spcFirstLastPara="1" rIns="91425" wrap="square" tIns="45700">
            <a:noAutofit/>
          </a:bodyPr>
          <a:lstStyle/>
          <a:p>
            <a:pPr indent="-368300" lvl="0" marL="596900" rtl="0" algn="l">
              <a:lnSpc>
                <a:spcPct val="100000"/>
              </a:lnSpc>
              <a:spcBef>
                <a:spcPts val="640"/>
              </a:spcBef>
              <a:spcAft>
                <a:spcPts val="0"/>
              </a:spcAft>
              <a:buSzPts val="3200"/>
              <a:buFont typeface="Arial"/>
              <a:buNone/>
            </a:pPr>
            <a:r>
              <a:t/>
            </a:r>
            <a:endParaRPr sz="4000">
              <a:solidFill>
                <a:schemeClr val="dk1"/>
              </a:solidFill>
              <a:latin typeface="Calibri"/>
              <a:ea typeface="Calibri"/>
              <a:cs typeface="Calibri"/>
              <a:sym typeface="Calibri"/>
            </a:endParaRPr>
          </a:p>
          <a:p>
            <a:pPr indent="0" lvl="0" marL="25400" rtl="0" algn="l">
              <a:lnSpc>
                <a:spcPct val="100000"/>
              </a:lnSpc>
              <a:spcBef>
                <a:spcPts val="640"/>
              </a:spcBef>
              <a:spcAft>
                <a:spcPts val="0"/>
              </a:spcAft>
              <a:buSzPts val="3200"/>
              <a:buNone/>
            </a:pPr>
            <a:r>
              <a:rPr b="1" lang="en-US" sz="4000">
                <a:solidFill>
                  <a:schemeClr val="dk1"/>
                </a:solidFill>
                <a:latin typeface="Calibri"/>
                <a:ea typeface="Calibri"/>
                <a:cs typeface="Calibri"/>
                <a:sym typeface="Calibri"/>
              </a:rPr>
              <a:t>Objectives</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Understand how to identify and respond to misinformation/disinformation on social media and messaging platforms.</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Learn to use platform safeguards (e.g., reporting, blocking, flagging).</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Practice integrating these tools into digital literacy instruction with students.</a:t>
            </a:r>
            <a:endParaRPr/>
          </a:p>
        </p:txBody>
      </p:sp>
      <p:sp>
        <p:nvSpPr>
          <p:cNvPr id="608" name="Google Shape;608;p49"/>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609" name="Google Shape;609;p49"/>
          <p:cNvGrpSpPr/>
          <p:nvPr/>
        </p:nvGrpSpPr>
        <p:grpSpPr>
          <a:xfrm>
            <a:off x="790770" y="-112458"/>
            <a:ext cx="1427175" cy="786776"/>
            <a:chOff x="0" y="-38100"/>
            <a:chExt cx="373234" cy="205757"/>
          </a:xfrm>
        </p:grpSpPr>
        <p:sp>
          <p:nvSpPr>
            <p:cNvPr id="610" name="Google Shape;610;p49"/>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611" name="Google Shape;611;p49"/>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612" name="Google Shape;612;p49"/>
          <p:cNvGrpSpPr/>
          <p:nvPr/>
        </p:nvGrpSpPr>
        <p:grpSpPr>
          <a:xfrm>
            <a:off x="0" y="-112458"/>
            <a:ext cx="315272" cy="786776"/>
            <a:chOff x="0" y="-38100"/>
            <a:chExt cx="82450" cy="205757"/>
          </a:xfrm>
        </p:grpSpPr>
        <p:sp>
          <p:nvSpPr>
            <p:cNvPr id="613" name="Google Shape;613;p49"/>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614" name="Google Shape;614;p49"/>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615" name="Google Shape;615;p49"/>
          <p:cNvGrpSpPr/>
          <p:nvPr/>
        </p:nvGrpSpPr>
        <p:grpSpPr>
          <a:xfrm>
            <a:off x="0" y="1116904"/>
            <a:ext cx="503883" cy="1931922"/>
            <a:chOff x="0" y="-38100"/>
            <a:chExt cx="131775" cy="505235"/>
          </a:xfrm>
        </p:grpSpPr>
        <p:sp>
          <p:nvSpPr>
            <p:cNvPr id="616" name="Google Shape;616;p49"/>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617" name="Google Shape;617;p49"/>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618" name="Google Shape;618;p49"/>
          <p:cNvPicPr preferRelativeResize="0"/>
          <p:nvPr/>
        </p:nvPicPr>
        <p:blipFill rotWithShape="1">
          <a:blip r:embed="rId4">
            <a:alphaModFix/>
          </a:blip>
          <a:srcRect b="0" l="0" r="0" t="0"/>
          <a:stretch/>
        </p:blipFill>
        <p:spPr>
          <a:xfrm>
            <a:off x="558328" y="2330154"/>
            <a:ext cx="6502400" cy="6502400"/>
          </a:xfrm>
          <a:prstGeom prst="rect">
            <a:avLst/>
          </a:prstGeom>
          <a:noFill/>
          <a:ln>
            <a:noFill/>
          </a:ln>
        </p:spPr>
      </p:pic>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22" name="Shape 622"/>
        <p:cNvGrpSpPr/>
        <p:nvPr/>
      </p:nvGrpSpPr>
      <p:grpSpPr>
        <a:xfrm>
          <a:off x="0" y="0"/>
          <a:ext cx="0" cy="0"/>
          <a:chOff x="0" y="0"/>
          <a:chExt cx="0" cy="0"/>
        </a:xfrm>
      </p:grpSpPr>
      <p:sp>
        <p:nvSpPr>
          <p:cNvPr id="623" name="Google Shape;623;p50"/>
          <p:cNvSpPr txBox="1"/>
          <p:nvPr>
            <p:ph type="ctrTitle"/>
          </p:nvPr>
        </p:nvSpPr>
        <p:spPr>
          <a:xfrm>
            <a:off x="2693443" y="967507"/>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b="1" lang="en-US">
                <a:solidFill>
                  <a:schemeClr val="dk1"/>
                </a:solidFill>
                <a:latin typeface="Bricolage Grotesque"/>
                <a:ea typeface="Bricolage Grotesque"/>
                <a:cs typeface="Bricolage Grotesque"/>
                <a:sym typeface="Bricolage Grotesque"/>
              </a:rPr>
              <a:t>Recognising emotional manipulation (5 min)</a:t>
            </a:r>
            <a:br>
              <a:rPr b="1" lang="en-US">
                <a:solidFill>
                  <a:schemeClr val="dk1"/>
                </a:solidFill>
                <a:latin typeface="Bricolage Grotesque"/>
                <a:ea typeface="Bricolage Grotesque"/>
                <a:cs typeface="Bricolage Grotesque"/>
                <a:sym typeface="Bricolage Grotesque"/>
              </a:rPr>
            </a:br>
            <a:endParaRPr b="1">
              <a:solidFill>
                <a:schemeClr val="dk1"/>
              </a:solidFill>
              <a:latin typeface="Bricolage Grotesque"/>
              <a:ea typeface="Bricolage Grotesque"/>
              <a:cs typeface="Bricolage Grotesque"/>
              <a:sym typeface="Bricolage Grotesque"/>
            </a:endParaRPr>
          </a:p>
        </p:txBody>
      </p:sp>
      <p:sp>
        <p:nvSpPr>
          <p:cNvPr id="624" name="Google Shape;624;p50"/>
          <p:cNvSpPr txBox="1"/>
          <p:nvPr>
            <p:ph idx="1" type="subTitle"/>
          </p:nvPr>
        </p:nvSpPr>
        <p:spPr>
          <a:xfrm>
            <a:off x="7229476" y="2218734"/>
            <a:ext cx="10212362" cy="6725241"/>
          </a:xfrm>
          <a:prstGeom prst="rect">
            <a:avLst/>
          </a:prstGeom>
          <a:noFill/>
          <a:ln>
            <a:noFill/>
          </a:ln>
        </p:spPr>
        <p:txBody>
          <a:bodyPr anchorCtr="0" anchor="t" bIns="45700" lIns="91425" spcFirstLastPara="1" rIns="91425" wrap="square" tIns="45700">
            <a:noAutofit/>
          </a:bodyPr>
          <a:lstStyle/>
          <a:p>
            <a:pPr indent="-368300" lvl="0" marL="596900" rtl="0" algn="l">
              <a:lnSpc>
                <a:spcPct val="100000"/>
              </a:lnSpc>
              <a:spcBef>
                <a:spcPts val="640"/>
              </a:spcBef>
              <a:spcAft>
                <a:spcPts val="0"/>
              </a:spcAft>
              <a:buSzPts val="3200"/>
              <a:buFont typeface="Arial"/>
              <a:buNone/>
            </a:pPr>
            <a:r>
              <a:t/>
            </a:r>
            <a:endParaRPr sz="4000">
              <a:solidFill>
                <a:schemeClr val="dk1"/>
              </a:solidFill>
              <a:latin typeface="Calibri"/>
              <a:ea typeface="Calibri"/>
              <a:cs typeface="Calibri"/>
              <a:sym typeface="Calibri"/>
            </a:endParaRPr>
          </a:p>
          <a:p>
            <a:pPr indent="0" lvl="0" marL="25400" rtl="0" algn="l">
              <a:lnSpc>
                <a:spcPct val="100000"/>
              </a:lnSpc>
              <a:spcBef>
                <a:spcPts val="640"/>
              </a:spcBef>
              <a:spcAft>
                <a:spcPts val="0"/>
              </a:spcAft>
              <a:buSzPts val="3200"/>
              <a:buNone/>
            </a:pPr>
            <a:r>
              <a:rPr b="1" lang="en-US" sz="4000">
                <a:solidFill>
                  <a:schemeClr val="dk1"/>
                </a:solidFill>
                <a:latin typeface="Calibri"/>
                <a:ea typeface="Calibri"/>
                <a:cs typeface="Calibri"/>
                <a:sym typeface="Calibri"/>
              </a:rPr>
              <a:t>Objectives</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Experience how AI-amplified emotional content exploits biases—and discuss how to teach this to young students.</a:t>
            </a:r>
            <a:endParaRPr/>
          </a:p>
        </p:txBody>
      </p:sp>
      <p:sp>
        <p:nvSpPr>
          <p:cNvPr id="625" name="Google Shape;625;p50"/>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626" name="Google Shape;626;p50"/>
          <p:cNvGrpSpPr/>
          <p:nvPr/>
        </p:nvGrpSpPr>
        <p:grpSpPr>
          <a:xfrm>
            <a:off x="790770" y="-112458"/>
            <a:ext cx="1427175" cy="786776"/>
            <a:chOff x="0" y="-38100"/>
            <a:chExt cx="373234" cy="205757"/>
          </a:xfrm>
        </p:grpSpPr>
        <p:sp>
          <p:nvSpPr>
            <p:cNvPr id="627" name="Google Shape;627;p50"/>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628" name="Google Shape;628;p50"/>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629" name="Google Shape;629;p50"/>
          <p:cNvGrpSpPr/>
          <p:nvPr/>
        </p:nvGrpSpPr>
        <p:grpSpPr>
          <a:xfrm>
            <a:off x="0" y="-112458"/>
            <a:ext cx="315272" cy="786776"/>
            <a:chOff x="0" y="-38100"/>
            <a:chExt cx="82450" cy="205757"/>
          </a:xfrm>
        </p:grpSpPr>
        <p:sp>
          <p:nvSpPr>
            <p:cNvPr id="630" name="Google Shape;630;p50"/>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631" name="Google Shape;631;p50"/>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632" name="Google Shape;632;p50"/>
          <p:cNvGrpSpPr/>
          <p:nvPr/>
        </p:nvGrpSpPr>
        <p:grpSpPr>
          <a:xfrm>
            <a:off x="0" y="1116904"/>
            <a:ext cx="503883" cy="1931922"/>
            <a:chOff x="0" y="-38100"/>
            <a:chExt cx="131775" cy="505235"/>
          </a:xfrm>
        </p:grpSpPr>
        <p:sp>
          <p:nvSpPr>
            <p:cNvPr id="633" name="Google Shape;633;p50"/>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634" name="Google Shape;634;p50"/>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635" name="Google Shape;635;p50"/>
          <p:cNvPicPr preferRelativeResize="0"/>
          <p:nvPr/>
        </p:nvPicPr>
        <p:blipFill rotWithShape="1">
          <a:blip r:embed="rId4">
            <a:alphaModFix/>
          </a:blip>
          <a:srcRect b="0" l="0" r="0" t="0"/>
          <a:stretch/>
        </p:blipFill>
        <p:spPr>
          <a:xfrm>
            <a:off x="846162" y="2168588"/>
            <a:ext cx="5097438" cy="7646157"/>
          </a:xfrm>
          <a:prstGeom prst="rect">
            <a:avLst/>
          </a:prstGeom>
          <a:noFill/>
          <a:ln>
            <a:noFill/>
          </a:ln>
        </p:spPr>
      </p:pic>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39" name="Shape 639"/>
        <p:cNvGrpSpPr/>
        <p:nvPr/>
      </p:nvGrpSpPr>
      <p:grpSpPr>
        <a:xfrm>
          <a:off x="0" y="0"/>
          <a:ext cx="0" cy="0"/>
          <a:chOff x="0" y="0"/>
          <a:chExt cx="0" cy="0"/>
        </a:xfrm>
      </p:grpSpPr>
      <p:sp>
        <p:nvSpPr>
          <p:cNvPr id="640" name="Google Shape;640;p51"/>
          <p:cNvSpPr txBox="1"/>
          <p:nvPr>
            <p:ph type="ctrTitle"/>
          </p:nvPr>
        </p:nvSpPr>
        <p:spPr>
          <a:xfrm>
            <a:off x="2693443" y="967507"/>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b="1" lang="en-US">
                <a:solidFill>
                  <a:schemeClr val="dk1"/>
                </a:solidFill>
                <a:latin typeface="Bricolage Grotesque"/>
                <a:ea typeface="Bricolage Grotesque"/>
                <a:cs typeface="Bricolage Grotesque"/>
                <a:sym typeface="Bricolage Grotesque"/>
              </a:rPr>
              <a:t>Identifying bots (5 min)</a:t>
            </a:r>
            <a:br>
              <a:rPr b="1" lang="en-US">
                <a:solidFill>
                  <a:schemeClr val="dk1"/>
                </a:solidFill>
                <a:latin typeface="Bricolage Grotesque"/>
                <a:ea typeface="Bricolage Grotesque"/>
                <a:cs typeface="Bricolage Grotesque"/>
                <a:sym typeface="Bricolage Grotesque"/>
              </a:rPr>
            </a:br>
            <a:endParaRPr b="1">
              <a:solidFill>
                <a:schemeClr val="dk1"/>
              </a:solidFill>
              <a:latin typeface="Bricolage Grotesque"/>
              <a:ea typeface="Bricolage Grotesque"/>
              <a:cs typeface="Bricolage Grotesque"/>
              <a:sym typeface="Bricolage Grotesque"/>
            </a:endParaRPr>
          </a:p>
        </p:txBody>
      </p:sp>
      <p:sp>
        <p:nvSpPr>
          <p:cNvPr id="641" name="Google Shape;641;p51"/>
          <p:cNvSpPr txBox="1"/>
          <p:nvPr>
            <p:ph idx="1" type="subTitle"/>
          </p:nvPr>
        </p:nvSpPr>
        <p:spPr>
          <a:xfrm>
            <a:off x="7207164" y="2216713"/>
            <a:ext cx="10412388" cy="6725241"/>
          </a:xfrm>
          <a:prstGeom prst="rect">
            <a:avLst/>
          </a:prstGeom>
          <a:noFill/>
          <a:ln>
            <a:noFill/>
          </a:ln>
        </p:spPr>
        <p:txBody>
          <a:bodyPr anchorCtr="0" anchor="t" bIns="45700" lIns="91425" spcFirstLastPara="1" rIns="91425" wrap="square" tIns="45700">
            <a:noAutofit/>
          </a:bodyPr>
          <a:lstStyle/>
          <a:p>
            <a:pPr indent="-368300" lvl="0" marL="596900" rtl="0" algn="l">
              <a:lnSpc>
                <a:spcPct val="100000"/>
              </a:lnSpc>
              <a:spcBef>
                <a:spcPts val="640"/>
              </a:spcBef>
              <a:spcAft>
                <a:spcPts val="0"/>
              </a:spcAft>
              <a:buSzPts val="3200"/>
              <a:buFont typeface="Arial"/>
              <a:buNone/>
            </a:pPr>
            <a:r>
              <a:t/>
            </a:r>
            <a:endParaRPr sz="4000">
              <a:solidFill>
                <a:schemeClr val="dk1"/>
              </a:solidFill>
              <a:latin typeface="Calibri"/>
              <a:ea typeface="Calibri"/>
              <a:cs typeface="Calibri"/>
              <a:sym typeface="Calibri"/>
            </a:endParaRPr>
          </a:p>
          <a:p>
            <a:pPr indent="0" lvl="0" marL="25400" rtl="0" algn="l">
              <a:lnSpc>
                <a:spcPct val="100000"/>
              </a:lnSpc>
              <a:spcBef>
                <a:spcPts val="640"/>
              </a:spcBef>
              <a:spcAft>
                <a:spcPts val="0"/>
              </a:spcAft>
              <a:buSzPts val="3200"/>
              <a:buNone/>
            </a:pPr>
            <a:r>
              <a:rPr b="1" lang="en-US" sz="4000">
                <a:solidFill>
                  <a:schemeClr val="dk1"/>
                </a:solidFill>
                <a:latin typeface="Calibri"/>
                <a:ea typeface="Calibri"/>
                <a:cs typeface="Calibri"/>
                <a:sym typeface="Calibri"/>
              </a:rPr>
              <a:t>Objectives</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Understand how bots operate and how they spread or amplify disinformation.</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Learn practical techniques for identifying social media bots.</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Develop classroom strategies to help students recognize and question bot content.</a:t>
            </a:r>
            <a:endParaRPr/>
          </a:p>
        </p:txBody>
      </p:sp>
      <p:sp>
        <p:nvSpPr>
          <p:cNvPr id="642" name="Google Shape;642;p51"/>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643" name="Google Shape;643;p51"/>
          <p:cNvGrpSpPr/>
          <p:nvPr/>
        </p:nvGrpSpPr>
        <p:grpSpPr>
          <a:xfrm>
            <a:off x="790770" y="-112458"/>
            <a:ext cx="1427175" cy="786776"/>
            <a:chOff x="0" y="-38100"/>
            <a:chExt cx="373234" cy="205757"/>
          </a:xfrm>
        </p:grpSpPr>
        <p:sp>
          <p:nvSpPr>
            <p:cNvPr id="644" name="Google Shape;644;p51"/>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645" name="Google Shape;645;p51"/>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646" name="Google Shape;646;p51"/>
          <p:cNvGrpSpPr/>
          <p:nvPr/>
        </p:nvGrpSpPr>
        <p:grpSpPr>
          <a:xfrm>
            <a:off x="0" y="-112458"/>
            <a:ext cx="315272" cy="786776"/>
            <a:chOff x="0" y="-38100"/>
            <a:chExt cx="82450" cy="205757"/>
          </a:xfrm>
        </p:grpSpPr>
        <p:sp>
          <p:nvSpPr>
            <p:cNvPr id="647" name="Google Shape;647;p51"/>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648" name="Google Shape;648;p51"/>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649" name="Google Shape;649;p51"/>
          <p:cNvGrpSpPr/>
          <p:nvPr/>
        </p:nvGrpSpPr>
        <p:grpSpPr>
          <a:xfrm>
            <a:off x="0" y="1116904"/>
            <a:ext cx="503883" cy="1931922"/>
            <a:chOff x="0" y="-38100"/>
            <a:chExt cx="131775" cy="505235"/>
          </a:xfrm>
        </p:grpSpPr>
        <p:sp>
          <p:nvSpPr>
            <p:cNvPr id="650" name="Google Shape;650;p51"/>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651" name="Google Shape;651;p51"/>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652" name="Google Shape;652;p51"/>
          <p:cNvPicPr preferRelativeResize="0"/>
          <p:nvPr/>
        </p:nvPicPr>
        <p:blipFill rotWithShape="1">
          <a:blip r:embed="rId4">
            <a:alphaModFix/>
          </a:blip>
          <a:srcRect b="0" l="0" r="0" t="0"/>
          <a:stretch/>
        </p:blipFill>
        <p:spPr>
          <a:xfrm>
            <a:off x="527050" y="2218734"/>
            <a:ext cx="6502400" cy="6502400"/>
          </a:xfrm>
          <a:prstGeom prst="rect">
            <a:avLst/>
          </a:prstGeom>
          <a:noFill/>
          <a:ln>
            <a:noFill/>
          </a:ln>
        </p:spPr>
      </p:pic>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56" name="Shape 656"/>
        <p:cNvGrpSpPr/>
        <p:nvPr/>
      </p:nvGrpSpPr>
      <p:grpSpPr>
        <a:xfrm>
          <a:off x="0" y="0"/>
          <a:ext cx="0" cy="0"/>
          <a:chOff x="0" y="0"/>
          <a:chExt cx="0" cy="0"/>
        </a:xfrm>
      </p:grpSpPr>
      <p:sp>
        <p:nvSpPr>
          <p:cNvPr id="657" name="Google Shape;657;p52"/>
          <p:cNvSpPr/>
          <p:nvPr/>
        </p:nvSpPr>
        <p:spPr>
          <a:xfrm>
            <a:off x="1028700" y="1028700"/>
            <a:ext cx="3342849" cy="1336857"/>
          </a:xfrm>
          <a:custGeom>
            <a:rect b="b" l="l" r="r" t="t"/>
            <a:pathLst>
              <a:path extrusionOk="0" h="1336857" w="3342849">
                <a:moveTo>
                  <a:pt x="0" y="0"/>
                </a:moveTo>
                <a:lnTo>
                  <a:pt x="3342849" y="0"/>
                </a:lnTo>
                <a:lnTo>
                  <a:pt x="3342849" y="1336857"/>
                </a:lnTo>
                <a:lnTo>
                  <a:pt x="0" y="1336857"/>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658" name="Google Shape;658;p52"/>
          <p:cNvSpPr/>
          <p:nvPr/>
        </p:nvSpPr>
        <p:spPr>
          <a:xfrm>
            <a:off x="13797741" y="1028700"/>
            <a:ext cx="4490259" cy="1418136"/>
          </a:xfrm>
          <a:custGeom>
            <a:rect b="b" l="l" r="r" t="t"/>
            <a:pathLst>
              <a:path extrusionOk="0" h="1418136" w="4490259">
                <a:moveTo>
                  <a:pt x="0" y="0"/>
                </a:moveTo>
                <a:lnTo>
                  <a:pt x="4490259" y="0"/>
                </a:lnTo>
                <a:lnTo>
                  <a:pt x="4490259" y="1418136"/>
                </a:lnTo>
                <a:lnTo>
                  <a:pt x="0" y="1418136"/>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659" name="Google Shape;659;p52"/>
          <p:cNvSpPr/>
          <p:nvPr/>
        </p:nvSpPr>
        <p:spPr>
          <a:xfrm>
            <a:off x="7754266" y="8394270"/>
            <a:ext cx="3872623" cy="864030"/>
          </a:xfrm>
          <a:custGeom>
            <a:rect b="b" l="l" r="r" t="t"/>
            <a:pathLst>
              <a:path extrusionOk="0" h="864030" w="3872623">
                <a:moveTo>
                  <a:pt x="0" y="0"/>
                </a:moveTo>
                <a:lnTo>
                  <a:pt x="3872623" y="0"/>
                </a:lnTo>
                <a:lnTo>
                  <a:pt x="3872623" y="864030"/>
                </a:lnTo>
                <a:lnTo>
                  <a:pt x="0" y="864030"/>
                </a:lnTo>
                <a:lnTo>
                  <a:pt x="0" y="0"/>
                </a:lnTo>
                <a:close/>
              </a:path>
            </a:pathLst>
          </a:custGeom>
          <a:blipFill rotWithShape="1">
            <a:blip r:embed="rId5">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660" name="Google Shape;660;p52"/>
          <p:cNvGrpSpPr/>
          <p:nvPr/>
        </p:nvGrpSpPr>
        <p:grpSpPr>
          <a:xfrm>
            <a:off x="6111849" y="2794410"/>
            <a:ext cx="7685891" cy="2168895"/>
            <a:chOff x="0" y="-47625"/>
            <a:chExt cx="1484188" cy="418826"/>
          </a:xfrm>
        </p:grpSpPr>
        <p:sp>
          <p:nvSpPr>
            <p:cNvPr id="661" name="Google Shape;661;p52"/>
            <p:cNvSpPr/>
            <p:nvPr/>
          </p:nvSpPr>
          <p:spPr>
            <a:xfrm>
              <a:off x="0" y="0"/>
              <a:ext cx="1484188" cy="371201"/>
            </a:xfrm>
            <a:custGeom>
              <a:rect b="b" l="l" r="r" t="t"/>
              <a:pathLst>
                <a:path extrusionOk="0" h="371201" w="1484188">
                  <a:moveTo>
                    <a:pt x="30219" y="0"/>
                  </a:moveTo>
                  <a:lnTo>
                    <a:pt x="1453970" y="0"/>
                  </a:lnTo>
                  <a:cubicBezTo>
                    <a:pt x="1470659" y="0"/>
                    <a:pt x="1484188" y="13529"/>
                    <a:pt x="1484188" y="30219"/>
                  </a:cubicBezTo>
                  <a:lnTo>
                    <a:pt x="1484188" y="340982"/>
                  </a:lnTo>
                  <a:cubicBezTo>
                    <a:pt x="1484188" y="357671"/>
                    <a:pt x="1470659" y="371201"/>
                    <a:pt x="1453970" y="371201"/>
                  </a:cubicBezTo>
                  <a:lnTo>
                    <a:pt x="30219" y="371201"/>
                  </a:lnTo>
                  <a:cubicBezTo>
                    <a:pt x="13529" y="371201"/>
                    <a:pt x="0" y="357671"/>
                    <a:pt x="0" y="340982"/>
                  </a:cubicBezTo>
                  <a:lnTo>
                    <a:pt x="0" y="30219"/>
                  </a:lnTo>
                  <a:cubicBezTo>
                    <a:pt x="0" y="13529"/>
                    <a:pt x="13529" y="0"/>
                    <a:pt x="30219" y="0"/>
                  </a:cubicBezTo>
                  <a:close/>
                </a:path>
              </a:pathLst>
            </a:custGeom>
            <a:solidFill>
              <a:srgbClr val="000000">
                <a:alpha val="0"/>
              </a:srgbClr>
            </a:solidFill>
            <a:ln cap="rnd" cmpd="sng" w="2857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662" name="Google Shape;662;p52"/>
            <p:cNvSpPr txBox="1"/>
            <p:nvPr/>
          </p:nvSpPr>
          <p:spPr>
            <a:xfrm>
              <a:off x="0" y="-47625"/>
              <a:ext cx="1484188" cy="418826"/>
            </a:xfrm>
            <a:prstGeom prst="rect">
              <a:avLst/>
            </a:prstGeom>
            <a:noFill/>
            <a:ln>
              <a:noFill/>
            </a:ln>
          </p:spPr>
          <p:txBody>
            <a:bodyPr anchorCtr="0" anchor="b" bIns="50800" lIns="50800" spcFirstLastPara="1" rIns="50800" wrap="square" tIns="50800">
              <a:noAutofit/>
            </a:bodyPr>
            <a:lstStyle/>
            <a:p>
              <a:pPr indent="0" lvl="0" marL="0" marR="0" rtl="0" algn="ctr">
                <a:lnSpc>
                  <a:spcPct val="149944"/>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663" name="Google Shape;663;p52"/>
          <p:cNvGrpSpPr/>
          <p:nvPr/>
        </p:nvGrpSpPr>
        <p:grpSpPr>
          <a:xfrm>
            <a:off x="-696258" y="-1193133"/>
            <a:ext cx="7178388" cy="12095887"/>
            <a:chOff x="0" y="-57150"/>
            <a:chExt cx="1890604" cy="3185748"/>
          </a:xfrm>
        </p:grpSpPr>
        <p:sp>
          <p:nvSpPr>
            <p:cNvPr id="664" name="Google Shape;664;p52"/>
            <p:cNvSpPr/>
            <p:nvPr/>
          </p:nvSpPr>
          <p:spPr>
            <a:xfrm>
              <a:off x="0" y="0"/>
              <a:ext cx="1890604" cy="3128598"/>
            </a:xfrm>
            <a:custGeom>
              <a:rect b="b" l="l" r="r" t="t"/>
              <a:pathLst>
                <a:path extrusionOk="0" h="3128598" w="1890604">
                  <a:moveTo>
                    <a:pt x="0" y="0"/>
                  </a:moveTo>
                  <a:lnTo>
                    <a:pt x="1890604" y="0"/>
                  </a:lnTo>
                  <a:lnTo>
                    <a:pt x="1890604" y="3128598"/>
                  </a:lnTo>
                  <a:lnTo>
                    <a:pt x="0" y="3128598"/>
                  </a:lnTo>
                  <a:close/>
                </a:path>
              </a:pathLst>
            </a:custGeom>
            <a:solidFill>
              <a:srgbClr val="73CEE2"/>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665" name="Google Shape;665;p52"/>
            <p:cNvSpPr txBox="1"/>
            <p:nvPr/>
          </p:nvSpPr>
          <p:spPr>
            <a:xfrm>
              <a:off x="0" y="-57150"/>
              <a:ext cx="1890604" cy="3185748"/>
            </a:xfrm>
            <a:prstGeom prst="rect">
              <a:avLst/>
            </a:prstGeom>
            <a:noFill/>
            <a:ln>
              <a:noFill/>
            </a:ln>
          </p:spPr>
          <p:txBody>
            <a:bodyPr anchorCtr="0" anchor="ctr" bIns="50800" lIns="50800" spcFirstLastPara="1" rIns="50800" wrap="square" tIns="50800">
              <a:noAutofit/>
            </a:bodyPr>
            <a:lstStyle/>
            <a:p>
              <a:pPr indent="0" lvl="0" marL="0" marR="0" rtl="0" algn="ctr">
                <a:lnSpc>
                  <a:spcPct val="202166"/>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
        <p:nvSpPr>
          <p:cNvPr id="666" name="Google Shape;666;p52"/>
          <p:cNvSpPr/>
          <p:nvPr/>
        </p:nvSpPr>
        <p:spPr>
          <a:xfrm>
            <a:off x="1028700" y="1042552"/>
            <a:ext cx="3476817" cy="1390433"/>
          </a:xfrm>
          <a:custGeom>
            <a:rect b="b" l="l" r="r" t="t"/>
            <a:pathLst>
              <a:path extrusionOk="0" h="1390433" w="3476817">
                <a:moveTo>
                  <a:pt x="0" y="0"/>
                </a:moveTo>
                <a:lnTo>
                  <a:pt x="3476817" y="0"/>
                </a:lnTo>
                <a:lnTo>
                  <a:pt x="3476817" y="1390432"/>
                </a:lnTo>
                <a:lnTo>
                  <a:pt x="0" y="1390432"/>
                </a:lnTo>
                <a:lnTo>
                  <a:pt x="0" y="0"/>
                </a:lnTo>
                <a:close/>
              </a:path>
            </a:pathLst>
          </a:custGeom>
          <a:blipFill rotWithShape="1">
            <a:blip r:embed="rId6">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667" name="Google Shape;667;p52"/>
          <p:cNvSpPr/>
          <p:nvPr/>
        </p:nvSpPr>
        <p:spPr>
          <a:xfrm rot="-73454">
            <a:off x="16773166" y="5188864"/>
            <a:ext cx="4317980" cy="6690777"/>
          </a:xfrm>
          <a:custGeom>
            <a:rect b="b" l="l" r="r" t="t"/>
            <a:pathLst>
              <a:path extrusionOk="0" h="6690777" w="4317980">
                <a:moveTo>
                  <a:pt x="0" y="0"/>
                </a:moveTo>
                <a:lnTo>
                  <a:pt x="4317980" y="0"/>
                </a:lnTo>
                <a:lnTo>
                  <a:pt x="4317980" y="6690777"/>
                </a:lnTo>
                <a:lnTo>
                  <a:pt x="0" y="6690777"/>
                </a:lnTo>
                <a:lnTo>
                  <a:pt x="0" y="0"/>
                </a:lnTo>
                <a:close/>
              </a:path>
            </a:pathLst>
          </a:custGeom>
          <a:blipFill rotWithShape="1">
            <a:blip r:embed="rId7">
              <a:alphaModFix/>
            </a:blip>
            <a:stretch>
              <a:fillRect b="0" l="-128388"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668" name="Google Shape;668;p52"/>
          <p:cNvSpPr txBox="1"/>
          <p:nvPr/>
        </p:nvSpPr>
        <p:spPr>
          <a:xfrm>
            <a:off x="11884058" y="8384745"/>
            <a:ext cx="5272726" cy="701311"/>
          </a:xfrm>
          <a:prstGeom prst="rect">
            <a:avLst/>
          </a:prstGeom>
          <a:noFill/>
          <a:ln>
            <a:noFill/>
          </a:ln>
        </p:spPr>
        <p:txBody>
          <a:bodyPr anchorCtr="0" anchor="t" bIns="0" lIns="0" spcFirstLastPara="1" rIns="0" wrap="square" tIns="0">
            <a:spAutoFit/>
          </a:bodyPr>
          <a:lstStyle/>
          <a:p>
            <a:pPr indent="0" lvl="0" marL="0" marR="0" rtl="0" algn="just">
              <a:lnSpc>
                <a:spcPct val="115959"/>
              </a:lnSpc>
              <a:spcBef>
                <a:spcPts val="0"/>
              </a:spcBef>
              <a:spcAft>
                <a:spcPts val="0"/>
              </a:spcAft>
              <a:buClr>
                <a:srgbClr val="000000"/>
              </a:buClr>
              <a:buSzPts val="1178"/>
              <a:buFont typeface="Arial"/>
              <a:buNone/>
            </a:pPr>
            <a:r>
              <a:rPr b="0" i="0" lang="en-US" sz="1178" u="none" cap="none" strike="noStrike">
                <a:solidFill>
                  <a:srgbClr val="0C4DA2"/>
                </a:solidFill>
                <a:latin typeface="Helvetica Neue"/>
                <a:ea typeface="Helvetica Neue"/>
                <a:cs typeface="Helvetica Neue"/>
                <a:sym typeface="Helvetica Neue"/>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endParaRPr b="0" i="0" sz="1400" u="none" cap="none" strike="noStrike">
              <a:solidFill>
                <a:srgbClr val="000000"/>
              </a:solidFill>
              <a:latin typeface="Arial"/>
              <a:ea typeface="Arial"/>
              <a:cs typeface="Arial"/>
              <a:sym typeface="Arial"/>
            </a:endParaRPr>
          </a:p>
        </p:txBody>
      </p:sp>
      <p:sp>
        <p:nvSpPr>
          <p:cNvPr id="669" name="Google Shape;669;p52"/>
          <p:cNvSpPr txBox="1"/>
          <p:nvPr/>
        </p:nvSpPr>
        <p:spPr>
          <a:xfrm>
            <a:off x="6482130" y="3300466"/>
            <a:ext cx="11258550" cy="3818931"/>
          </a:xfrm>
          <a:prstGeom prst="rect">
            <a:avLst/>
          </a:prstGeom>
          <a:noFill/>
          <a:ln>
            <a:noFill/>
          </a:ln>
        </p:spPr>
        <p:txBody>
          <a:bodyPr anchorCtr="0" anchor="t" bIns="0" lIns="0" spcFirstLastPara="1" rIns="0" wrap="square" tIns="0">
            <a:spAutoFit/>
          </a:bodyPr>
          <a:lstStyle/>
          <a:p>
            <a:pPr indent="0" lvl="0" marL="0" marR="0" rtl="0" algn="l">
              <a:lnSpc>
                <a:spcPct val="94000"/>
              </a:lnSpc>
              <a:spcBef>
                <a:spcPts val="0"/>
              </a:spcBef>
              <a:spcAft>
                <a:spcPts val="0"/>
              </a:spcAft>
              <a:buClr>
                <a:srgbClr val="000000"/>
              </a:buClr>
              <a:buSzPts val="8800"/>
              <a:buFont typeface="Arial"/>
              <a:buNone/>
            </a:pPr>
            <a:r>
              <a:rPr b="1" i="0" lang="en-US" sz="8800" u="none" cap="none" strike="noStrike">
                <a:solidFill>
                  <a:srgbClr val="343434"/>
                </a:solidFill>
                <a:latin typeface="Arial"/>
                <a:ea typeface="Arial"/>
                <a:cs typeface="Arial"/>
                <a:sym typeface="Arial"/>
              </a:rPr>
              <a:t>Cultivating responsible digital citizenship</a:t>
            </a:r>
            <a:endParaRPr b="0" i="0" sz="8800" u="none" cap="none" strike="noStrike">
              <a:solidFill>
                <a:srgbClr val="000000"/>
              </a:solidFill>
              <a:latin typeface="Arial"/>
              <a:ea typeface="Arial"/>
              <a:cs typeface="Arial"/>
              <a:sym typeface="Arial"/>
            </a:endParaRPr>
          </a:p>
        </p:txBody>
      </p:sp>
      <p:sp>
        <p:nvSpPr>
          <p:cNvPr id="670" name="Google Shape;670;p52"/>
          <p:cNvSpPr txBox="1"/>
          <p:nvPr/>
        </p:nvSpPr>
        <p:spPr>
          <a:xfrm>
            <a:off x="13255917" y="7363843"/>
            <a:ext cx="1322798" cy="52322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2800"/>
              <a:buFont typeface="Arial"/>
              <a:buNone/>
            </a:pPr>
            <a:r>
              <a:rPr b="1" i="0" lang="en-US" sz="2800" u="none" cap="none" strike="noStrike">
                <a:solidFill>
                  <a:srgbClr val="000000"/>
                </a:solidFill>
                <a:latin typeface="Arial"/>
                <a:ea typeface="Arial"/>
                <a:cs typeface="Arial"/>
                <a:sym typeface="Arial"/>
              </a:rPr>
              <a:t>60 min</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74" name="Shape 674"/>
        <p:cNvGrpSpPr/>
        <p:nvPr/>
      </p:nvGrpSpPr>
      <p:grpSpPr>
        <a:xfrm>
          <a:off x="0" y="0"/>
          <a:ext cx="0" cy="0"/>
          <a:chOff x="0" y="0"/>
          <a:chExt cx="0" cy="0"/>
        </a:xfrm>
      </p:grpSpPr>
      <p:sp>
        <p:nvSpPr>
          <p:cNvPr id="675" name="Google Shape;675;p53"/>
          <p:cNvSpPr txBox="1"/>
          <p:nvPr>
            <p:ph type="ctrTitle"/>
          </p:nvPr>
        </p:nvSpPr>
        <p:spPr>
          <a:xfrm>
            <a:off x="2693443" y="967507"/>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b="1" lang="en-US">
                <a:solidFill>
                  <a:schemeClr val="dk1"/>
                </a:solidFill>
                <a:latin typeface="Bricolage Grotesque"/>
                <a:ea typeface="Bricolage Grotesque"/>
                <a:cs typeface="Bricolage Grotesque"/>
                <a:sym typeface="Bricolage Grotesque"/>
              </a:rPr>
              <a:t>Think before sharing (5min)</a:t>
            </a:r>
            <a:br>
              <a:rPr b="1" lang="en-US">
                <a:solidFill>
                  <a:schemeClr val="dk1"/>
                </a:solidFill>
                <a:latin typeface="Bricolage Grotesque"/>
                <a:ea typeface="Bricolage Grotesque"/>
                <a:cs typeface="Bricolage Grotesque"/>
                <a:sym typeface="Bricolage Grotesque"/>
              </a:rPr>
            </a:br>
            <a:endParaRPr b="1">
              <a:solidFill>
                <a:schemeClr val="dk1"/>
              </a:solidFill>
              <a:latin typeface="Bricolage Grotesque"/>
              <a:ea typeface="Bricolage Grotesque"/>
              <a:cs typeface="Bricolage Grotesque"/>
              <a:sym typeface="Bricolage Grotesque"/>
            </a:endParaRPr>
          </a:p>
        </p:txBody>
      </p:sp>
      <p:sp>
        <p:nvSpPr>
          <p:cNvPr id="676" name="Google Shape;676;p53"/>
          <p:cNvSpPr txBox="1"/>
          <p:nvPr>
            <p:ph idx="1" type="subTitle"/>
          </p:nvPr>
        </p:nvSpPr>
        <p:spPr>
          <a:xfrm>
            <a:off x="7143749" y="2218734"/>
            <a:ext cx="10298087" cy="7525341"/>
          </a:xfrm>
          <a:prstGeom prst="rect">
            <a:avLst/>
          </a:prstGeom>
          <a:noFill/>
          <a:ln>
            <a:noFill/>
          </a:ln>
        </p:spPr>
        <p:txBody>
          <a:bodyPr anchorCtr="0" anchor="t" bIns="45700" lIns="91425" spcFirstLastPara="1" rIns="91425" wrap="square" tIns="45700">
            <a:noAutofit/>
          </a:bodyPr>
          <a:lstStyle/>
          <a:p>
            <a:pPr indent="-368300" lvl="0" marL="596900" rtl="0" algn="l">
              <a:lnSpc>
                <a:spcPct val="100000"/>
              </a:lnSpc>
              <a:spcBef>
                <a:spcPts val="640"/>
              </a:spcBef>
              <a:spcAft>
                <a:spcPts val="0"/>
              </a:spcAft>
              <a:buSzPts val="3200"/>
              <a:buFont typeface="Arial"/>
              <a:buNone/>
            </a:pPr>
            <a:r>
              <a:t/>
            </a:r>
            <a:endParaRPr sz="4000">
              <a:solidFill>
                <a:schemeClr val="dk1"/>
              </a:solidFill>
              <a:latin typeface="Calibri"/>
              <a:ea typeface="Calibri"/>
              <a:cs typeface="Calibri"/>
              <a:sym typeface="Calibri"/>
            </a:endParaRPr>
          </a:p>
          <a:p>
            <a:pPr indent="0" lvl="0" marL="25400" rtl="0" algn="l">
              <a:lnSpc>
                <a:spcPct val="100000"/>
              </a:lnSpc>
              <a:spcBef>
                <a:spcPts val="640"/>
              </a:spcBef>
              <a:spcAft>
                <a:spcPts val="0"/>
              </a:spcAft>
              <a:buSzPts val="3200"/>
              <a:buNone/>
            </a:pPr>
            <a:r>
              <a:rPr b="1" lang="en-US" sz="4000">
                <a:solidFill>
                  <a:schemeClr val="dk1"/>
                </a:solidFill>
                <a:latin typeface="Calibri"/>
                <a:ea typeface="Calibri"/>
                <a:cs typeface="Calibri"/>
                <a:sym typeface="Calibri"/>
              </a:rPr>
              <a:t>Objectives</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Understand the principles of responsible digital behaviour and information sharing.</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Build and critique a “Think before sharing” model to guide students.</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Practice techniques of “social correction” — constructive ways to respond to misinformation shared by peers.</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Prepare to embed these strategies into student-facing lessons</a:t>
            </a:r>
            <a:endParaRPr/>
          </a:p>
        </p:txBody>
      </p:sp>
      <p:sp>
        <p:nvSpPr>
          <p:cNvPr id="677" name="Google Shape;677;p53"/>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678" name="Google Shape;678;p53"/>
          <p:cNvGrpSpPr/>
          <p:nvPr/>
        </p:nvGrpSpPr>
        <p:grpSpPr>
          <a:xfrm>
            <a:off x="790770" y="-112458"/>
            <a:ext cx="1427175" cy="786776"/>
            <a:chOff x="0" y="-38100"/>
            <a:chExt cx="373234" cy="205757"/>
          </a:xfrm>
        </p:grpSpPr>
        <p:sp>
          <p:nvSpPr>
            <p:cNvPr id="679" name="Google Shape;679;p53"/>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680" name="Google Shape;680;p53"/>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681" name="Google Shape;681;p53"/>
          <p:cNvGrpSpPr/>
          <p:nvPr/>
        </p:nvGrpSpPr>
        <p:grpSpPr>
          <a:xfrm>
            <a:off x="0" y="-112458"/>
            <a:ext cx="315272" cy="786776"/>
            <a:chOff x="0" y="-38100"/>
            <a:chExt cx="82450" cy="205757"/>
          </a:xfrm>
        </p:grpSpPr>
        <p:sp>
          <p:nvSpPr>
            <p:cNvPr id="682" name="Google Shape;682;p53"/>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683" name="Google Shape;683;p53"/>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684" name="Google Shape;684;p53"/>
          <p:cNvGrpSpPr/>
          <p:nvPr/>
        </p:nvGrpSpPr>
        <p:grpSpPr>
          <a:xfrm>
            <a:off x="0" y="1116904"/>
            <a:ext cx="503883" cy="1931922"/>
            <a:chOff x="0" y="-38100"/>
            <a:chExt cx="131775" cy="505235"/>
          </a:xfrm>
        </p:grpSpPr>
        <p:sp>
          <p:nvSpPr>
            <p:cNvPr id="685" name="Google Shape;685;p53"/>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686" name="Google Shape;686;p53"/>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687" name="Google Shape;687;p53"/>
          <p:cNvPicPr preferRelativeResize="0"/>
          <p:nvPr/>
        </p:nvPicPr>
        <p:blipFill rotWithShape="1">
          <a:blip r:embed="rId4">
            <a:alphaModFix/>
          </a:blip>
          <a:srcRect b="0" l="0" r="0" t="0"/>
          <a:stretch/>
        </p:blipFill>
        <p:spPr>
          <a:xfrm>
            <a:off x="572616" y="2082863"/>
            <a:ext cx="5313834" cy="7970751"/>
          </a:xfrm>
          <a:prstGeom prst="rect">
            <a:avLst/>
          </a:prstGeom>
          <a:noFill/>
          <a:ln>
            <a:noFill/>
          </a:ln>
        </p:spPr>
      </p:pic>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91" name="Shape 691"/>
        <p:cNvGrpSpPr/>
        <p:nvPr/>
      </p:nvGrpSpPr>
      <p:grpSpPr>
        <a:xfrm>
          <a:off x="0" y="0"/>
          <a:ext cx="0" cy="0"/>
          <a:chOff x="0" y="0"/>
          <a:chExt cx="0" cy="0"/>
        </a:xfrm>
      </p:grpSpPr>
      <p:sp>
        <p:nvSpPr>
          <p:cNvPr id="692" name="Google Shape;692;p54"/>
          <p:cNvSpPr txBox="1"/>
          <p:nvPr>
            <p:ph type="ctrTitle"/>
          </p:nvPr>
        </p:nvSpPr>
        <p:spPr>
          <a:xfrm>
            <a:off x="2693443" y="967507"/>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b="1" lang="en-US">
                <a:solidFill>
                  <a:schemeClr val="dk1"/>
                </a:solidFill>
                <a:latin typeface="Bricolage Grotesque"/>
                <a:ea typeface="Bricolage Grotesque"/>
                <a:cs typeface="Bricolage Grotesque"/>
                <a:sym typeface="Bricolage Grotesque"/>
              </a:rPr>
              <a:t>Netiquette </a:t>
            </a:r>
            <a:br>
              <a:rPr b="1" lang="en-US">
                <a:solidFill>
                  <a:schemeClr val="dk1"/>
                </a:solidFill>
                <a:latin typeface="Bricolage Grotesque"/>
                <a:ea typeface="Bricolage Grotesque"/>
                <a:cs typeface="Bricolage Grotesque"/>
                <a:sym typeface="Bricolage Grotesque"/>
              </a:rPr>
            </a:br>
            <a:r>
              <a:rPr b="1" lang="en-US">
                <a:solidFill>
                  <a:schemeClr val="dk1"/>
                </a:solidFill>
                <a:latin typeface="Bricolage Grotesque"/>
                <a:ea typeface="Bricolage Grotesque"/>
                <a:cs typeface="Bricolage Grotesque"/>
                <a:sym typeface="Bricolage Grotesque"/>
              </a:rPr>
              <a:t>(Promoting respectful online communication)</a:t>
            </a:r>
            <a:endParaRPr/>
          </a:p>
        </p:txBody>
      </p:sp>
      <p:sp>
        <p:nvSpPr>
          <p:cNvPr id="693" name="Google Shape;693;p54"/>
          <p:cNvSpPr txBox="1"/>
          <p:nvPr>
            <p:ph idx="1" type="subTitle"/>
          </p:nvPr>
        </p:nvSpPr>
        <p:spPr>
          <a:xfrm>
            <a:off x="7176753" y="2248704"/>
            <a:ext cx="10355237" cy="6725241"/>
          </a:xfrm>
          <a:prstGeom prst="rect">
            <a:avLst/>
          </a:prstGeom>
          <a:noFill/>
          <a:ln>
            <a:noFill/>
          </a:ln>
        </p:spPr>
        <p:txBody>
          <a:bodyPr anchorCtr="0" anchor="t" bIns="45700" lIns="91425" spcFirstLastPara="1" rIns="91425" wrap="square" tIns="45700">
            <a:noAutofit/>
          </a:bodyPr>
          <a:lstStyle/>
          <a:p>
            <a:pPr indent="-368300" lvl="0" marL="596900" rtl="0" algn="l">
              <a:lnSpc>
                <a:spcPct val="100000"/>
              </a:lnSpc>
              <a:spcBef>
                <a:spcPts val="640"/>
              </a:spcBef>
              <a:spcAft>
                <a:spcPts val="0"/>
              </a:spcAft>
              <a:buSzPts val="3200"/>
              <a:buFont typeface="Arial"/>
              <a:buNone/>
            </a:pPr>
            <a:r>
              <a:t/>
            </a:r>
            <a:endParaRPr sz="4000">
              <a:solidFill>
                <a:schemeClr val="dk1"/>
              </a:solidFill>
              <a:latin typeface="Calibri"/>
              <a:ea typeface="Calibri"/>
              <a:cs typeface="Calibri"/>
              <a:sym typeface="Calibri"/>
            </a:endParaRPr>
          </a:p>
          <a:p>
            <a:pPr indent="0" lvl="0" marL="25400" rtl="0" algn="l">
              <a:lnSpc>
                <a:spcPct val="100000"/>
              </a:lnSpc>
              <a:spcBef>
                <a:spcPts val="640"/>
              </a:spcBef>
              <a:spcAft>
                <a:spcPts val="0"/>
              </a:spcAft>
              <a:buSzPts val="3200"/>
              <a:buNone/>
            </a:pPr>
            <a:r>
              <a:rPr b="1" lang="en-US" sz="4000">
                <a:solidFill>
                  <a:schemeClr val="dk1"/>
                </a:solidFill>
                <a:latin typeface="Calibri"/>
                <a:ea typeface="Calibri"/>
                <a:cs typeface="Calibri"/>
                <a:sym typeface="Calibri"/>
              </a:rPr>
              <a:t>Objectives</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Understand key principles of netiquette (network etiquette).</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Practice applying netiquette to real classroom and disinformation scenarios.</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Reflect on how to teach students to promote respectful, thoughtful online communication.</a:t>
            </a:r>
            <a:endParaRPr/>
          </a:p>
        </p:txBody>
      </p:sp>
      <p:sp>
        <p:nvSpPr>
          <p:cNvPr id="694" name="Google Shape;694;p54"/>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695" name="Google Shape;695;p54"/>
          <p:cNvGrpSpPr/>
          <p:nvPr/>
        </p:nvGrpSpPr>
        <p:grpSpPr>
          <a:xfrm>
            <a:off x="790770" y="-112458"/>
            <a:ext cx="1427175" cy="786776"/>
            <a:chOff x="0" y="-38100"/>
            <a:chExt cx="373234" cy="205757"/>
          </a:xfrm>
        </p:grpSpPr>
        <p:sp>
          <p:nvSpPr>
            <p:cNvPr id="696" name="Google Shape;696;p54"/>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697" name="Google Shape;697;p54"/>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698" name="Google Shape;698;p54"/>
          <p:cNvGrpSpPr/>
          <p:nvPr/>
        </p:nvGrpSpPr>
        <p:grpSpPr>
          <a:xfrm>
            <a:off x="0" y="-112458"/>
            <a:ext cx="315272" cy="786776"/>
            <a:chOff x="0" y="-38100"/>
            <a:chExt cx="82450" cy="205757"/>
          </a:xfrm>
        </p:grpSpPr>
        <p:sp>
          <p:nvSpPr>
            <p:cNvPr id="699" name="Google Shape;699;p54"/>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700" name="Google Shape;700;p54"/>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701" name="Google Shape;701;p54"/>
          <p:cNvGrpSpPr/>
          <p:nvPr/>
        </p:nvGrpSpPr>
        <p:grpSpPr>
          <a:xfrm>
            <a:off x="0" y="1116904"/>
            <a:ext cx="503883" cy="1931922"/>
            <a:chOff x="0" y="-38100"/>
            <a:chExt cx="131775" cy="505235"/>
          </a:xfrm>
        </p:grpSpPr>
        <p:sp>
          <p:nvSpPr>
            <p:cNvPr id="702" name="Google Shape;702;p54"/>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703" name="Google Shape;703;p54"/>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704" name="Google Shape;704;p54"/>
          <p:cNvPicPr preferRelativeResize="0"/>
          <p:nvPr/>
        </p:nvPicPr>
        <p:blipFill rotWithShape="1">
          <a:blip r:embed="rId4">
            <a:alphaModFix/>
          </a:blip>
          <a:srcRect b="0" l="0" r="0" t="0"/>
          <a:stretch/>
        </p:blipFill>
        <p:spPr>
          <a:xfrm>
            <a:off x="584199" y="2593001"/>
            <a:ext cx="6036649" cy="6036649"/>
          </a:xfrm>
          <a:prstGeom prst="rect">
            <a:avLst/>
          </a:prstGeom>
          <a:noFill/>
          <a:ln>
            <a:noFill/>
          </a:ln>
        </p:spPr>
      </p:pic>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08" name="Shape 708"/>
        <p:cNvGrpSpPr/>
        <p:nvPr/>
      </p:nvGrpSpPr>
      <p:grpSpPr>
        <a:xfrm>
          <a:off x="0" y="0"/>
          <a:ext cx="0" cy="0"/>
          <a:chOff x="0" y="0"/>
          <a:chExt cx="0" cy="0"/>
        </a:xfrm>
      </p:grpSpPr>
      <p:sp>
        <p:nvSpPr>
          <p:cNvPr id="709" name="Google Shape;709;p55"/>
          <p:cNvSpPr txBox="1"/>
          <p:nvPr>
            <p:ph type="ctrTitle"/>
          </p:nvPr>
        </p:nvSpPr>
        <p:spPr>
          <a:xfrm>
            <a:off x="2693443" y="967507"/>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b="1" lang="en-US">
                <a:solidFill>
                  <a:schemeClr val="dk1"/>
                </a:solidFill>
                <a:latin typeface="Bricolage Grotesque"/>
                <a:ea typeface="Bricolage Grotesque"/>
                <a:cs typeface="Bricolage Grotesque"/>
                <a:sym typeface="Bricolage Grotesque"/>
              </a:rPr>
              <a:t>Information hygiene</a:t>
            </a:r>
            <a:endParaRPr/>
          </a:p>
        </p:txBody>
      </p:sp>
      <p:sp>
        <p:nvSpPr>
          <p:cNvPr id="710" name="Google Shape;710;p55"/>
          <p:cNvSpPr txBox="1"/>
          <p:nvPr>
            <p:ph idx="1" type="subTitle"/>
          </p:nvPr>
        </p:nvSpPr>
        <p:spPr>
          <a:xfrm>
            <a:off x="7143750" y="2218734"/>
            <a:ext cx="10298088" cy="6725241"/>
          </a:xfrm>
          <a:prstGeom prst="rect">
            <a:avLst/>
          </a:prstGeom>
          <a:noFill/>
          <a:ln>
            <a:noFill/>
          </a:ln>
        </p:spPr>
        <p:txBody>
          <a:bodyPr anchorCtr="0" anchor="t" bIns="45700" lIns="91425" spcFirstLastPara="1" rIns="91425" wrap="square" tIns="45700">
            <a:noAutofit/>
          </a:bodyPr>
          <a:lstStyle/>
          <a:p>
            <a:pPr indent="-368300" lvl="0" marL="596900" rtl="0" algn="l">
              <a:lnSpc>
                <a:spcPct val="100000"/>
              </a:lnSpc>
              <a:spcBef>
                <a:spcPts val="640"/>
              </a:spcBef>
              <a:spcAft>
                <a:spcPts val="0"/>
              </a:spcAft>
              <a:buSzPts val="3200"/>
              <a:buFont typeface="Arial"/>
              <a:buNone/>
            </a:pPr>
            <a:r>
              <a:t/>
            </a:r>
            <a:endParaRPr sz="4000">
              <a:solidFill>
                <a:schemeClr val="dk1"/>
              </a:solidFill>
              <a:latin typeface="Calibri"/>
              <a:ea typeface="Calibri"/>
              <a:cs typeface="Calibri"/>
              <a:sym typeface="Calibri"/>
            </a:endParaRPr>
          </a:p>
          <a:p>
            <a:pPr indent="0" lvl="0" marL="25400" rtl="0" algn="l">
              <a:lnSpc>
                <a:spcPct val="100000"/>
              </a:lnSpc>
              <a:spcBef>
                <a:spcPts val="640"/>
              </a:spcBef>
              <a:spcAft>
                <a:spcPts val="0"/>
              </a:spcAft>
              <a:buSzPts val="3200"/>
              <a:buNone/>
            </a:pPr>
            <a:r>
              <a:rPr b="1" lang="en-US" sz="4000">
                <a:solidFill>
                  <a:schemeClr val="dk1"/>
                </a:solidFill>
                <a:latin typeface="Calibri"/>
                <a:ea typeface="Calibri"/>
                <a:cs typeface="Calibri"/>
                <a:sym typeface="Calibri"/>
              </a:rPr>
              <a:t>Objectives</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Promote mindful content consumption.</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Encourage deliberate, responsible sharing practices.</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Equip teachers to model information hygiene for students.</a:t>
            </a:r>
            <a:endParaRPr/>
          </a:p>
        </p:txBody>
      </p:sp>
      <p:sp>
        <p:nvSpPr>
          <p:cNvPr id="711" name="Google Shape;711;p55"/>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712" name="Google Shape;712;p55"/>
          <p:cNvGrpSpPr/>
          <p:nvPr/>
        </p:nvGrpSpPr>
        <p:grpSpPr>
          <a:xfrm>
            <a:off x="790770" y="-112458"/>
            <a:ext cx="1427175" cy="786776"/>
            <a:chOff x="0" y="-38100"/>
            <a:chExt cx="373234" cy="205757"/>
          </a:xfrm>
        </p:grpSpPr>
        <p:sp>
          <p:nvSpPr>
            <p:cNvPr id="713" name="Google Shape;713;p55"/>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714" name="Google Shape;714;p55"/>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715" name="Google Shape;715;p55"/>
          <p:cNvGrpSpPr/>
          <p:nvPr/>
        </p:nvGrpSpPr>
        <p:grpSpPr>
          <a:xfrm>
            <a:off x="0" y="-112458"/>
            <a:ext cx="315272" cy="786776"/>
            <a:chOff x="0" y="-38100"/>
            <a:chExt cx="82450" cy="205757"/>
          </a:xfrm>
        </p:grpSpPr>
        <p:sp>
          <p:nvSpPr>
            <p:cNvPr id="716" name="Google Shape;716;p55"/>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717" name="Google Shape;717;p55"/>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718" name="Google Shape;718;p55"/>
          <p:cNvGrpSpPr/>
          <p:nvPr/>
        </p:nvGrpSpPr>
        <p:grpSpPr>
          <a:xfrm>
            <a:off x="0" y="1116904"/>
            <a:ext cx="503883" cy="1931922"/>
            <a:chOff x="0" y="-38100"/>
            <a:chExt cx="131775" cy="505235"/>
          </a:xfrm>
        </p:grpSpPr>
        <p:sp>
          <p:nvSpPr>
            <p:cNvPr id="719" name="Google Shape;719;p55"/>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720" name="Google Shape;720;p55"/>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721" name="Google Shape;721;p55"/>
          <p:cNvPicPr preferRelativeResize="0"/>
          <p:nvPr/>
        </p:nvPicPr>
        <p:blipFill rotWithShape="1">
          <a:blip r:embed="rId4">
            <a:alphaModFix/>
          </a:blip>
          <a:srcRect b="0" l="0" r="0" t="0"/>
          <a:stretch/>
        </p:blipFill>
        <p:spPr>
          <a:xfrm>
            <a:off x="572616" y="2330154"/>
            <a:ext cx="6502400" cy="6502400"/>
          </a:xfrm>
          <a:prstGeom prst="rect">
            <a:avLst/>
          </a:prstGeom>
          <a:noFill/>
          <a:ln>
            <a:noFill/>
          </a:ln>
        </p:spPr>
      </p:pic>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25" name="Shape 725"/>
        <p:cNvGrpSpPr/>
        <p:nvPr/>
      </p:nvGrpSpPr>
      <p:grpSpPr>
        <a:xfrm>
          <a:off x="0" y="0"/>
          <a:ext cx="0" cy="0"/>
          <a:chOff x="0" y="0"/>
          <a:chExt cx="0" cy="0"/>
        </a:xfrm>
      </p:grpSpPr>
      <p:sp>
        <p:nvSpPr>
          <p:cNvPr id="726" name="Google Shape;726;p56"/>
          <p:cNvSpPr txBox="1"/>
          <p:nvPr>
            <p:ph type="ctrTitle"/>
          </p:nvPr>
        </p:nvSpPr>
        <p:spPr>
          <a:xfrm>
            <a:off x="2693443" y="967507"/>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b="1" lang="en-US">
                <a:solidFill>
                  <a:schemeClr val="dk1"/>
                </a:solidFill>
                <a:latin typeface="Bricolage Grotesque"/>
                <a:ea typeface="Bricolage Grotesque"/>
                <a:cs typeface="Bricolage Grotesque"/>
                <a:sym typeface="Bricolage Grotesque"/>
              </a:rPr>
              <a:t>Echo chamber</a:t>
            </a:r>
            <a:endParaRPr/>
          </a:p>
        </p:txBody>
      </p:sp>
      <p:sp>
        <p:nvSpPr>
          <p:cNvPr id="727" name="Google Shape;727;p56"/>
          <p:cNvSpPr txBox="1"/>
          <p:nvPr>
            <p:ph idx="1" type="subTitle"/>
          </p:nvPr>
        </p:nvSpPr>
        <p:spPr>
          <a:xfrm>
            <a:off x="7248390" y="2241433"/>
            <a:ext cx="10412388" cy="6725241"/>
          </a:xfrm>
          <a:prstGeom prst="rect">
            <a:avLst/>
          </a:prstGeom>
          <a:noFill/>
          <a:ln>
            <a:noFill/>
          </a:ln>
        </p:spPr>
        <p:txBody>
          <a:bodyPr anchorCtr="0" anchor="t" bIns="45700" lIns="91425" spcFirstLastPara="1" rIns="91425" wrap="square" tIns="45700">
            <a:noAutofit/>
          </a:bodyPr>
          <a:lstStyle/>
          <a:p>
            <a:pPr indent="-368300" lvl="0" marL="596900" rtl="0" algn="l">
              <a:lnSpc>
                <a:spcPct val="100000"/>
              </a:lnSpc>
              <a:spcBef>
                <a:spcPts val="640"/>
              </a:spcBef>
              <a:spcAft>
                <a:spcPts val="0"/>
              </a:spcAft>
              <a:buSzPts val="3200"/>
              <a:buFont typeface="Arial"/>
              <a:buNone/>
            </a:pPr>
            <a:r>
              <a:t/>
            </a:r>
            <a:endParaRPr sz="4000">
              <a:solidFill>
                <a:schemeClr val="dk1"/>
              </a:solidFill>
              <a:latin typeface="Calibri"/>
              <a:ea typeface="Calibri"/>
              <a:cs typeface="Calibri"/>
              <a:sym typeface="Calibri"/>
            </a:endParaRPr>
          </a:p>
          <a:p>
            <a:pPr indent="0" lvl="0" marL="25400" rtl="0" algn="l">
              <a:lnSpc>
                <a:spcPct val="100000"/>
              </a:lnSpc>
              <a:spcBef>
                <a:spcPts val="640"/>
              </a:spcBef>
              <a:spcAft>
                <a:spcPts val="0"/>
              </a:spcAft>
              <a:buSzPts val="3200"/>
              <a:buNone/>
            </a:pPr>
            <a:r>
              <a:rPr b="1" lang="en-US" sz="4000">
                <a:solidFill>
                  <a:schemeClr val="dk1"/>
                </a:solidFill>
                <a:latin typeface="Calibri"/>
                <a:ea typeface="Calibri"/>
                <a:cs typeface="Calibri"/>
                <a:sym typeface="Calibri"/>
              </a:rPr>
              <a:t>Objectives</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Understand how digital echo chambers form, recognize their influence on beliefs, and explore ways to teach students critical content navigation across perspectives.</a:t>
            </a:r>
            <a:endParaRPr/>
          </a:p>
        </p:txBody>
      </p:sp>
      <p:sp>
        <p:nvSpPr>
          <p:cNvPr id="728" name="Google Shape;728;p56"/>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729" name="Google Shape;729;p56"/>
          <p:cNvGrpSpPr/>
          <p:nvPr/>
        </p:nvGrpSpPr>
        <p:grpSpPr>
          <a:xfrm>
            <a:off x="790770" y="-112458"/>
            <a:ext cx="1427175" cy="786776"/>
            <a:chOff x="0" y="-38100"/>
            <a:chExt cx="373234" cy="205757"/>
          </a:xfrm>
        </p:grpSpPr>
        <p:sp>
          <p:nvSpPr>
            <p:cNvPr id="730" name="Google Shape;730;p56"/>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731" name="Google Shape;731;p56"/>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732" name="Google Shape;732;p56"/>
          <p:cNvGrpSpPr/>
          <p:nvPr/>
        </p:nvGrpSpPr>
        <p:grpSpPr>
          <a:xfrm>
            <a:off x="0" y="-112458"/>
            <a:ext cx="315272" cy="786776"/>
            <a:chOff x="0" y="-38100"/>
            <a:chExt cx="82450" cy="205757"/>
          </a:xfrm>
        </p:grpSpPr>
        <p:sp>
          <p:nvSpPr>
            <p:cNvPr id="733" name="Google Shape;733;p56"/>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734" name="Google Shape;734;p56"/>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735" name="Google Shape;735;p56"/>
          <p:cNvGrpSpPr/>
          <p:nvPr/>
        </p:nvGrpSpPr>
        <p:grpSpPr>
          <a:xfrm>
            <a:off x="0" y="1116904"/>
            <a:ext cx="503883" cy="1931922"/>
            <a:chOff x="0" y="-38100"/>
            <a:chExt cx="131775" cy="505235"/>
          </a:xfrm>
        </p:grpSpPr>
        <p:sp>
          <p:nvSpPr>
            <p:cNvPr id="736" name="Google Shape;736;p56"/>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737" name="Google Shape;737;p56"/>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738" name="Google Shape;738;p56"/>
          <p:cNvPicPr preferRelativeResize="0"/>
          <p:nvPr/>
        </p:nvPicPr>
        <p:blipFill rotWithShape="1">
          <a:blip r:embed="rId4">
            <a:alphaModFix/>
          </a:blip>
          <a:srcRect b="0" l="0" r="0" t="0"/>
          <a:stretch/>
        </p:blipFill>
        <p:spPr>
          <a:xfrm>
            <a:off x="527050" y="2241433"/>
            <a:ext cx="6502400" cy="6502400"/>
          </a:xfrm>
          <a:prstGeom prst="rect">
            <a:avLst/>
          </a:prstGeom>
          <a:noFill/>
          <a:ln>
            <a:noFill/>
          </a:ln>
        </p:spPr>
      </p:pic>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42" name="Shape 742"/>
        <p:cNvGrpSpPr/>
        <p:nvPr/>
      </p:nvGrpSpPr>
      <p:grpSpPr>
        <a:xfrm>
          <a:off x="0" y="0"/>
          <a:ext cx="0" cy="0"/>
          <a:chOff x="0" y="0"/>
          <a:chExt cx="0" cy="0"/>
        </a:xfrm>
      </p:grpSpPr>
      <p:sp>
        <p:nvSpPr>
          <p:cNvPr id="743" name="Google Shape;743;p57"/>
          <p:cNvSpPr txBox="1"/>
          <p:nvPr>
            <p:ph type="ctrTitle"/>
          </p:nvPr>
        </p:nvSpPr>
        <p:spPr>
          <a:xfrm>
            <a:off x="2693443" y="967507"/>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b="1" lang="en-US">
                <a:solidFill>
                  <a:schemeClr val="dk1"/>
                </a:solidFill>
                <a:latin typeface="Bricolage Grotesque"/>
                <a:ea typeface="Bricolage Grotesque"/>
                <a:cs typeface="Bricolage Grotesque"/>
                <a:sym typeface="Bricolage Grotesque"/>
              </a:rPr>
              <a:t>Understanding &amp; managing your digital footprint</a:t>
            </a:r>
            <a:endParaRPr/>
          </a:p>
        </p:txBody>
      </p:sp>
      <p:sp>
        <p:nvSpPr>
          <p:cNvPr id="744" name="Google Shape;744;p57"/>
          <p:cNvSpPr txBox="1"/>
          <p:nvPr>
            <p:ph idx="1" type="subTitle"/>
          </p:nvPr>
        </p:nvSpPr>
        <p:spPr>
          <a:xfrm>
            <a:off x="7221928" y="2218734"/>
            <a:ext cx="10469537" cy="6725241"/>
          </a:xfrm>
          <a:prstGeom prst="rect">
            <a:avLst/>
          </a:prstGeom>
          <a:noFill/>
          <a:ln>
            <a:noFill/>
          </a:ln>
        </p:spPr>
        <p:txBody>
          <a:bodyPr anchorCtr="0" anchor="t" bIns="45700" lIns="91425" spcFirstLastPara="1" rIns="91425" wrap="square" tIns="45700">
            <a:noAutofit/>
          </a:bodyPr>
          <a:lstStyle/>
          <a:p>
            <a:pPr indent="-368300" lvl="0" marL="596900" rtl="0" algn="l">
              <a:lnSpc>
                <a:spcPct val="100000"/>
              </a:lnSpc>
              <a:spcBef>
                <a:spcPts val="640"/>
              </a:spcBef>
              <a:spcAft>
                <a:spcPts val="0"/>
              </a:spcAft>
              <a:buSzPts val="3200"/>
              <a:buFont typeface="Arial"/>
              <a:buNone/>
            </a:pPr>
            <a:r>
              <a:t/>
            </a:r>
            <a:endParaRPr sz="4000">
              <a:solidFill>
                <a:schemeClr val="dk1"/>
              </a:solidFill>
              <a:latin typeface="Calibri"/>
              <a:ea typeface="Calibri"/>
              <a:cs typeface="Calibri"/>
              <a:sym typeface="Calibri"/>
            </a:endParaRPr>
          </a:p>
          <a:p>
            <a:pPr indent="0" lvl="0" marL="25400" rtl="0" algn="l">
              <a:lnSpc>
                <a:spcPct val="100000"/>
              </a:lnSpc>
              <a:spcBef>
                <a:spcPts val="640"/>
              </a:spcBef>
              <a:spcAft>
                <a:spcPts val="0"/>
              </a:spcAft>
              <a:buSzPts val="3200"/>
              <a:buNone/>
            </a:pPr>
            <a:r>
              <a:rPr b="1" lang="en-US" sz="4000">
                <a:solidFill>
                  <a:schemeClr val="dk1"/>
                </a:solidFill>
                <a:latin typeface="Calibri"/>
                <a:ea typeface="Calibri"/>
                <a:cs typeface="Calibri"/>
                <a:sym typeface="Calibri"/>
              </a:rPr>
              <a:t>Objectives</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Explore how personal data is collected across platforms.</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Identify the long-term implications of digital footprints.</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Practice to manage digital identity responsibly.</a:t>
            </a:r>
            <a:endParaRPr/>
          </a:p>
        </p:txBody>
      </p:sp>
      <p:sp>
        <p:nvSpPr>
          <p:cNvPr id="745" name="Google Shape;745;p57"/>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746" name="Google Shape;746;p57"/>
          <p:cNvGrpSpPr/>
          <p:nvPr/>
        </p:nvGrpSpPr>
        <p:grpSpPr>
          <a:xfrm>
            <a:off x="790770" y="-112458"/>
            <a:ext cx="1427175" cy="786776"/>
            <a:chOff x="0" y="-38100"/>
            <a:chExt cx="373234" cy="205757"/>
          </a:xfrm>
        </p:grpSpPr>
        <p:sp>
          <p:nvSpPr>
            <p:cNvPr id="747" name="Google Shape;747;p57"/>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748" name="Google Shape;748;p57"/>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749" name="Google Shape;749;p57"/>
          <p:cNvGrpSpPr/>
          <p:nvPr/>
        </p:nvGrpSpPr>
        <p:grpSpPr>
          <a:xfrm>
            <a:off x="0" y="-112458"/>
            <a:ext cx="315272" cy="786776"/>
            <a:chOff x="0" y="-38100"/>
            <a:chExt cx="82450" cy="205757"/>
          </a:xfrm>
        </p:grpSpPr>
        <p:sp>
          <p:nvSpPr>
            <p:cNvPr id="750" name="Google Shape;750;p57"/>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751" name="Google Shape;751;p57"/>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752" name="Google Shape;752;p57"/>
          <p:cNvGrpSpPr/>
          <p:nvPr/>
        </p:nvGrpSpPr>
        <p:grpSpPr>
          <a:xfrm>
            <a:off x="0" y="1116904"/>
            <a:ext cx="503883" cy="1931922"/>
            <a:chOff x="0" y="-38100"/>
            <a:chExt cx="131775" cy="505235"/>
          </a:xfrm>
        </p:grpSpPr>
        <p:sp>
          <p:nvSpPr>
            <p:cNvPr id="753" name="Google Shape;753;p57"/>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754" name="Google Shape;754;p57"/>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755" name="Google Shape;755;p57"/>
          <p:cNvPicPr preferRelativeResize="0"/>
          <p:nvPr/>
        </p:nvPicPr>
        <p:blipFill rotWithShape="1">
          <a:blip r:embed="rId4">
            <a:alphaModFix/>
          </a:blip>
          <a:srcRect b="0" l="0" r="0" t="0"/>
          <a:stretch/>
        </p:blipFill>
        <p:spPr>
          <a:xfrm>
            <a:off x="648763" y="2218734"/>
            <a:ext cx="5182542" cy="7773813"/>
          </a:xfrm>
          <a:prstGeom prst="rect">
            <a:avLst/>
          </a:prstGeom>
          <a:noFill/>
          <a:ln>
            <a:noFill/>
          </a:ln>
        </p:spPr>
      </p:pic>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59" name="Shape 759"/>
        <p:cNvGrpSpPr/>
        <p:nvPr/>
      </p:nvGrpSpPr>
      <p:grpSpPr>
        <a:xfrm>
          <a:off x="0" y="0"/>
          <a:ext cx="0" cy="0"/>
          <a:chOff x="0" y="0"/>
          <a:chExt cx="0" cy="0"/>
        </a:xfrm>
      </p:grpSpPr>
      <p:sp>
        <p:nvSpPr>
          <p:cNvPr id="760" name="Google Shape;760;p58"/>
          <p:cNvSpPr txBox="1"/>
          <p:nvPr>
            <p:ph type="ctrTitle"/>
          </p:nvPr>
        </p:nvSpPr>
        <p:spPr>
          <a:xfrm>
            <a:off x="2693443" y="967507"/>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b="1" lang="en-US">
                <a:solidFill>
                  <a:schemeClr val="dk1"/>
                </a:solidFill>
                <a:latin typeface="Bricolage Grotesque"/>
                <a:ea typeface="Bricolage Grotesque"/>
                <a:cs typeface="Bricolage Grotesque"/>
                <a:sym typeface="Bricolage Grotesque"/>
              </a:rPr>
              <a:t>Collaboration between school and community</a:t>
            </a:r>
            <a:endParaRPr/>
          </a:p>
        </p:txBody>
      </p:sp>
      <p:sp>
        <p:nvSpPr>
          <p:cNvPr id="761" name="Google Shape;761;p58"/>
          <p:cNvSpPr txBox="1"/>
          <p:nvPr>
            <p:ph idx="1" type="subTitle"/>
          </p:nvPr>
        </p:nvSpPr>
        <p:spPr>
          <a:xfrm>
            <a:off x="7221928" y="2218734"/>
            <a:ext cx="10469537" cy="6725241"/>
          </a:xfrm>
          <a:prstGeom prst="rect">
            <a:avLst/>
          </a:prstGeom>
          <a:noFill/>
          <a:ln>
            <a:noFill/>
          </a:ln>
        </p:spPr>
        <p:txBody>
          <a:bodyPr anchorCtr="0" anchor="t" bIns="45700" lIns="91425" spcFirstLastPara="1" rIns="91425" wrap="square" tIns="45700">
            <a:noAutofit/>
          </a:bodyPr>
          <a:lstStyle/>
          <a:p>
            <a:pPr indent="-368300" lvl="0" marL="596900" rtl="0" algn="l">
              <a:lnSpc>
                <a:spcPct val="100000"/>
              </a:lnSpc>
              <a:spcBef>
                <a:spcPts val="640"/>
              </a:spcBef>
              <a:spcAft>
                <a:spcPts val="0"/>
              </a:spcAft>
              <a:buSzPts val="3200"/>
              <a:buFont typeface="Arial"/>
              <a:buNone/>
            </a:pPr>
            <a:r>
              <a:t/>
            </a:r>
            <a:endParaRPr sz="4000">
              <a:solidFill>
                <a:schemeClr val="dk1"/>
              </a:solidFill>
              <a:latin typeface="Calibri"/>
              <a:ea typeface="Calibri"/>
              <a:cs typeface="Calibri"/>
              <a:sym typeface="Calibri"/>
            </a:endParaRPr>
          </a:p>
          <a:p>
            <a:pPr indent="0" lvl="0" marL="25400" rtl="0" algn="l">
              <a:lnSpc>
                <a:spcPct val="100000"/>
              </a:lnSpc>
              <a:spcBef>
                <a:spcPts val="640"/>
              </a:spcBef>
              <a:spcAft>
                <a:spcPts val="0"/>
              </a:spcAft>
              <a:buSzPts val="3200"/>
              <a:buNone/>
            </a:pPr>
            <a:r>
              <a:rPr b="1" lang="en-US" sz="4000">
                <a:solidFill>
                  <a:schemeClr val="dk1"/>
                </a:solidFill>
                <a:latin typeface="Calibri"/>
                <a:ea typeface="Calibri"/>
                <a:cs typeface="Calibri"/>
                <a:sym typeface="Calibri"/>
              </a:rPr>
              <a:t>Objectives</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To simulate how disinformation spreads and discover how coordinated action between schools, parents, local media, and community partners can slow or stop its spread.</a:t>
            </a:r>
            <a:endParaRPr/>
          </a:p>
        </p:txBody>
      </p:sp>
      <p:sp>
        <p:nvSpPr>
          <p:cNvPr id="762" name="Google Shape;762;p58"/>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763" name="Google Shape;763;p58"/>
          <p:cNvGrpSpPr/>
          <p:nvPr/>
        </p:nvGrpSpPr>
        <p:grpSpPr>
          <a:xfrm>
            <a:off x="790770" y="-112458"/>
            <a:ext cx="1427175" cy="786776"/>
            <a:chOff x="0" y="-38100"/>
            <a:chExt cx="373234" cy="205757"/>
          </a:xfrm>
        </p:grpSpPr>
        <p:sp>
          <p:nvSpPr>
            <p:cNvPr id="764" name="Google Shape;764;p58"/>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765" name="Google Shape;765;p58"/>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766" name="Google Shape;766;p58"/>
          <p:cNvGrpSpPr/>
          <p:nvPr/>
        </p:nvGrpSpPr>
        <p:grpSpPr>
          <a:xfrm>
            <a:off x="0" y="-112458"/>
            <a:ext cx="315272" cy="786776"/>
            <a:chOff x="0" y="-38100"/>
            <a:chExt cx="82450" cy="205757"/>
          </a:xfrm>
        </p:grpSpPr>
        <p:sp>
          <p:nvSpPr>
            <p:cNvPr id="767" name="Google Shape;767;p58"/>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768" name="Google Shape;768;p58"/>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769" name="Google Shape;769;p58"/>
          <p:cNvGrpSpPr/>
          <p:nvPr/>
        </p:nvGrpSpPr>
        <p:grpSpPr>
          <a:xfrm>
            <a:off x="0" y="1116904"/>
            <a:ext cx="503883" cy="1931922"/>
            <a:chOff x="0" y="-38100"/>
            <a:chExt cx="131775" cy="505235"/>
          </a:xfrm>
        </p:grpSpPr>
        <p:sp>
          <p:nvSpPr>
            <p:cNvPr id="770" name="Google Shape;770;p58"/>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771" name="Google Shape;771;p58"/>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772" name="Google Shape;772;p58"/>
          <p:cNvPicPr preferRelativeResize="0"/>
          <p:nvPr/>
        </p:nvPicPr>
        <p:blipFill rotWithShape="1">
          <a:blip r:embed="rId4">
            <a:alphaModFix/>
          </a:blip>
          <a:srcRect b="0" l="0" r="0" t="0"/>
          <a:stretch/>
        </p:blipFill>
        <p:spPr>
          <a:xfrm>
            <a:off x="611705" y="2082863"/>
            <a:ext cx="5274745" cy="7912118"/>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6" name="Shape 166"/>
        <p:cNvGrpSpPr/>
        <p:nvPr/>
      </p:nvGrpSpPr>
      <p:grpSpPr>
        <a:xfrm>
          <a:off x="0" y="0"/>
          <a:ext cx="0" cy="0"/>
          <a:chOff x="0" y="0"/>
          <a:chExt cx="0" cy="0"/>
        </a:xfrm>
      </p:grpSpPr>
      <p:sp>
        <p:nvSpPr>
          <p:cNvPr id="167" name="Google Shape;167;p25"/>
          <p:cNvSpPr txBox="1"/>
          <p:nvPr>
            <p:ph type="ctrTitle"/>
          </p:nvPr>
        </p:nvSpPr>
        <p:spPr>
          <a:xfrm>
            <a:off x="2693443" y="505258"/>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b="1" lang="en-US">
                <a:latin typeface="Bricolage Grotesque"/>
                <a:ea typeface="Bricolage Grotesque"/>
                <a:cs typeface="Bricolage Grotesque"/>
                <a:sym typeface="Bricolage Grotesque"/>
              </a:rPr>
              <a:t>Objectives (for teachers)</a:t>
            </a:r>
            <a:endParaRPr b="1"/>
          </a:p>
        </p:txBody>
      </p:sp>
      <p:sp>
        <p:nvSpPr>
          <p:cNvPr id="168" name="Google Shape;168;p25"/>
          <p:cNvSpPr txBox="1"/>
          <p:nvPr>
            <p:ph idx="1" type="subTitle"/>
          </p:nvPr>
        </p:nvSpPr>
        <p:spPr>
          <a:xfrm>
            <a:off x="1013345" y="2589663"/>
            <a:ext cx="16428493" cy="7059304"/>
          </a:xfrm>
          <a:prstGeom prst="rect">
            <a:avLst/>
          </a:prstGeom>
          <a:noFill/>
          <a:ln>
            <a:noFill/>
          </a:ln>
        </p:spPr>
        <p:txBody>
          <a:bodyPr anchorCtr="0" anchor="t" bIns="45700" lIns="91425" spcFirstLastPara="1" rIns="91425" wrap="square" tIns="45700">
            <a:normAutofit/>
          </a:bodyPr>
          <a:lstStyle/>
          <a:p>
            <a:pPr indent="-431800" lvl="0" marL="457200" rtl="0" algn="l">
              <a:lnSpc>
                <a:spcPct val="100000"/>
              </a:lnSpc>
              <a:spcBef>
                <a:spcPts val="640"/>
              </a:spcBef>
              <a:spcAft>
                <a:spcPts val="0"/>
              </a:spcAft>
              <a:buSzPts val="3200"/>
              <a:buNone/>
            </a:pPr>
            <a:r>
              <a:rPr lang="en-US">
                <a:solidFill>
                  <a:schemeClr val="dk1"/>
                </a:solidFill>
              </a:rPr>
              <a:t>To gain competencies in AI &amp; cybersecurity for developing competencies in adolescents to become responsible digital citizens combating the spread of disinformation and learn practical strategies for navigating today’s complex information landscape.</a:t>
            </a:r>
            <a:endParaRPr/>
          </a:p>
          <a:p>
            <a:pPr indent="-431800" lvl="0" marL="457200" rtl="0" algn="l">
              <a:lnSpc>
                <a:spcPct val="100000"/>
              </a:lnSpc>
              <a:spcBef>
                <a:spcPts val="640"/>
              </a:spcBef>
              <a:spcAft>
                <a:spcPts val="0"/>
              </a:spcAft>
              <a:buSzPts val="3200"/>
              <a:buNone/>
            </a:pPr>
            <a:r>
              <a:t/>
            </a:r>
            <a:endParaRPr>
              <a:solidFill>
                <a:schemeClr val="dk1"/>
              </a:solidFill>
            </a:endParaRPr>
          </a:p>
          <a:p>
            <a:pPr indent="-431800" lvl="0" marL="457200" rtl="0" algn="l">
              <a:lnSpc>
                <a:spcPct val="100000"/>
              </a:lnSpc>
              <a:spcBef>
                <a:spcPts val="640"/>
              </a:spcBef>
              <a:spcAft>
                <a:spcPts val="0"/>
              </a:spcAft>
              <a:buSzPts val="3200"/>
              <a:buNone/>
            </a:pPr>
            <a:r>
              <a:rPr b="1" lang="en-US">
                <a:solidFill>
                  <a:schemeClr val="dk1"/>
                </a:solidFill>
              </a:rPr>
              <a:t>To develop competencies to supervise and guide digital activities for adolescents to</a:t>
            </a:r>
            <a:r>
              <a:rPr lang="en-US">
                <a:solidFill>
                  <a:schemeClr val="dk1"/>
                </a:solidFill>
              </a:rPr>
              <a:t>:</a:t>
            </a:r>
            <a:endParaRPr/>
          </a:p>
          <a:p>
            <a:pPr indent="-457200" lvl="0" marL="482600" rtl="0" algn="l">
              <a:lnSpc>
                <a:spcPct val="100000"/>
              </a:lnSpc>
              <a:spcBef>
                <a:spcPts val="640"/>
              </a:spcBef>
              <a:spcAft>
                <a:spcPts val="0"/>
              </a:spcAft>
              <a:buSzPts val="3200"/>
              <a:buFont typeface="Arial"/>
              <a:buChar char="•"/>
            </a:pPr>
            <a:r>
              <a:rPr lang="en-US">
                <a:solidFill>
                  <a:schemeClr val="dk1"/>
                </a:solidFill>
              </a:rPr>
              <a:t>Understand the concept of disinformation</a:t>
            </a:r>
            <a:endParaRPr/>
          </a:p>
          <a:p>
            <a:pPr indent="-457200" lvl="0" marL="482600" rtl="0" algn="l">
              <a:lnSpc>
                <a:spcPct val="100000"/>
              </a:lnSpc>
              <a:spcBef>
                <a:spcPts val="640"/>
              </a:spcBef>
              <a:spcAft>
                <a:spcPts val="0"/>
              </a:spcAft>
              <a:buSzPts val="3200"/>
              <a:buFont typeface="Arial"/>
              <a:buChar char="•"/>
            </a:pPr>
            <a:r>
              <a:rPr lang="en-US">
                <a:solidFill>
                  <a:schemeClr val="dk1"/>
                </a:solidFill>
              </a:rPr>
              <a:t>Understand how AI works and how to identify</a:t>
            </a:r>
            <a:endParaRPr/>
          </a:p>
          <a:p>
            <a:pPr indent="-457200" lvl="0" marL="482600" rtl="0" algn="l">
              <a:lnSpc>
                <a:spcPct val="100000"/>
              </a:lnSpc>
              <a:spcBef>
                <a:spcPts val="640"/>
              </a:spcBef>
              <a:spcAft>
                <a:spcPts val="0"/>
              </a:spcAft>
              <a:buSzPts val="3200"/>
              <a:buFont typeface="Arial"/>
              <a:buChar char="•"/>
            </a:pPr>
            <a:r>
              <a:rPr lang="en-US">
                <a:solidFill>
                  <a:schemeClr val="dk1"/>
                </a:solidFill>
              </a:rPr>
              <a:t>Understand how cybersecurity awareness can help</a:t>
            </a:r>
            <a:endParaRPr/>
          </a:p>
          <a:p>
            <a:pPr indent="-457200" lvl="0" marL="482600" rtl="0" algn="l">
              <a:lnSpc>
                <a:spcPct val="100000"/>
              </a:lnSpc>
              <a:spcBef>
                <a:spcPts val="640"/>
              </a:spcBef>
              <a:spcAft>
                <a:spcPts val="0"/>
              </a:spcAft>
              <a:buSzPts val="3200"/>
              <a:buFont typeface="Arial"/>
              <a:buChar char="•"/>
            </a:pPr>
            <a:r>
              <a:rPr lang="en-US">
                <a:solidFill>
                  <a:schemeClr val="dk1"/>
                </a:solidFill>
              </a:rPr>
              <a:t>Become responsible digital citizen</a:t>
            </a:r>
            <a:endParaRPr/>
          </a:p>
          <a:p>
            <a:pPr indent="-457200" lvl="0" marL="482600" rtl="0" algn="l">
              <a:lnSpc>
                <a:spcPct val="100000"/>
              </a:lnSpc>
              <a:spcBef>
                <a:spcPts val="640"/>
              </a:spcBef>
              <a:spcAft>
                <a:spcPts val="0"/>
              </a:spcAft>
              <a:buSzPts val="3200"/>
              <a:buFont typeface="Arial"/>
              <a:buChar char="•"/>
            </a:pPr>
            <a:r>
              <a:rPr lang="en-US">
                <a:solidFill>
                  <a:schemeClr val="dk1"/>
                </a:solidFill>
              </a:rPr>
              <a:t>Collaborate with schools and communities</a:t>
            </a:r>
            <a:endParaRPr/>
          </a:p>
        </p:txBody>
      </p:sp>
      <p:sp>
        <p:nvSpPr>
          <p:cNvPr id="169" name="Google Shape;169;p25"/>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170" name="Google Shape;170;p25"/>
          <p:cNvGrpSpPr/>
          <p:nvPr/>
        </p:nvGrpSpPr>
        <p:grpSpPr>
          <a:xfrm>
            <a:off x="790770" y="-112458"/>
            <a:ext cx="1427175" cy="786776"/>
            <a:chOff x="0" y="-38100"/>
            <a:chExt cx="373234" cy="205757"/>
          </a:xfrm>
        </p:grpSpPr>
        <p:sp>
          <p:nvSpPr>
            <p:cNvPr id="171" name="Google Shape;171;p25"/>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72" name="Google Shape;172;p25"/>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73" name="Google Shape;173;p25"/>
          <p:cNvGrpSpPr/>
          <p:nvPr/>
        </p:nvGrpSpPr>
        <p:grpSpPr>
          <a:xfrm>
            <a:off x="0" y="-112458"/>
            <a:ext cx="315272" cy="786776"/>
            <a:chOff x="0" y="-38100"/>
            <a:chExt cx="82450" cy="205757"/>
          </a:xfrm>
        </p:grpSpPr>
        <p:sp>
          <p:nvSpPr>
            <p:cNvPr id="174" name="Google Shape;174;p25"/>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75" name="Google Shape;175;p25"/>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76" name="Google Shape;176;p25"/>
          <p:cNvGrpSpPr/>
          <p:nvPr/>
        </p:nvGrpSpPr>
        <p:grpSpPr>
          <a:xfrm>
            <a:off x="0" y="1116904"/>
            <a:ext cx="503883" cy="1931922"/>
            <a:chOff x="0" y="-38100"/>
            <a:chExt cx="131775" cy="505235"/>
          </a:xfrm>
        </p:grpSpPr>
        <p:sp>
          <p:nvSpPr>
            <p:cNvPr id="177" name="Google Shape;177;p25"/>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78" name="Google Shape;178;p25"/>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76" name="Shape 776"/>
        <p:cNvGrpSpPr/>
        <p:nvPr/>
      </p:nvGrpSpPr>
      <p:grpSpPr>
        <a:xfrm>
          <a:off x="0" y="0"/>
          <a:ext cx="0" cy="0"/>
          <a:chOff x="0" y="0"/>
          <a:chExt cx="0" cy="0"/>
        </a:xfrm>
      </p:grpSpPr>
      <p:sp>
        <p:nvSpPr>
          <p:cNvPr id="777" name="Google Shape;777;p59"/>
          <p:cNvSpPr/>
          <p:nvPr/>
        </p:nvSpPr>
        <p:spPr>
          <a:xfrm>
            <a:off x="1028700" y="1028700"/>
            <a:ext cx="3342849" cy="1336857"/>
          </a:xfrm>
          <a:custGeom>
            <a:rect b="b" l="l" r="r" t="t"/>
            <a:pathLst>
              <a:path extrusionOk="0" h="1336857" w="3342849">
                <a:moveTo>
                  <a:pt x="0" y="0"/>
                </a:moveTo>
                <a:lnTo>
                  <a:pt x="3342849" y="0"/>
                </a:lnTo>
                <a:lnTo>
                  <a:pt x="3342849" y="1336857"/>
                </a:lnTo>
                <a:lnTo>
                  <a:pt x="0" y="1336857"/>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778" name="Google Shape;778;p59"/>
          <p:cNvSpPr/>
          <p:nvPr/>
        </p:nvSpPr>
        <p:spPr>
          <a:xfrm>
            <a:off x="13797741" y="1028700"/>
            <a:ext cx="4490259" cy="1418136"/>
          </a:xfrm>
          <a:custGeom>
            <a:rect b="b" l="l" r="r" t="t"/>
            <a:pathLst>
              <a:path extrusionOk="0" h="1418136" w="4490259">
                <a:moveTo>
                  <a:pt x="0" y="0"/>
                </a:moveTo>
                <a:lnTo>
                  <a:pt x="4490259" y="0"/>
                </a:lnTo>
                <a:lnTo>
                  <a:pt x="4490259" y="1418136"/>
                </a:lnTo>
                <a:lnTo>
                  <a:pt x="0" y="1418136"/>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779" name="Google Shape;779;p59"/>
          <p:cNvSpPr/>
          <p:nvPr/>
        </p:nvSpPr>
        <p:spPr>
          <a:xfrm>
            <a:off x="7754266" y="8394270"/>
            <a:ext cx="3872623" cy="864030"/>
          </a:xfrm>
          <a:custGeom>
            <a:rect b="b" l="l" r="r" t="t"/>
            <a:pathLst>
              <a:path extrusionOk="0" h="864030" w="3872623">
                <a:moveTo>
                  <a:pt x="0" y="0"/>
                </a:moveTo>
                <a:lnTo>
                  <a:pt x="3872623" y="0"/>
                </a:lnTo>
                <a:lnTo>
                  <a:pt x="3872623" y="864030"/>
                </a:lnTo>
                <a:lnTo>
                  <a:pt x="0" y="864030"/>
                </a:lnTo>
                <a:lnTo>
                  <a:pt x="0" y="0"/>
                </a:lnTo>
                <a:close/>
              </a:path>
            </a:pathLst>
          </a:custGeom>
          <a:blipFill rotWithShape="1">
            <a:blip r:embed="rId5">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780" name="Google Shape;780;p59"/>
          <p:cNvGrpSpPr/>
          <p:nvPr/>
        </p:nvGrpSpPr>
        <p:grpSpPr>
          <a:xfrm>
            <a:off x="6111849" y="2794410"/>
            <a:ext cx="7685891" cy="2168895"/>
            <a:chOff x="0" y="-47625"/>
            <a:chExt cx="1484188" cy="418826"/>
          </a:xfrm>
        </p:grpSpPr>
        <p:sp>
          <p:nvSpPr>
            <p:cNvPr id="781" name="Google Shape;781;p59"/>
            <p:cNvSpPr/>
            <p:nvPr/>
          </p:nvSpPr>
          <p:spPr>
            <a:xfrm>
              <a:off x="0" y="0"/>
              <a:ext cx="1484188" cy="371201"/>
            </a:xfrm>
            <a:custGeom>
              <a:rect b="b" l="l" r="r" t="t"/>
              <a:pathLst>
                <a:path extrusionOk="0" h="371201" w="1484188">
                  <a:moveTo>
                    <a:pt x="30219" y="0"/>
                  </a:moveTo>
                  <a:lnTo>
                    <a:pt x="1453970" y="0"/>
                  </a:lnTo>
                  <a:cubicBezTo>
                    <a:pt x="1470659" y="0"/>
                    <a:pt x="1484188" y="13529"/>
                    <a:pt x="1484188" y="30219"/>
                  </a:cubicBezTo>
                  <a:lnTo>
                    <a:pt x="1484188" y="340982"/>
                  </a:lnTo>
                  <a:cubicBezTo>
                    <a:pt x="1484188" y="357671"/>
                    <a:pt x="1470659" y="371201"/>
                    <a:pt x="1453970" y="371201"/>
                  </a:cubicBezTo>
                  <a:lnTo>
                    <a:pt x="30219" y="371201"/>
                  </a:lnTo>
                  <a:cubicBezTo>
                    <a:pt x="13529" y="371201"/>
                    <a:pt x="0" y="357671"/>
                    <a:pt x="0" y="340982"/>
                  </a:cubicBezTo>
                  <a:lnTo>
                    <a:pt x="0" y="30219"/>
                  </a:lnTo>
                  <a:cubicBezTo>
                    <a:pt x="0" y="13529"/>
                    <a:pt x="13529" y="0"/>
                    <a:pt x="30219" y="0"/>
                  </a:cubicBezTo>
                  <a:close/>
                </a:path>
              </a:pathLst>
            </a:custGeom>
            <a:solidFill>
              <a:srgbClr val="000000">
                <a:alpha val="0"/>
              </a:srgbClr>
            </a:solidFill>
            <a:ln cap="rnd" cmpd="sng" w="2857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782" name="Google Shape;782;p59"/>
            <p:cNvSpPr txBox="1"/>
            <p:nvPr/>
          </p:nvSpPr>
          <p:spPr>
            <a:xfrm>
              <a:off x="0" y="-47625"/>
              <a:ext cx="1484188" cy="418826"/>
            </a:xfrm>
            <a:prstGeom prst="rect">
              <a:avLst/>
            </a:prstGeom>
            <a:noFill/>
            <a:ln>
              <a:noFill/>
            </a:ln>
          </p:spPr>
          <p:txBody>
            <a:bodyPr anchorCtr="0" anchor="b" bIns="50800" lIns="50800" spcFirstLastPara="1" rIns="50800" wrap="square" tIns="50800">
              <a:noAutofit/>
            </a:bodyPr>
            <a:lstStyle/>
            <a:p>
              <a:pPr indent="0" lvl="0" marL="0" marR="0" rtl="0" algn="ctr">
                <a:lnSpc>
                  <a:spcPct val="149944"/>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783" name="Google Shape;783;p59"/>
          <p:cNvGrpSpPr/>
          <p:nvPr/>
        </p:nvGrpSpPr>
        <p:grpSpPr>
          <a:xfrm>
            <a:off x="-696258" y="-1193133"/>
            <a:ext cx="7178388" cy="12095887"/>
            <a:chOff x="0" y="-57150"/>
            <a:chExt cx="1890604" cy="3185748"/>
          </a:xfrm>
        </p:grpSpPr>
        <p:sp>
          <p:nvSpPr>
            <p:cNvPr id="784" name="Google Shape;784;p59"/>
            <p:cNvSpPr/>
            <p:nvPr/>
          </p:nvSpPr>
          <p:spPr>
            <a:xfrm>
              <a:off x="0" y="0"/>
              <a:ext cx="1890604" cy="3128598"/>
            </a:xfrm>
            <a:custGeom>
              <a:rect b="b" l="l" r="r" t="t"/>
              <a:pathLst>
                <a:path extrusionOk="0" h="3128598" w="1890604">
                  <a:moveTo>
                    <a:pt x="0" y="0"/>
                  </a:moveTo>
                  <a:lnTo>
                    <a:pt x="1890604" y="0"/>
                  </a:lnTo>
                  <a:lnTo>
                    <a:pt x="1890604" y="3128598"/>
                  </a:lnTo>
                  <a:lnTo>
                    <a:pt x="0" y="3128598"/>
                  </a:lnTo>
                  <a:close/>
                </a:path>
              </a:pathLst>
            </a:custGeom>
            <a:solidFill>
              <a:srgbClr val="73CEE2"/>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785" name="Google Shape;785;p59"/>
            <p:cNvSpPr txBox="1"/>
            <p:nvPr/>
          </p:nvSpPr>
          <p:spPr>
            <a:xfrm>
              <a:off x="0" y="-57150"/>
              <a:ext cx="1890604" cy="3185748"/>
            </a:xfrm>
            <a:prstGeom prst="rect">
              <a:avLst/>
            </a:prstGeom>
            <a:noFill/>
            <a:ln>
              <a:noFill/>
            </a:ln>
          </p:spPr>
          <p:txBody>
            <a:bodyPr anchorCtr="0" anchor="ctr" bIns="50800" lIns="50800" spcFirstLastPara="1" rIns="50800" wrap="square" tIns="50800">
              <a:noAutofit/>
            </a:bodyPr>
            <a:lstStyle/>
            <a:p>
              <a:pPr indent="0" lvl="0" marL="0" marR="0" rtl="0" algn="ctr">
                <a:lnSpc>
                  <a:spcPct val="202166"/>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
        <p:nvSpPr>
          <p:cNvPr id="786" name="Google Shape;786;p59"/>
          <p:cNvSpPr/>
          <p:nvPr/>
        </p:nvSpPr>
        <p:spPr>
          <a:xfrm>
            <a:off x="1028700" y="1042552"/>
            <a:ext cx="3476817" cy="1390433"/>
          </a:xfrm>
          <a:custGeom>
            <a:rect b="b" l="l" r="r" t="t"/>
            <a:pathLst>
              <a:path extrusionOk="0" h="1390433" w="3476817">
                <a:moveTo>
                  <a:pt x="0" y="0"/>
                </a:moveTo>
                <a:lnTo>
                  <a:pt x="3476817" y="0"/>
                </a:lnTo>
                <a:lnTo>
                  <a:pt x="3476817" y="1390432"/>
                </a:lnTo>
                <a:lnTo>
                  <a:pt x="0" y="1390432"/>
                </a:lnTo>
                <a:lnTo>
                  <a:pt x="0" y="0"/>
                </a:lnTo>
                <a:close/>
              </a:path>
            </a:pathLst>
          </a:custGeom>
          <a:blipFill rotWithShape="1">
            <a:blip r:embed="rId6">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787" name="Google Shape;787;p59"/>
          <p:cNvSpPr/>
          <p:nvPr/>
        </p:nvSpPr>
        <p:spPr>
          <a:xfrm rot="-73454">
            <a:off x="16773166" y="5188864"/>
            <a:ext cx="4317980" cy="6690777"/>
          </a:xfrm>
          <a:custGeom>
            <a:rect b="b" l="l" r="r" t="t"/>
            <a:pathLst>
              <a:path extrusionOk="0" h="6690777" w="4317980">
                <a:moveTo>
                  <a:pt x="0" y="0"/>
                </a:moveTo>
                <a:lnTo>
                  <a:pt x="4317980" y="0"/>
                </a:lnTo>
                <a:lnTo>
                  <a:pt x="4317980" y="6690777"/>
                </a:lnTo>
                <a:lnTo>
                  <a:pt x="0" y="6690777"/>
                </a:lnTo>
                <a:lnTo>
                  <a:pt x="0" y="0"/>
                </a:lnTo>
                <a:close/>
              </a:path>
            </a:pathLst>
          </a:custGeom>
          <a:blipFill rotWithShape="1">
            <a:blip r:embed="rId7">
              <a:alphaModFix/>
            </a:blip>
            <a:stretch>
              <a:fillRect b="0" l="-128388"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788" name="Google Shape;788;p59"/>
          <p:cNvSpPr txBox="1"/>
          <p:nvPr/>
        </p:nvSpPr>
        <p:spPr>
          <a:xfrm>
            <a:off x="11884058" y="8384745"/>
            <a:ext cx="5272726" cy="701311"/>
          </a:xfrm>
          <a:prstGeom prst="rect">
            <a:avLst/>
          </a:prstGeom>
          <a:noFill/>
          <a:ln>
            <a:noFill/>
          </a:ln>
        </p:spPr>
        <p:txBody>
          <a:bodyPr anchorCtr="0" anchor="t" bIns="0" lIns="0" spcFirstLastPara="1" rIns="0" wrap="square" tIns="0">
            <a:spAutoFit/>
          </a:bodyPr>
          <a:lstStyle/>
          <a:p>
            <a:pPr indent="0" lvl="0" marL="0" marR="0" rtl="0" algn="just">
              <a:lnSpc>
                <a:spcPct val="115959"/>
              </a:lnSpc>
              <a:spcBef>
                <a:spcPts val="0"/>
              </a:spcBef>
              <a:spcAft>
                <a:spcPts val="0"/>
              </a:spcAft>
              <a:buClr>
                <a:srgbClr val="000000"/>
              </a:buClr>
              <a:buSzPts val="1178"/>
              <a:buFont typeface="Arial"/>
              <a:buNone/>
            </a:pPr>
            <a:r>
              <a:rPr b="0" i="0" lang="en-US" sz="1178" u="none" cap="none" strike="noStrike">
                <a:solidFill>
                  <a:srgbClr val="0C4DA2"/>
                </a:solidFill>
                <a:latin typeface="Helvetica Neue"/>
                <a:ea typeface="Helvetica Neue"/>
                <a:cs typeface="Helvetica Neue"/>
                <a:sym typeface="Helvetica Neue"/>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endParaRPr b="0" i="0" sz="1400" u="none" cap="none" strike="noStrike">
              <a:solidFill>
                <a:srgbClr val="000000"/>
              </a:solidFill>
              <a:latin typeface="Arial"/>
              <a:ea typeface="Arial"/>
              <a:cs typeface="Arial"/>
              <a:sym typeface="Arial"/>
            </a:endParaRPr>
          </a:p>
        </p:txBody>
      </p:sp>
      <p:sp>
        <p:nvSpPr>
          <p:cNvPr id="789" name="Google Shape;789;p59"/>
          <p:cNvSpPr txBox="1"/>
          <p:nvPr/>
        </p:nvSpPr>
        <p:spPr>
          <a:xfrm>
            <a:off x="6482130" y="3300466"/>
            <a:ext cx="11258550" cy="1272977"/>
          </a:xfrm>
          <a:prstGeom prst="rect">
            <a:avLst/>
          </a:prstGeom>
          <a:noFill/>
          <a:ln>
            <a:noFill/>
          </a:ln>
        </p:spPr>
        <p:txBody>
          <a:bodyPr anchorCtr="0" anchor="t" bIns="0" lIns="0" spcFirstLastPara="1" rIns="0" wrap="square" tIns="0">
            <a:spAutoFit/>
          </a:bodyPr>
          <a:lstStyle/>
          <a:p>
            <a:pPr indent="0" lvl="0" marL="0" marR="0" rtl="0" algn="l">
              <a:lnSpc>
                <a:spcPct val="94000"/>
              </a:lnSpc>
              <a:spcBef>
                <a:spcPts val="0"/>
              </a:spcBef>
              <a:spcAft>
                <a:spcPts val="0"/>
              </a:spcAft>
              <a:buClr>
                <a:srgbClr val="000000"/>
              </a:buClr>
              <a:buSzPts val="8800"/>
              <a:buFont typeface="Arial"/>
              <a:buNone/>
            </a:pPr>
            <a:r>
              <a:rPr b="1" i="0" lang="en-US" sz="8800" u="none" cap="none" strike="noStrike">
                <a:solidFill>
                  <a:srgbClr val="343434"/>
                </a:solidFill>
                <a:latin typeface="Arial"/>
                <a:ea typeface="Arial"/>
                <a:cs typeface="Arial"/>
                <a:sym typeface="Arial"/>
              </a:rPr>
              <a:t>Summary</a:t>
            </a:r>
            <a:endParaRPr b="0" i="0" sz="8800" u="none" cap="none" strike="noStrike">
              <a:solidFill>
                <a:srgbClr val="000000"/>
              </a:solidFill>
              <a:latin typeface="Arial"/>
              <a:ea typeface="Arial"/>
              <a:cs typeface="Arial"/>
              <a:sym typeface="Arial"/>
            </a:endParaRPr>
          </a:p>
        </p:txBody>
      </p:sp>
      <p:sp>
        <p:nvSpPr>
          <p:cNvPr id="790" name="Google Shape;790;p59"/>
          <p:cNvSpPr txBox="1"/>
          <p:nvPr/>
        </p:nvSpPr>
        <p:spPr>
          <a:xfrm>
            <a:off x="13255917" y="7363843"/>
            <a:ext cx="1322798" cy="52322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2800"/>
              <a:buFont typeface="Arial"/>
              <a:buNone/>
            </a:pPr>
            <a:r>
              <a:rPr b="1" i="0" lang="en-US" sz="2800" u="none" cap="none" strike="noStrike">
                <a:solidFill>
                  <a:srgbClr val="000000"/>
                </a:solidFill>
                <a:latin typeface="Arial"/>
                <a:ea typeface="Arial"/>
                <a:cs typeface="Arial"/>
                <a:sym typeface="Arial"/>
              </a:rPr>
              <a:t>20 min</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94" name="Shape 794"/>
        <p:cNvGrpSpPr/>
        <p:nvPr/>
      </p:nvGrpSpPr>
      <p:grpSpPr>
        <a:xfrm>
          <a:off x="0" y="0"/>
          <a:ext cx="0" cy="0"/>
          <a:chOff x="0" y="0"/>
          <a:chExt cx="0" cy="0"/>
        </a:xfrm>
      </p:grpSpPr>
      <p:sp>
        <p:nvSpPr>
          <p:cNvPr id="795" name="Google Shape;795;p60"/>
          <p:cNvSpPr txBox="1"/>
          <p:nvPr>
            <p:ph type="ctrTitle"/>
          </p:nvPr>
        </p:nvSpPr>
        <p:spPr>
          <a:xfrm>
            <a:off x="2693442" y="356216"/>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lang="en-US">
                <a:latin typeface="Bricolage Grotesque"/>
                <a:ea typeface="Bricolage Grotesque"/>
                <a:cs typeface="Bricolage Grotesque"/>
                <a:sym typeface="Bricolage Grotesque"/>
              </a:rPr>
              <a:t>Key takeaways</a:t>
            </a:r>
            <a:endParaRPr/>
          </a:p>
        </p:txBody>
      </p:sp>
      <p:sp>
        <p:nvSpPr>
          <p:cNvPr id="796" name="Google Shape;796;p60"/>
          <p:cNvSpPr txBox="1"/>
          <p:nvPr>
            <p:ph idx="1" type="subTitle"/>
          </p:nvPr>
        </p:nvSpPr>
        <p:spPr>
          <a:xfrm>
            <a:off x="3410755" y="4087300"/>
            <a:ext cx="7715669" cy="5675750"/>
          </a:xfrm>
          <a:prstGeom prst="rect">
            <a:avLst/>
          </a:prstGeom>
          <a:noFill/>
          <a:ln>
            <a:noFill/>
          </a:ln>
        </p:spPr>
        <p:txBody>
          <a:bodyPr anchorCtr="0" anchor="t" bIns="45700" lIns="91425" spcFirstLastPara="1" rIns="91425" wrap="square" tIns="45700">
            <a:noAutofit/>
          </a:bodyPr>
          <a:lstStyle/>
          <a:p>
            <a:pPr indent="0" lvl="0" marL="25400" rtl="0" algn="l">
              <a:lnSpc>
                <a:spcPct val="100000"/>
              </a:lnSpc>
              <a:spcBef>
                <a:spcPts val="640"/>
              </a:spcBef>
              <a:spcAft>
                <a:spcPts val="0"/>
              </a:spcAft>
              <a:buSzPts val="3200"/>
              <a:buNone/>
            </a:pPr>
            <a:r>
              <a:rPr lang="en-US" sz="2800">
                <a:solidFill>
                  <a:schemeClr val="dk1"/>
                </a:solidFill>
              </a:rPr>
              <a:t>Understand the concept behind disinformation</a:t>
            </a:r>
            <a:endParaRPr/>
          </a:p>
          <a:p>
            <a:pPr indent="0" lvl="0" marL="25400" rtl="0" algn="l">
              <a:lnSpc>
                <a:spcPct val="100000"/>
              </a:lnSpc>
              <a:spcBef>
                <a:spcPts val="640"/>
              </a:spcBef>
              <a:spcAft>
                <a:spcPts val="0"/>
              </a:spcAft>
              <a:buSzPts val="3200"/>
              <a:buNone/>
            </a:pPr>
            <a:r>
              <a:rPr lang="en-US" sz="2800">
                <a:solidFill>
                  <a:schemeClr val="dk1"/>
                </a:solidFill>
              </a:rPr>
              <a:t>Understand how AI works and how to identify</a:t>
            </a:r>
            <a:endParaRPr/>
          </a:p>
          <a:p>
            <a:pPr indent="0" lvl="0" marL="25400" rtl="0" algn="l">
              <a:lnSpc>
                <a:spcPct val="100000"/>
              </a:lnSpc>
              <a:spcBef>
                <a:spcPts val="640"/>
              </a:spcBef>
              <a:spcAft>
                <a:spcPts val="0"/>
              </a:spcAft>
              <a:buSzPts val="3200"/>
              <a:buNone/>
            </a:pPr>
            <a:r>
              <a:rPr lang="en-US" sz="2800">
                <a:solidFill>
                  <a:schemeClr val="dk1"/>
                </a:solidFill>
              </a:rPr>
              <a:t>Understand how cybersecurity awareness helps</a:t>
            </a:r>
            <a:endParaRPr/>
          </a:p>
          <a:p>
            <a:pPr indent="0" lvl="0" marL="25400" rtl="0" algn="l">
              <a:lnSpc>
                <a:spcPct val="100000"/>
              </a:lnSpc>
              <a:spcBef>
                <a:spcPts val="640"/>
              </a:spcBef>
              <a:spcAft>
                <a:spcPts val="0"/>
              </a:spcAft>
              <a:buSzPts val="3200"/>
              <a:buNone/>
            </a:pPr>
            <a:r>
              <a:rPr lang="en-US" sz="2800">
                <a:solidFill>
                  <a:schemeClr val="dk1"/>
                </a:solidFill>
              </a:rPr>
              <a:t>Understand how to cultivate responsible digital citizenship</a:t>
            </a:r>
            <a:endParaRPr/>
          </a:p>
          <a:p>
            <a:pPr indent="0" lvl="0" marL="25400" rtl="0" algn="l">
              <a:lnSpc>
                <a:spcPct val="100000"/>
              </a:lnSpc>
              <a:spcBef>
                <a:spcPts val="640"/>
              </a:spcBef>
              <a:spcAft>
                <a:spcPts val="0"/>
              </a:spcAft>
              <a:buSzPts val="3200"/>
              <a:buNone/>
            </a:pPr>
            <a:r>
              <a:rPr lang="en-US" sz="2800">
                <a:solidFill>
                  <a:schemeClr val="dk1"/>
                </a:solidFill>
              </a:rPr>
              <a:t>Understanding why collaboration between school and community is important</a:t>
            </a:r>
            <a:endParaRPr/>
          </a:p>
          <a:p>
            <a:pPr indent="0" lvl="0" marL="25400" rtl="0" algn="l">
              <a:lnSpc>
                <a:spcPct val="100000"/>
              </a:lnSpc>
              <a:spcBef>
                <a:spcPts val="640"/>
              </a:spcBef>
              <a:spcAft>
                <a:spcPts val="0"/>
              </a:spcAft>
              <a:buSzPts val="3200"/>
              <a:buNone/>
            </a:pPr>
            <a:r>
              <a:t/>
            </a:r>
            <a:endParaRPr sz="2800">
              <a:solidFill>
                <a:schemeClr val="dk1"/>
              </a:solidFill>
            </a:endParaRPr>
          </a:p>
          <a:p>
            <a:pPr indent="0" lvl="0" marL="25400" rtl="0" algn="l">
              <a:lnSpc>
                <a:spcPct val="100000"/>
              </a:lnSpc>
              <a:spcBef>
                <a:spcPts val="640"/>
              </a:spcBef>
              <a:spcAft>
                <a:spcPts val="0"/>
              </a:spcAft>
              <a:buSzPts val="3200"/>
              <a:buNone/>
            </a:pPr>
            <a:r>
              <a:rPr b="1" i="1" lang="en-US" sz="2800">
                <a:solidFill>
                  <a:schemeClr val="dk1"/>
                </a:solidFill>
              </a:rPr>
              <a:t>+ Understanding Key Expressions</a:t>
            </a:r>
            <a:endParaRPr/>
          </a:p>
          <a:p>
            <a:pPr indent="-254000" lvl="0" marL="482600" rtl="0" algn="l">
              <a:lnSpc>
                <a:spcPct val="100000"/>
              </a:lnSpc>
              <a:spcBef>
                <a:spcPts val="640"/>
              </a:spcBef>
              <a:spcAft>
                <a:spcPts val="0"/>
              </a:spcAft>
              <a:buSzPts val="3200"/>
              <a:buFont typeface="Arial"/>
              <a:buNone/>
            </a:pPr>
            <a:r>
              <a:t/>
            </a:r>
            <a:endParaRPr sz="2800">
              <a:solidFill>
                <a:schemeClr val="dk1"/>
              </a:solidFill>
            </a:endParaRPr>
          </a:p>
          <a:p>
            <a:pPr indent="-254000" lvl="0" marL="482600" rtl="0" algn="l">
              <a:lnSpc>
                <a:spcPct val="100000"/>
              </a:lnSpc>
              <a:spcBef>
                <a:spcPts val="640"/>
              </a:spcBef>
              <a:spcAft>
                <a:spcPts val="0"/>
              </a:spcAft>
              <a:buSzPts val="3200"/>
              <a:buFont typeface="Arial"/>
              <a:buNone/>
            </a:pPr>
            <a:r>
              <a:t/>
            </a:r>
            <a:endParaRPr sz="2800">
              <a:solidFill>
                <a:schemeClr val="dk1"/>
              </a:solidFill>
            </a:endParaRPr>
          </a:p>
          <a:p>
            <a:pPr indent="-254000" lvl="0" marL="482600" rtl="0" algn="l">
              <a:lnSpc>
                <a:spcPct val="100000"/>
              </a:lnSpc>
              <a:spcBef>
                <a:spcPts val="640"/>
              </a:spcBef>
              <a:spcAft>
                <a:spcPts val="0"/>
              </a:spcAft>
              <a:buSzPts val="3200"/>
              <a:buFont typeface="Arial"/>
              <a:buNone/>
            </a:pPr>
            <a:r>
              <a:t/>
            </a:r>
            <a:endParaRPr sz="2800">
              <a:solidFill>
                <a:schemeClr val="dk1"/>
              </a:solidFill>
            </a:endParaRPr>
          </a:p>
        </p:txBody>
      </p:sp>
      <p:sp>
        <p:nvSpPr>
          <p:cNvPr id="797" name="Google Shape;797;p60"/>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798" name="Google Shape;798;p60"/>
          <p:cNvGrpSpPr/>
          <p:nvPr/>
        </p:nvGrpSpPr>
        <p:grpSpPr>
          <a:xfrm>
            <a:off x="790770" y="-112458"/>
            <a:ext cx="1427175" cy="786776"/>
            <a:chOff x="0" y="-38100"/>
            <a:chExt cx="373234" cy="205757"/>
          </a:xfrm>
        </p:grpSpPr>
        <p:sp>
          <p:nvSpPr>
            <p:cNvPr id="799" name="Google Shape;799;p60"/>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800" name="Google Shape;800;p60"/>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801" name="Google Shape;801;p60"/>
          <p:cNvGrpSpPr/>
          <p:nvPr/>
        </p:nvGrpSpPr>
        <p:grpSpPr>
          <a:xfrm>
            <a:off x="0" y="-112458"/>
            <a:ext cx="315272" cy="786776"/>
            <a:chOff x="0" y="-38100"/>
            <a:chExt cx="82450" cy="205757"/>
          </a:xfrm>
        </p:grpSpPr>
        <p:sp>
          <p:nvSpPr>
            <p:cNvPr id="802" name="Google Shape;802;p60"/>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803" name="Google Shape;803;p60"/>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804" name="Google Shape;804;p60"/>
          <p:cNvGrpSpPr/>
          <p:nvPr/>
        </p:nvGrpSpPr>
        <p:grpSpPr>
          <a:xfrm>
            <a:off x="0" y="1116904"/>
            <a:ext cx="503883" cy="1931922"/>
            <a:chOff x="0" y="-38100"/>
            <a:chExt cx="131775" cy="505235"/>
          </a:xfrm>
        </p:grpSpPr>
        <p:sp>
          <p:nvSpPr>
            <p:cNvPr id="805" name="Google Shape;805;p60"/>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806" name="Google Shape;806;p60"/>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807" name="Google Shape;807;p60"/>
          <p:cNvPicPr preferRelativeResize="0"/>
          <p:nvPr/>
        </p:nvPicPr>
        <p:blipFill rotWithShape="1">
          <a:blip r:embed="rId4">
            <a:alphaModFix/>
          </a:blip>
          <a:srcRect b="0" l="0" r="0" t="0"/>
          <a:stretch/>
        </p:blipFill>
        <p:spPr>
          <a:xfrm>
            <a:off x="11019411" y="4101050"/>
            <a:ext cx="7268589" cy="4344006"/>
          </a:xfrm>
          <a:prstGeom prst="rect">
            <a:avLst/>
          </a:prstGeom>
          <a:noFill/>
          <a:ln>
            <a:noFill/>
          </a:ln>
        </p:spPr>
      </p:pic>
    </p:spTree>
  </p:cSld>
  <p:clrMapOvr>
    <a:masterClrMapping/>
  </p:clrMapOvr>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11" name="Shape 811"/>
        <p:cNvGrpSpPr/>
        <p:nvPr/>
      </p:nvGrpSpPr>
      <p:grpSpPr>
        <a:xfrm>
          <a:off x="0" y="0"/>
          <a:ext cx="0" cy="0"/>
          <a:chOff x="0" y="0"/>
          <a:chExt cx="0" cy="0"/>
        </a:xfrm>
      </p:grpSpPr>
      <p:sp>
        <p:nvSpPr>
          <p:cNvPr id="812" name="Google Shape;812;p61"/>
          <p:cNvSpPr txBox="1"/>
          <p:nvPr>
            <p:ph type="ctrTitle"/>
          </p:nvPr>
        </p:nvSpPr>
        <p:spPr>
          <a:xfrm>
            <a:off x="2693442" y="356216"/>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lang="en-US">
                <a:solidFill>
                  <a:schemeClr val="dk1"/>
                </a:solidFill>
                <a:latin typeface="Bricolage Grotesque"/>
                <a:ea typeface="Bricolage Grotesque"/>
                <a:cs typeface="Bricolage Grotesque"/>
                <a:sym typeface="Bricolage Grotesque"/>
              </a:rPr>
              <a:t>Your </a:t>
            </a:r>
            <a:r>
              <a:rPr lang="en-US">
                <a:latin typeface="Bricolage Grotesque"/>
                <a:ea typeface="Bricolage Grotesque"/>
                <a:cs typeface="Bricolage Grotesque"/>
                <a:sym typeface="Bricolage Grotesque"/>
              </a:rPr>
              <a:t>r</a:t>
            </a:r>
            <a:r>
              <a:rPr lang="en-US">
                <a:solidFill>
                  <a:schemeClr val="dk1"/>
                </a:solidFill>
                <a:latin typeface="Bricolage Grotesque"/>
                <a:ea typeface="Bricolage Grotesque"/>
                <a:cs typeface="Bricolage Grotesque"/>
                <a:sym typeface="Bricolage Grotesque"/>
              </a:rPr>
              <a:t>esource </a:t>
            </a:r>
            <a:r>
              <a:rPr lang="en-US">
                <a:latin typeface="Bricolage Grotesque"/>
                <a:ea typeface="Bricolage Grotesque"/>
                <a:cs typeface="Bricolage Grotesque"/>
                <a:sym typeface="Bricolage Grotesque"/>
              </a:rPr>
              <a:t>k</a:t>
            </a:r>
            <a:r>
              <a:rPr lang="en-US">
                <a:solidFill>
                  <a:schemeClr val="dk1"/>
                </a:solidFill>
                <a:latin typeface="Bricolage Grotesque"/>
                <a:ea typeface="Bricolage Grotesque"/>
                <a:cs typeface="Bricolage Grotesque"/>
                <a:sym typeface="Bricolage Grotesque"/>
              </a:rPr>
              <a:t>it</a:t>
            </a:r>
            <a:endParaRPr/>
          </a:p>
        </p:txBody>
      </p:sp>
      <p:sp>
        <p:nvSpPr>
          <p:cNvPr id="813" name="Google Shape;813;p61"/>
          <p:cNvSpPr txBox="1"/>
          <p:nvPr>
            <p:ph idx="1" type="subTitle"/>
          </p:nvPr>
        </p:nvSpPr>
        <p:spPr>
          <a:xfrm>
            <a:off x="1013345" y="2589663"/>
            <a:ext cx="16428493" cy="7059304"/>
          </a:xfrm>
          <a:prstGeom prst="rect">
            <a:avLst/>
          </a:prstGeom>
          <a:noFill/>
          <a:ln>
            <a:noFill/>
          </a:ln>
        </p:spPr>
        <p:txBody>
          <a:bodyPr anchorCtr="0" anchor="t" bIns="45700" lIns="91425" spcFirstLastPara="1" rIns="91425" wrap="square" tIns="45700">
            <a:normAutofit/>
          </a:bodyPr>
          <a:lstStyle/>
          <a:p>
            <a:pPr indent="-431800" lvl="0" marL="457200" rtl="0" algn="l">
              <a:lnSpc>
                <a:spcPct val="100000"/>
              </a:lnSpc>
              <a:spcBef>
                <a:spcPts val="640"/>
              </a:spcBef>
              <a:spcAft>
                <a:spcPts val="0"/>
              </a:spcAft>
              <a:buSzPts val="3200"/>
              <a:buNone/>
            </a:pPr>
            <a:r>
              <a:rPr b="1" lang="en-US">
                <a:solidFill>
                  <a:schemeClr val="dk1"/>
                </a:solidFill>
                <a:latin typeface="Bricolage Grotesque"/>
                <a:ea typeface="Bricolage Grotesque"/>
                <a:cs typeface="Bricolage Grotesque"/>
                <a:sym typeface="Bricolage Grotesque"/>
              </a:rPr>
              <a:t>Key tools and resources:</a:t>
            </a:r>
            <a:endParaRPr/>
          </a:p>
          <a:p>
            <a:pPr indent="-431800" lvl="0" marL="457200" rtl="0" algn="l">
              <a:lnSpc>
                <a:spcPct val="100000"/>
              </a:lnSpc>
              <a:spcBef>
                <a:spcPts val="640"/>
              </a:spcBef>
              <a:spcAft>
                <a:spcPts val="0"/>
              </a:spcAft>
              <a:buSzPts val="3200"/>
              <a:buNone/>
            </a:pPr>
            <a:r>
              <a:t/>
            </a:r>
            <a:endParaRPr>
              <a:solidFill>
                <a:schemeClr val="dk1"/>
              </a:solidFill>
              <a:latin typeface="Bricolage Grotesque"/>
              <a:ea typeface="Bricolage Grotesque"/>
              <a:cs typeface="Bricolage Grotesque"/>
              <a:sym typeface="Bricolage Grotesque"/>
            </a:endParaRPr>
          </a:p>
        </p:txBody>
      </p:sp>
      <p:sp>
        <p:nvSpPr>
          <p:cNvPr id="814" name="Google Shape;814;p61"/>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815" name="Google Shape;815;p61"/>
          <p:cNvGrpSpPr/>
          <p:nvPr/>
        </p:nvGrpSpPr>
        <p:grpSpPr>
          <a:xfrm>
            <a:off x="790770" y="-112458"/>
            <a:ext cx="1427175" cy="786776"/>
            <a:chOff x="0" y="-38100"/>
            <a:chExt cx="373234" cy="205757"/>
          </a:xfrm>
        </p:grpSpPr>
        <p:sp>
          <p:nvSpPr>
            <p:cNvPr id="816" name="Google Shape;816;p61"/>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49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817" name="Google Shape;817;p61"/>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818" name="Google Shape;818;p61"/>
          <p:cNvGrpSpPr/>
          <p:nvPr/>
        </p:nvGrpSpPr>
        <p:grpSpPr>
          <a:xfrm>
            <a:off x="0" y="-112458"/>
            <a:ext cx="315272" cy="786776"/>
            <a:chOff x="0" y="-38100"/>
            <a:chExt cx="82450" cy="205757"/>
          </a:xfrm>
        </p:grpSpPr>
        <p:sp>
          <p:nvSpPr>
            <p:cNvPr id="819" name="Google Shape;819;p61"/>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49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820" name="Google Shape;820;p61"/>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821" name="Google Shape;821;p61"/>
          <p:cNvGrpSpPr/>
          <p:nvPr/>
        </p:nvGrpSpPr>
        <p:grpSpPr>
          <a:xfrm>
            <a:off x="0" y="1116904"/>
            <a:ext cx="503883" cy="1931922"/>
            <a:chOff x="0" y="-38100"/>
            <a:chExt cx="131775" cy="505235"/>
          </a:xfrm>
        </p:grpSpPr>
        <p:sp>
          <p:nvSpPr>
            <p:cNvPr id="822" name="Google Shape;822;p61"/>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49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823" name="Google Shape;823;p61"/>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824" name="Google Shape;824;p61"/>
          <p:cNvGrpSpPr/>
          <p:nvPr/>
        </p:nvGrpSpPr>
        <p:grpSpPr>
          <a:xfrm>
            <a:off x="4391891" y="3549072"/>
            <a:ext cx="10861963" cy="5969000"/>
            <a:chOff x="0" y="0"/>
            <a:chExt cx="10861963" cy="5969000"/>
          </a:xfrm>
        </p:grpSpPr>
        <p:sp>
          <p:nvSpPr>
            <p:cNvPr id="825" name="Google Shape;825;p61"/>
            <p:cNvSpPr/>
            <p:nvPr/>
          </p:nvSpPr>
          <p:spPr>
            <a:xfrm>
              <a:off x="0" y="0"/>
              <a:ext cx="10861963" cy="1865312"/>
            </a:xfrm>
            <a:prstGeom prst="roundRect">
              <a:avLst>
                <a:gd fmla="val 10000" name="adj"/>
              </a:avLst>
            </a:prstGeom>
            <a:solidFill>
              <a:schemeClr val="accent1"/>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26" name="Google Shape;826;p61"/>
            <p:cNvSpPr txBox="1"/>
            <p:nvPr/>
          </p:nvSpPr>
          <p:spPr>
            <a:xfrm>
              <a:off x="2358924" y="0"/>
              <a:ext cx="8503039" cy="1865312"/>
            </a:xfrm>
            <a:prstGeom prst="rect">
              <a:avLst/>
            </a:prstGeom>
            <a:noFill/>
            <a:ln>
              <a:noFill/>
            </a:ln>
          </p:spPr>
          <p:txBody>
            <a:bodyPr anchorCtr="0" anchor="t" bIns="137150" lIns="137150" spcFirstLastPara="1" rIns="137150" wrap="square" tIns="137150">
              <a:noAutofit/>
            </a:bodyPr>
            <a:lstStyle/>
            <a:p>
              <a:pPr indent="0" lvl="0" marL="0" marR="0" rtl="0" algn="l">
                <a:lnSpc>
                  <a:spcPct val="90000"/>
                </a:lnSpc>
                <a:spcBef>
                  <a:spcPts val="0"/>
                </a:spcBef>
                <a:spcAft>
                  <a:spcPts val="0"/>
                </a:spcAft>
                <a:buClr>
                  <a:srgbClr val="000000"/>
                </a:buClr>
                <a:buSzPts val="3600"/>
                <a:buFont typeface="Arial"/>
                <a:buNone/>
              </a:pPr>
              <a:r>
                <a:rPr b="0" i="0" lang="en-US" sz="3600" u="none" cap="none" strike="noStrike">
                  <a:solidFill>
                    <a:schemeClr val="dk1"/>
                  </a:solidFill>
                  <a:latin typeface="Bricolage Grotesque"/>
                  <a:ea typeface="Bricolage Grotesque"/>
                  <a:cs typeface="Bricolage Grotesque"/>
                  <a:sym typeface="Bricolage Grotesque"/>
                </a:rPr>
                <a:t>Fact-checking websites:</a:t>
              </a:r>
              <a:endParaRPr b="0" i="0" sz="3600" u="none" cap="none" strike="noStrike">
                <a:solidFill>
                  <a:schemeClr val="lt1"/>
                </a:solidFill>
                <a:latin typeface="Arial"/>
                <a:ea typeface="Arial"/>
                <a:cs typeface="Arial"/>
                <a:sym typeface="Arial"/>
              </a:endParaRPr>
            </a:p>
            <a:p>
              <a:pPr indent="-285750" lvl="1" marL="285750" marR="0" rtl="0" algn="l">
                <a:lnSpc>
                  <a:spcPct val="90000"/>
                </a:lnSpc>
                <a:spcBef>
                  <a:spcPts val="1260"/>
                </a:spcBef>
                <a:spcAft>
                  <a:spcPts val="0"/>
                </a:spcAft>
                <a:buClr>
                  <a:srgbClr val="000000"/>
                </a:buClr>
                <a:buSzPts val="2800"/>
                <a:buFont typeface="Arial"/>
                <a:buChar char="•"/>
              </a:pPr>
              <a:r>
                <a:rPr b="0" i="0" lang="en-US" sz="2800" u="sng" cap="none" strike="noStrike">
                  <a:solidFill>
                    <a:schemeClr val="dk1"/>
                  </a:solidFill>
                  <a:latin typeface="Bricolage Grotesque"/>
                  <a:ea typeface="Bricolage Grotesque"/>
                  <a:cs typeface="Bricolage Grotesque"/>
                  <a:sym typeface="Bricolage Grotesque"/>
                  <a:hlinkClick r:id="rId4">
                    <a:extLst>
                      <a:ext uri="{A12FA001-AC4F-418D-AE19-62706E023703}">
                        <ahyp:hlinkClr val="tx"/>
                      </a:ext>
                    </a:extLst>
                  </a:hlinkClick>
                </a:rPr>
                <a:t>FactCheck.org</a:t>
              </a:r>
              <a:r>
                <a:rPr b="0" i="0" lang="en-US" sz="2800" u="none" cap="none" strike="noStrike">
                  <a:solidFill>
                    <a:schemeClr val="dk1"/>
                  </a:solidFill>
                  <a:latin typeface="Bricolage Grotesque"/>
                  <a:ea typeface="Bricolage Grotesque"/>
                  <a:cs typeface="Bricolage Grotesque"/>
                  <a:sym typeface="Bricolage Grotesque"/>
                </a:rPr>
                <a:t>, </a:t>
              </a:r>
              <a:r>
                <a:rPr b="0" i="0" lang="en-US" sz="2800" u="sng" cap="none" strike="noStrike">
                  <a:solidFill>
                    <a:schemeClr val="dk1"/>
                  </a:solidFill>
                  <a:latin typeface="Bricolage Grotesque"/>
                  <a:ea typeface="Bricolage Grotesque"/>
                  <a:cs typeface="Bricolage Grotesque"/>
                  <a:sym typeface="Bricolage Grotesque"/>
                  <a:hlinkClick r:id="rId5">
                    <a:extLst>
                      <a:ext uri="{A12FA001-AC4F-418D-AE19-62706E023703}">
                        <ahyp:hlinkClr val="tx"/>
                      </a:ext>
                    </a:extLst>
                  </a:hlinkClick>
                </a:rPr>
                <a:t>Snopes</a:t>
              </a:r>
              <a:r>
                <a:rPr b="0" i="0" lang="en-US" sz="2800" u="none" cap="none" strike="noStrike">
                  <a:solidFill>
                    <a:schemeClr val="dk1"/>
                  </a:solidFill>
                  <a:latin typeface="Bricolage Grotesque"/>
                  <a:ea typeface="Bricolage Grotesque"/>
                  <a:cs typeface="Bricolage Grotesque"/>
                  <a:sym typeface="Bricolage Grotesque"/>
                </a:rPr>
                <a:t>,  </a:t>
              </a:r>
              <a:r>
                <a:rPr b="0" i="0" lang="en-US" sz="2800" u="sng" cap="none" strike="noStrike">
                  <a:solidFill>
                    <a:schemeClr val="dk1"/>
                  </a:solidFill>
                  <a:latin typeface="Bricolage Grotesque"/>
                  <a:ea typeface="Bricolage Grotesque"/>
                  <a:cs typeface="Bricolage Grotesque"/>
                  <a:sym typeface="Bricolage Grotesque"/>
                  <a:hlinkClick r:id="rId6">
                    <a:extLst>
                      <a:ext uri="{A12FA001-AC4F-418D-AE19-62706E023703}">
                        <ahyp:hlinkClr val="tx"/>
                      </a:ext>
                    </a:extLst>
                  </a:hlinkClick>
                </a:rPr>
                <a:t>PolitiFact</a:t>
              </a:r>
              <a:r>
                <a:rPr b="0" i="0" lang="en-US" sz="2800" u="none" cap="none" strike="noStrike">
                  <a:solidFill>
                    <a:schemeClr val="dk1"/>
                  </a:solidFill>
                  <a:latin typeface="Bricolage Grotesque"/>
                  <a:ea typeface="Bricolage Grotesque"/>
                  <a:cs typeface="Bricolage Grotesque"/>
                  <a:sym typeface="Bricolage Grotesque"/>
                </a:rPr>
                <a:t>, </a:t>
              </a:r>
              <a:r>
                <a:rPr b="0" i="0" lang="en-US" sz="2800" u="sng" cap="none" strike="noStrike">
                  <a:solidFill>
                    <a:schemeClr val="dk1"/>
                  </a:solidFill>
                  <a:latin typeface="Bricolage Grotesque"/>
                  <a:ea typeface="Bricolage Grotesque"/>
                  <a:cs typeface="Bricolage Grotesque"/>
                  <a:sym typeface="Bricolage Grotesque"/>
                  <a:hlinkClick r:id="rId7">
                    <a:extLst>
                      <a:ext uri="{A12FA001-AC4F-418D-AE19-62706E023703}">
                        <ahyp:hlinkClr val="tx"/>
                      </a:ext>
                    </a:extLst>
                  </a:hlinkClick>
                </a:rPr>
                <a:t>Originality.AI</a:t>
              </a:r>
              <a:endParaRPr b="0" i="0" sz="2800" u="none" cap="none" strike="noStrike">
                <a:solidFill>
                  <a:schemeClr val="lt1"/>
                </a:solidFill>
                <a:latin typeface="Arial"/>
                <a:ea typeface="Arial"/>
                <a:cs typeface="Arial"/>
                <a:sym typeface="Arial"/>
              </a:endParaRPr>
            </a:p>
          </p:txBody>
        </p:sp>
        <p:sp>
          <p:nvSpPr>
            <p:cNvPr id="827" name="Google Shape;827;p61"/>
            <p:cNvSpPr/>
            <p:nvPr/>
          </p:nvSpPr>
          <p:spPr>
            <a:xfrm>
              <a:off x="186531" y="186531"/>
              <a:ext cx="2172392" cy="1492250"/>
            </a:xfrm>
            <a:prstGeom prst="roundRect">
              <a:avLst>
                <a:gd fmla="val 10000" name="adj"/>
              </a:avLst>
            </a:prstGeom>
            <a:blipFill rotWithShape="1">
              <a:blip r:embed="rId8">
                <a:alphaModFix/>
              </a:blip>
              <a:stretch>
                <a:fillRect b="0" l="-15992" r="-15994" t="0"/>
              </a:stretch>
            </a:blip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28" name="Google Shape;828;p61"/>
            <p:cNvSpPr/>
            <p:nvPr/>
          </p:nvSpPr>
          <p:spPr>
            <a:xfrm>
              <a:off x="0" y="2051844"/>
              <a:ext cx="10861963" cy="1865312"/>
            </a:xfrm>
            <a:prstGeom prst="roundRect">
              <a:avLst>
                <a:gd fmla="val 10000" name="adj"/>
              </a:avLst>
            </a:prstGeom>
            <a:solidFill>
              <a:schemeClr val="accent1"/>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29" name="Google Shape;829;p61"/>
            <p:cNvSpPr txBox="1"/>
            <p:nvPr/>
          </p:nvSpPr>
          <p:spPr>
            <a:xfrm>
              <a:off x="2358924" y="2051844"/>
              <a:ext cx="8503039" cy="1865312"/>
            </a:xfrm>
            <a:prstGeom prst="rect">
              <a:avLst/>
            </a:prstGeom>
            <a:noFill/>
            <a:ln>
              <a:noFill/>
            </a:ln>
          </p:spPr>
          <p:txBody>
            <a:bodyPr anchorCtr="0" anchor="t" bIns="137150" lIns="137150" spcFirstLastPara="1" rIns="137150" wrap="square" tIns="137150">
              <a:noAutofit/>
            </a:bodyPr>
            <a:lstStyle/>
            <a:p>
              <a:pPr indent="0" lvl="0" marL="0" marR="0" rtl="0" algn="l">
                <a:lnSpc>
                  <a:spcPct val="90000"/>
                </a:lnSpc>
                <a:spcBef>
                  <a:spcPts val="0"/>
                </a:spcBef>
                <a:spcAft>
                  <a:spcPts val="0"/>
                </a:spcAft>
                <a:buClr>
                  <a:srgbClr val="000000"/>
                </a:buClr>
                <a:buSzPts val="3600"/>
                <a:buFont typeface="Arial"/>
                <a:buNone/>
              </a:pPr>
              <a:r>
                <a:rPr b="0" i="0" lang="en-US" sz="3600" u="none" cap="none" strike="noStrike">
                  <a:solidFill>
                    <a:schemeClr val="dk1"/>
                  </a:solidFill>
                  <a:latin typeface="Bricolage Grotesque"/>
                  <a:ea typeface="Bricolage Grotesque"/>
                  <a:cs typeface="Bricolage Grotesque"/>
                  <a:sym typeface="Bricolage Grotesque"/>
                </a:rPr>
                <a:t>Media literacy resources:</a:t>
              </a:r>
              <a:endParaRPr b="0" i="0" sz="3600" u="none" cap="none" strike="noStrike">
                <a:solidFill>
                  <a:schemeClr val="dk1"/>
                </a:solidFill>
                <a:latin typeface="Bricolage Grotesque"/>
                <a:ea typeface="Bricolage Grotesque"/>
                <a:cs typeface="Bricolage Grotesque"/>
                <a:sym typeface="Bricolage Grotesque"/>
              </a:endParaRPr>
            </a:p>
            <a:p>
              <a:pPr indent="-285750" lvl="1" marL="285750" marR="0" rtl="0" algn="l">
                <a:lnSpc>
                  <a:spcPct val="90000"/>
                </a:lnSpc>
                <a:spcBef>
                  <a:spcPts val="1260"/>
                </a:spcBef>
                <a:spcAft>
                  <a:spcPts val="0"/>
                </a:spcAft>
                <a:buClr>
                  <a:srgbClr val="000000"/>
                </a:buClr>
                <a:buSzPts val="2800"/>
                <a:buFont typeface="Arial"/>
                <a:buChar char="•"/>
              </a:pPr>
              <a:r>
                <a:rPr b="0" i="0" lang="en-US" sz="2800" u="sng" cap="none" strike="noStrike">
                  <a:solidFill>
                    <a:schemeClr val="dk1"/>
                  </a:solidFill>
                  <a:latin typeface="Bricolage Grotesque"/>
                  <a:ea typeface="Bricolage Grotesque"/>
                  <a:cs typeface="Bricolage Grotesque"/>
                  <a:sym typeface="Bricolage Grotesque"/>
                  <a:hlinkClick r:id="rId9">
                    <a:extLst>
                      <a:ext uri="{A12FA001-AC4F-418D-AE19-62706E023703}">
                        <ahyp:hlinkClr val="tx"/>
                      </a:ext>
                    </a:extLst>
                  </a:hlinkClick>
                </a:rPr>
                <a:t>MediaWise</a:t>
              </a:r>
              <a:r>
                <a:rPr b="0" i="0" lang="en-US" sz="2800" u="none" cap="none" strike="noStrike">
                  <a:solidFill>
                    <a:schemeClr val="dk1"/>
                  </a:solidFill>
                  <a:latin typeface="Bricolage Grotesque"/>
                  <a:ea typeface="Bricolage Grotesque"/>
                  <a:cs typeface="Bricolage Grotesque"/>
                  <a:sym typeface="Bricolage Grotesque"/>
                </a:rPr>
                <a:t>, </a:t>
              </a:r>
              <a:r>
                <a:rPr b="0" i="0" lang="en-US" sz="2800" u="sng" cap="none" strike="noStrike">
                  <a:solidFill>
                    <a:schemeClr val="dk1"/>
                  </a:solidFill>
                  <a:latin typeface="Bricolage Grotesque"/>
                  <a:ea typeface="Bricolage Grotesque"/>
                  <a:cs typeface="Bricolage Grotesque"/>
                  <a:sym typeface="Bricolage Grotesque"/>
                  <a:hlinkClick r:id="rId10">
                    <a:extLst>
                      <a:ext uri="{A12FA001-AC4F-418D-AE19-62706E023703}">
                        <ahyp:hlinkClr val="tx"/>
                      </a:ext>
                    </a:extLst>
                  </a:hlinkClick>
                </a:rPr>
                <a:t>News Literacy Project</a:t>
              </a:r>
              <a:r>
                <a:rPr b="0" i="0" lang="en-US" sz="2800" u="none" cap="none" strike="noStrike">
                  <a:solidFill>
                    <a:schemeClr val="dk1"/>
                  </a:solidFill>
                  <a:latin typeface="Bricolage Grotesque"/>
                  <a:ea typeface="Bricolage Grotesque"/>
                  <a:cs typeface="Bricolage Grotesque"/>
                  <a:sym typeface="Bricolage Grotesque"/>
                </a:rPr>
                <a:t>, </a:t>
              </a:r>
              <a:r>
                <a:rPr b="0" i="0" lang="en-US" sz="2800" u="sng" cap="none" strike="noStrike">
                  <a:solidFill>
                    <a:schemeClr val="dk1"/>
                  </a:solidFill>
                  <a:latin typeface="Bricolage Grotesque"/>
                  <a:ea typeface="Bricolage Grotesque"/>
                  <a:cs typeface="Bricolage Grotesque"/>
                  <a:sym typeface="Bricolage Grotesque"/>
                  <a:hlinkClick r:id="rId11">
                    <a:extLst>
                      <a:ext uri="{A12FA001-AC4F-418D-AE19-62706E023703}">
                        <ahyp:hlinkClr val="tx"/>
                      </a:ext>
                    </a:extLst>
                  </a:hlinkClick>
                </a:rPr>
                <a:t>HiveAI-DeepfakeDetection</a:t>
              </a:r>
              <a:r>
                <a:rPr b="0" i="0" lang="en-US" sz="2800" u="none" cap="none" strike="noStrike">
                  <a:solidFill>
                    <a:schemeClr val="dk1"/>
                  </a:solidFill>
                  <a:latin typeface="Bricolage Grotesque"/>
                  <a:ea typeface="Bricolage Grotesque"/>
                  <a:cs typeface="Bricolage Grotesque"/>
                  <a:sym typeface="Bricolage Grotesque"/>
                </a:rPr>
                <a:t>, </a:t>
              </a:r>
              <a:r>
                <a:rPr b="0" i="0" lang="en-US" sz="2800" u="sng" cap="none" strike="noStrike">
                  <a:solidFill>
                    <a:schemeClr val="dk1"/>
                  </a:solidFill>
                  <a:latin typeface="Bricolage Grotesque"/>
                  <a:ea typeface="Bricolage Grotesque"/>
                  <a:cs typeface="Bricolage Grotesque"/>
                  <a:sym typeface="Bricolage Grotesque"/>
                  <a:hlinkClick r:id="rId12">
                    <a:extLst>
                      <a:ext uri="{A12FA001-AC4F-418D-AE19-62706E023703}">
                        <ahyp:hlinkClr val="tx"/>
                      </a:ext>
                    </a:extLst>
                  </a:hlinkClick>
                </a:rPr>
                <a:t>Sensity.AI</a:t>
              </a:r>
              <a:endParaRPr b="0" i="0" sz="1400" u="none" cap="none" strike="noStrike">
                <a:solidFill>
                  <a:srgbClr val="000000"/>
                </a:solidFill>
                <a:latin typeface="Arial"/>
                <a:ea typeface="Arial"/>
                <a:cs typeface="Arial"/>
                <a:sym typeface="Arial"/>
              </a:endParaRPr>
            </a:p>
          </p:txBody>
        </p:sp>
        <p:sp>
          <p:nvSpPr>
            <p:cNvPr id="830" name="Google Shape;830;p61"/>
            <p:cNvSpPr/>
            <p:nvPr/>
          </p:nvSpPr>
          <p:spPr>
            <a:xfrm>
              <a:off x="186531" y="2238375"/>
              <a:ext cx="2172392" cy="1492250"/>
            </a:xfrm>
            <a:prstGeom prst="roundRect">
              <a:avLst>
                <a:gd fmla="val 10000" name="adj"/>
              </a:avLst>
            </a:prstGeom>
            <a:blipFill rotWithShape="1">
              <a:blip r:embed="rId13">
                <a:alphaModFix/>
              </a:blip>
              <a:stretch>
                <a:fillRect b="0" l="-9996" r="-9996" t="0"/>
              </a:stretch>
            </a:blip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31" name="Google Shape;831;p61"/>
            <p:cNvSpPr/>
            <p:nvPr/>
          </p:nvSpPr>
          <p:spPr>
            <a:xfrm>
              <a:off x="0" y="4103688"/>
              <a:ext cx="10861963" cy="1865312"/>
            </a:xfrm>
            <a:prstGeom prst="roundRect">
              <a:avLst>
                <a:gd fmla="val 10000" name="adj"/>
              </a:avLst>
            </a:prstGeom>
            <a:solidFill>
              <a:schemeClr val="accent1"/>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32" name="Google Shape;832;p61"/>
            <p:cNvSpPr txBox="1"/>
            <p:nvPr/>
          </p:nvSpPr>
          <p:spPr>
            <a:xfrm>
              <a:off x="2358924" y="4103688"/>
              <a:ext cx="8503039" cy="1865312"/>
            </a:xfrm>
            <a:prstGeom prst="rect">
              <a:avLst/>
            </a:prstGeom>
            <a:noFill/>
            <a:ln>
              <a:noFill/>
            </a:ln>
          </p:spPr>
          <p:txBody>
            <a:bodyPr anchorCtr="0" anchor="t" bIns="137150" lIns="137150" spcFirstLastPara="1" rIns="137150" wrap="square" tIns="137150">
              <a:noAutofit/>
            </a:bodyPr>
            <a:lstStyle/>
            <a:p>
              <a:pPr indent="0" lvl="0" marL="0" marR="0" rtl="0" algn="l">
                <a:lnSpc>
                  <a:spcPct val="90000"/>
                </a:lnSpc>
                <a:spcBef>
                  <a:spcPts val="0"/>
                </a:spcBef>
                <a:spcAft>
                  <a:spcPts val="0"/>
                </a:spcAft>
                <a:buClr>
                  <a:srgbClr val="000000"/>
                </a:buClr>
                <a:buSzPts val="3600"/>
                <a:buFont typeface="Arial"/>
                <a:buNone/>
              </a:pPr>
              <a:r>
                <a:rPr b="0" i="0" lang="en-US" sz="3600" u="none" cap="none" strike="noStrike">
                  <a:solidFill>
                    <a:schemeClr val="dk1"/>
                  </a:solidFill>
                  <a:latin typeface="Bricolage Grotesque"/>
                  <a:ea typeface="Bricolage Grotesque"/>
                  <a:cs typeface="Bricolage Grotesque"/>
                  <a:sym typeface="Bricolage Grotesque"/>
                </a:rPr>
                <a:t>AI verification tools:</a:t>
              </a:r>
              <a:endParaRPr b="0" i="0" sz="1400" u="none" cap="none" strike="noStrike">
                <a:solidFill>
                  <a:srgbClr val="000000"/>
                </a:solidFill>
                <a:latin typeface="Arial"/>
                <a:ea typeface="Arial"/>
                <a:cs typeface="Arial"/>
                <a:sym typeface="Arial"/>
              </a:endParaRPr>
            </a:p>
            <a:p>
              <a:pPr indent="-285750" lvl="1" marL="285750" marR="0" rtl="0" algn="l">
                <a:lnSpc>
                  <a:spcPct val="90000"/>
                </a:lnSpc>
                <a:spcBef>
                  <a:spcPts val="1260"/>
                </a:spcBef>
                <a:spcAft>
                  <a:spcPts val="0"/>
                </a:spcAft>
                <a:buClr>
                  <a:srgbClr val="000000"/>
                </a:buClr>
                <a:buSzPts val="2800"/>
                <a:buFont typeface="Arial"/>
                <a:buChar char="•"/>
              </a:pPr>
              <a:r>
                <a:rPr b="0" i="0" lang="en-US" sz="2800" u="sng" cap="none" strike="noStrike">
                  <a:solidFill>
                    <a:schemeClr val="dk1"/>
                  </a:solidFill>
                  <a:latin typeface="Bricolage Grotesque"/>
                  <a:ea typeface="Bricolage Grotesque"/>
                  <a:cs typeface="Bricolage Grotesque"/>
                  <a:sym typeface="Bricolage Grotesque"/>
                  <a:hlinkClick r:id="rId14">
                    <a:extLst>
                      <a:ext uri="{A12FA001-AC4F-418D-AE19-62706E023703}">
                        <ahyp:hlinkClr val="tx"/>
                      </a:ext>
                    </a:extLst>
                  </a:hlinkClick>
                </a:rPr>
                <a:t>OpenAIDetector</a:t>
              </a:r>
              <a:r>
                <a:rPr b="0" i="0" lang="en-US" sz="2800" u="none" cap="none" strike="noStrike">
                  <a:solidFill>
                    <a:schemeClr val="dk1"/>
                  </a:solidFill>
                  <a:latin typeface="Bricolage Grotesque"/>
                  <a:ea typeface="Bricolage Grotesque"/>
                  <a:cs typeface="Bricolage Grotesque"/>
                  <a:sym typeface="Bricolage Grotesque"/>
                </a:rPr>
                <a:t>, </a:t>
              </a:r>
              <a:r>
                <a:rPr b="0" i="0" lang="en-US" sz="2800" u="sng" cap="none" strike="noStrike">
                  <a:solidFill>
                    <a:schemeClr val="dk1"/>
                  </a:solidFill>
                  <a:latin typeface="Bricolage Grotesque"/>
                  <a:ea typeface="Bricolage Grotesque"/>
                  <a:cs typeface="Bricolage Grotesque"/>
                  <a:sym typeface="Bricolage Grotesque"/>
                  <a:hlinkClick r:id="rId15">
                    <a:extLst>
                      <a:ext uri="{A12FA001-AC4F-418D-AE19-62706E023703}">
                        <ahyp:hlinkClr val="tx"/>
                      </a:ext>
                    </a:extLst>
                  </a:hlinkClick>
                </a:rPr>
                <a:t>Detecting.AI</a:t>
              </a:r>
              <a:r>
                <a:rPr b="0" i="0" lang="en-US" sz="2800" u="none" cap="none" strike="noStrike">
                  <a:solidFill>
                    <a:schemeClr val="dk1"/>
                  </a:solidFill>
                  <a:latin typeface="Bricolage Grotesque"/>
                  <a:ea typeface="Bricolage Grotesque"/>
                  <a:cs typeface="Bricolage Grotesque"/>
                  <a:sym typeface="Bricolage Grotesque"/>
                </a:rPr>
                <a:t>, </a:t>
              </a:r>
              <a:r>
                <a:rPr b="0" i="0" lang="en-US" sz="2800" u="sng" cap="none" strike="noStrike">
                  <a:solidFill>
                    <a:schemeClr val="dk1"/>
                  </a:solidFill>
                  <a:latin typeface="Bricolage Grotesque"/>
                  <a:ea typeface="Bricolage Grotesque"/>
                  <a:cs typeface="Bricolage Grotesque"/>
                  <a:sym typeface="Bricolage Grotesque"/>
                  <a:hlinkClick r:id="rId16">
                    <a:extLst>
                      <a:ext uri="{A12FA001-AC4F-418D-AE19-62706E023703}">
                        <ahyp:hlinkClr val="tx"/>
                      </a:ext>
                    </a:extLst>
                  </a:hlinkClick>
                </a:rPr>
                <a:t>GoogleReverseImageSearch</a:t>
              </a:r>
              <a:endParaRPr b="0" i="0" sz="1400" u="none" cap="none" strike="noStrike">
                <a:solidFill>
                  <a:srgbClr val="000000"/>
                </a:solidFill>
                <a:latin typeface="Arial"/>
                <a:ea typeface="Arial"/>
                <a:cs typeface="Arial"/>
                <a:sym typeface="Arial"/>
              </a:endParaRPr>
            </a:p>
          </p:txBody>
        </p:sp>
        <p:sp>
          <p:nvSpPr>
            <p:cNvPr id="833" name="Google Shape;833;p61"/>
            <p:cNvSpPr/>
            <p:nvPr/>
          </p:nvSpPr>
          <p:spPr>
            <a:xfrm>
              <a:off x="186531" y="4290219"/>
              <a:ext cx="2172392" cy="1492250"/>
            </a:xfrm>
            <a:prstGeom prst="roundRect">
              <a:avLst>
                <a:gd fmla="val 10000" name="adj"/>
              </a:avLst>
            </a:prstGeom>
            <a:blipFill rotWithShape="1">
              <a:blip r:embed="rId17">
                <a:alphaModFix/>
              </a:blip>
              <a:stretch>
                <a:fillRect b="-22992" l="0" r="0" t="-22992"/>
              </a:stretch>
            </a:blip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Tree>
  </p:cSld>
  <p:clrMapOvr>
    <a:masterClrMapping/>
  </p:clrMapOvr>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37" name="Shape 837"/>
        <p:cNvGrpSpPr/>
        <p:nvPr/>
      </p:nvGrpSpPr>
      <p:grpSpPr>
        <a:xfrm>
          <a:off x="0" y="0"/>
          <a:ext cx="0" cy="0"/>
          <a:chOff x="0" y="0"/>
          <a:chExt cx="0" cy="0"/>
        </a:xfrm>
      </p:grpSpPr>
      <p:sp>
        <p:nvSpPr>
          <p:cNvPr id="838" name="Google Shape;838;p62"/>
          <p:cNvSpPr/>
          <p:nvPr/>
        </p:nvSpPr>
        <p:spPr>
          <a:xfrm>
            <a:off x="1028700" y="1028700"/>
            <a:ext cx="3342849" cy="1336857"/>
          </a:xfrm>
          <a:custGeom>
            <a:rect b="b" l="l" r="r" t="t"/>
            <a:pathLst>
              <a:path extrusionOk="0" h="1336857" w="3342849">
                <a:moveTo>
                  <a:pt x="0" y="0"/>
                </a:moveTo>
                <a:lnTo>
                  <a:pt x="3342849" y="0"/>
                </a:lnTo>
                <a:lnTo>
                  <a:pt x="3342849" y="1336857"/>
                </a:lnTo>
                <a:lnTo>
                  <a:pt x="0" y="1336857"/>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839" name="Google Shape;839;p62"/>
          <p:cNvSpPr/>
          <p:nvPr/>
        </p:nvSpPr>
        <p:spPr>
          <a:xfrm>
            <a:off x="13797741" y="1028700"/>
            <a:ext cx="4490259" cy="1418136"/>
          </a:xfrm>
          <a:custGeom>
            <a:rect b="b" l="l" r="r" t="t"/>
            <a:pathLst>
              <a:path extrusionOk="0" h="1418136" w="4490259">
                <a:moveTo>
                  <a:pt x="0" y="0"/>
                </a:moveTo>
                <a:lnTo>
                  <a:pt x="4490259" y="0"/>
                </a:lnTo>
                <a:lnTo>
                  <a:pt x="4490259" y="1418136"/>
                </a:lnTo>
                <a:lnTo>
                  <a:pt x="0" y="1418136"/>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840" name="Google Shape;840;p62"/>
          <p:cNvSpPr/>
          <p:nvPr/>
        </p:nvSpPr>
        <p:spPr>
          <a:xfrm>
            <a:off x="7754266" y="8394270"/>
            <a:ext cx="3872623" cy="864030"/>
          </a:xfrm>
          <a:custGeom>
            <a:rect b="b" l="l" r="r" t="t"/>
            <a:pathLst>
              <a:path extrusionOk="0" h="864030" w="3872623">
                <a:moveTo>
                  <a:pt x="0" y="0"/>
                </a:moveTo>
                <a:lnTo>
                  <a:pt x="3872623" y="0"/>
                </a:lnTo>
                <a:lnTo>
                  <a:pt x="3872623" y="864030"/>
                </a:lnTo>
                <a:lnTo>
                  <a:pt x="0" y="864030"/>
                </a:lnTo>
                <a:lnTo>
                  <a:pt x="0" y="0"/>
                </a:lnTo>
                <a:close/>
              </a:path>
            </a:pathLst>
          </a:custGeom>
          <a:blipFill rotWithShape="1">
            <a:blip r:embed="rId5">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841" name="Google Shape;841;p62"/>
          <p:cNvGrpSpPr/>
          <p:nvPr/>
        </p:nvGrpSpPr>
        <p:grpSpPr>
          <a:xfrm>
            <a:off x="6111849" y="2794410"/>
            <a:ext cx="7685891" cy="2168895"/>
            <a:chOff x="0" y="-47625"/>
            <a:chExt cx="1484188" cy="418826"/>
          </a:xfrm>
        </p:grpSpPr>
        <p:sp>
          <p:nvSpPr>
            <p:cNvPr id="842" name="Google Shape;842;p62"/>
            <p:cNvSpPr/>
            <p:nvPr/>
          </p:nvSpPr>
          <p:spPr>
            <a:xfrm>
              <a:off x="0" y="0"/>
              <a:ext cx="1484188" cy="371201"/>
            </a:xfrm>
            <a:custGeom>
              <a:rect b="b" l="l" r="r" t="t"/>
              <a:pathLst>
                <a:path extrusionOk="0" h="371201" w="1484188">
                  <a:moveTo>
                    <a:pt x="30219" y="0"/>
                  </a:moveTo>
                  <a:lnTo>
                    <a:pt x="1453970" y="0"/>
                  </a:lnTo>
                  <a:cubicBezTo>
                    <a:pt x="1470659" y="0"/>
                    <a:pt x="1484188" y="13529"/>
                    <a:pt x="1484188" y="30219"/>
                  </a:cubicBezTo>
                  <a:lnTo>
                    <a:pt x="1484188" y="340982"/>
                  </a:lnTo>
                  <a:cubicBezTo>
                    <a:pt x="1484188" y="357671"/>
                    <a:pt x="1470659" y="371201"/>
                    <a:pt x="1453970" y="371201"/>
                  </a:cubicBezTo>
                  <a:lnTo>
                    <a:pt x="30219" y="371201"/>
                  </a:lnTo>
                  <a:cubicBezTo>
                    <a:pt x="13529" y="371201"/>
                    <a:pt x="0" y="357671"/>
                    <a:pt x="0" y="340982"/>
                  </a:cubicBezTo>
                  <a:lnTo>
                    <a:pt x="0" y="30219"/>
                  </a:lnTo>
                  <a:cubicBezTo>
                    <a:pt x="0" y="13529"/>
                    <a:pt x="13529" y="0"/>
                    <a:pt x="30219" y="0"/>
                  </a:cubicBezTo>
                  <a:close/>
                </a:path>
              </a:pathLst>
            </a:custGeom>
            <a:solidFill>
              <a:srgbClr val="000000">
                <a:alpha val="0"/>
              </a:srgbClr>
            </a:solidFill>
            <a:ln cap="rnd" cmpd="sng" w="2857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843" name="Google Shape;843;p62"/>
            <p:cNvSpPr txBox="1"/>
            <p:nvPr/>
          </p:nvSpPr>
          <p:spPr>
            <a:xfrm>
              <a:off x="0" y="-47625"/>
              <a:ext cx="1484188" cy="418826"/>
            </a:xfrm>
            <a:prstGeom prst="rect">
              <a:avLst/>
            </a:prstGeom>
            <a:noFill/>
            <a:ln>
              <a:noFill/>
            </a:ln>
          </p:spPr>
          <p:txBody>
            <a:bodyPr anchorCtr="0" anchor="b" bIns="50800" lIns="50800" spcFirstLastPara="1" rIns="50800" wrap="square" tIns="50800">
              <a:noAutofit/>
            </a:bodyPr>
            <a:lstStyle/>
            <a:p>
              <a:pPr indent="0" lvl="0" marL="0" marR="0" rtl="0" algn="ctr">
                <a:lnSpc>
                  <a:spcPct val="149944"/>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844" name="Google Shape;844;p62"/>
          <p:cNvGrpSpPr/>
          <p:nvPr/>
        </p:nvGrpSpPr>
        <p:grpSpPr>
          <a:xfrm>
            <a:off x="-696258" y="-1193133"/>
            <a:ext cx="7178388" cy="12095887"/>
            <a:chOff x="0" y="-57150"/>
            <a:chExt cx="1890604" cy="3185748"/>
          </a:xfrm>
        </p:grpSpPr>
        <p:sp>
          <p:nvSpPr>
            <p:cNvPr id="845" name="Google Shape;845;p62"/>
            <p:cNvSpPr/>
            <p:nvPr/>
          </p:nvSpPr>
          <p:spPr>
            <a:xfrm>
              <a:off x="0" y="0"/>
              <a:ext cx="1890604" cy="3128598"/>
            </a:xfrm>
            <a:custGeom>
              <a:rect b="b" l="l" r="r" t="t"/>
              <a:pathLst>
                <a:path extrusionOk="0" h="3128598" w="1890604">
                  <a:moveTo>
                    <a:pt x="0" y="0"/>
                  </a:moveTo>
                  <a:lnTo>
                    <a:pt x="1890604" y="0"/>
                  </a:lnTo>
                  <a:lnTo>
                    <a:pt x="1890604" y="3128598"/>
                  </a:lnTo>
                  <a:lnTo>
                    <a:pt x="0" y="3128598"/>
                  </a:lnTo>
                  <a:close/>
                </a:path>
              </a:pathLst>
            </a:custGeom>
            <a:solidFill>
              <a:srgbClr val="73CEE2"/>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846" name="Google Shape;846;p62"/>
            <p:cNvSpPr txBox="1"/>
            <p:nvPr/>
          </p:nvSpPr>
          <p:spPr>
            <a:xfrm>
              <a:off x="0" y="-57150"/>
              <a:ext cx="1890604" cy="3185748"/>
            </a:xfrm>
            <a:prstGeom prst="rect">
              <a:avLst/>
            </a:prstGeom>
            <a:noFill/>
            <a:ln>
              <a:noFill/>
            </a:ln>
          </p:spPr>
          <p:txBody>
            <a:bodyPr anchorCtr="0" anchor="ctr" bIns="50800" lIns="50800" spcFirstLastPara="1" rIns="50800" wrap="square" tIns="50800">
              <a:noAutofit/>
            </a:bodyPr>
            <a:lstStyle/>
            <a:p>
              <a:pPr indent="0" lvl="0" marL="0" marR="0" rtl="0" algn="ctr">
                <a:lnSpc>
                  <a:spcPct val="202166"/>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
        <p:nvSpPr>
          <p:cNvPr id="847" name="Google Shape;847;p62"/>
          <p:cNvSpPr/>
          <p:nvPr/>
        </p:nvSpPr>
        <p:spPr>
          <a:xfrm>
            <a:off x="1028700" y="1042552"/>
            <a:ext cx="3476817" cy="1390433"/>
          </a:xfrm>
          <a:custGeom>
            <a:rect b="b" l="l" r="r" t="t"/>
            <a:pathLst>
              <a:path extrusionOk="0" h="1390433" w="3476817">
                <a:moveTo>
                  <a:pt x="0" y="0"/>
                </a:moveTo>
                <a:lnTo>
                  <a:pt x="3476817" y="0"/>
                </a:lnTo>
                <a:lnTo>
                  <a:pt x="3476817" y="1390432"/>
                </a:lnTo>
                <a:lnTo>
                  <a:pt x="0" y="1390432"/>
                </a:lnTo>
                <a:lnTo>
                  <a:pt x="0" y="0"/>
                </a:lnTo>
                <a:close/>
              </a:path>
            </a:pathLst>
          </a:custGeom>
          <a:blipFill rotWithShape="1">
            <a:blip r:embed="rId6">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848" name="Google Shape;848;p62"/>
          <p:cNvSpPr/>
          <p:nvPr/>
        </p:nvSpPr>
        <p:spPr>
          <a:xfrm rot="-73454">
            <a:off x="16773166" y="5188864"/>
            <a:ext cx="4317980" cy="6690777"/>
          </a:xfrm>
          <a:custGeom>
            <a:rect b="b" l="l" r="r" t="t"/>
            <a:pathLst>
              <a:path extrusionOk="0" h="6690777" w="4317980">
                <a:moveTo>
                  <a:pt x="0" y="0"/>
                </a:moveTo>
                <a:lnTo>
                  <a:pt x="4317980" y="0"/>
                </a:lnTo>
                <a:lnTo>
                  <a:pt x="4317980" y="6690777"/>
                </a:lnTo>
                <a:lnTo>
                  <a:pt x="0" y="6690777"/>
                </a:lnTo>
                <a:lnTo>
                  <a:pt x="0" y="0"/>
                </a:lnTo>
                <a:close/>
              </a:path>
            </a:pathLst>
          </a:custGeom>
          <a:blipFill rotWithShape="1">
            <a:blip r:embed="rId7">
              <a:alphaModFix/>
            </a:blip>
            <a:stretch>
              <a:fillRect b="0" l="-128388"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849" name="Google Shape;849;p62"/>
          <p:cNvSpPr txBox="1"/>
          <p:nvPr/>
        </p:nvSpPr>
        <p:spPr>
          <a:xfrm>
            <a:off x="11884058" y="8384745"/>
            <a:ext cx="5272726" cy="701311"/>
          </a:xfrm>
          <a:prstGeom prst="rect">
            <a:avLst/>
          </a:prstGeom>
          <a:noFill/>
          <a:ln>
            <a:noFill/>
          </a:ln>
        </p:spPr>
        <p:txBody>
          <a:bodyPr anchorCtr="0" anchor="t" bIns="0" lIns="0" spcFirstLastPara="1" rIns="0" wrap="square" tIns="0">
            <a:spAutoFit/>
          </a:bodyPr>
          <a:lstStyle/>
          <a:p>
            <a:pPr indent="0" lvl="0" marL="0" marR="0" rtl="0" algn="just">
              <a:lnSpc>
                <a:spcPct val="115959"/>
              </a:lnSpc>
              <a:spcBef>
                <a:spcPts val="0"/>
              </a:spcBef>
              <a:spcAft>
                <a:spcPts val="0"/>
              </a:spcAft>
              <a:buClr>
                <a:srgbClr val="000000"/>
              </a:buClr>
              <a:buSzPts val="1178"/>
              <a:buFont typeface="Arial"/>
              <a:buNone/>
            </a:pPr>
            <a:r>
              <a:rPr b="0" i="0" lang="en-US" sz="1178" u="none" cap="none" strike="noStrike">
                <a:solidFill>
                  <a:srgbClr val="0C4DA2"/>
                </a:solidFill>
                <a:latin typeface="Helvetica Neue"/>
                <a:ea typeface="Helvetica Neue"/>
                <a:cs typeface="Helvetica Neue"/>
                <a:sym typeface="Helvetica Neue"/>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endParaRPr b="0" i="0" sz="1400" u="none" cap="none" strike="noStrike">
              <a:solidFill>
                <a:srgbClr val="000000"/>
              </a:solidFill>
              <a:latin typeface="Arial"/>
              <a:ea typeface="Arial"/>
              <a:cs typeface="Arial"/>
              <a:sym typeface="Arial"/>
            </a:endParaRPr>
          </a:p>
        </p:txBody>
      </p:sp>
      <p:sp>
        <p:nvSpPr>
          <p:cNvPr id="850" name="Google Shape;850;p62"/>
          <p:cNvSpPr txBox="1"/>
          <p:nvPr/>
        </p:nvSpPr>
        <p:spPr>
          <a:xfrm>
            <a:off x="4759921" y="3423551"/>
            <a:ext cx="9760500" cy="1157240"/>
          </a:xfrm>
          <a:prstGeom prst="rect">
            <a:avLst/>
          </a:prstGeom>
          <a:noFill/>
          <a:ln>
            <a:noFill/>
          </a:ln>
        </p:spPr>
        <p:txBody>
          <a:bodyPr anchorCtr="0" anchor="t" bIns="0" lIns="0" spcFirstLastPara="1" rIns="0" wrap="square" tIns="0">
            <a:spAutoFit/>
          </a:bodyPr>
          <a:lstStyle/>
          <a:p>
            <a:pPr indent="0" lvl="0" marL="0" marR="0" rtl="0" algn="l">
              <a:lnSpc>
                <a:spcPct val="94000"/>
              </a:lnSpc>
              <a:spcBef>
                <a:spcPts val="0"/>
              </a:spcBef>
              <a:spcAft>
                <a:spcPts val="0"/>
              </a:spcAft>
              <a:buClr>
                <a:srgbClr val="000000"/>
              </a:buClr>
              <a:buSzPts val="8000"/>
              <a:buFont typeface="Arial"/>
              <a:buNone/>
            </a:pPr>
            <a:r>
              <a:rPr b="1" i="0" lang="en-US" sz="8000" u="none" cap="none" strike="noStrike">
                <a:solidFill>
                  <a:srgbClr val="343434"/>
                </a:solidFill>
                <a:latin typeface="Arial"/>
                <a:ea typeface="Arial"/>
                <a:cs typeface="Arial"/>
                <a:sym typeface="Arial"/>
              </a:rPr>
              <a:t>Exit assessment</a:t>
            </a:r>
            <a:endParaRPr b="0" i="0" sz="1050" u="none" cap="none" strike="noStrike">
              <a:solidFill>
                <a:srgbClr val="000000"/>
              </a:solidFill>
              <a:latin typeface="Arial"/>
              <a:ea typeface="Arial"/>
              <a:cs typeface="Arial"/>
              <a:sym typeface="Arial"/>
            </a:endParaRPr>
          </a:p>
        </p:txBody>
      </p:sp>
      <p:sp>
        <p:nvSpPr>
          <p:cNvPr id="851" name="Google Shape;851;p62"/>
          <p:cNvSpPr txBox="1"/>
          <p:nvPr/>
        </p:nvSpPr>
        <p:spPr>
          <a:xfrm>
            <a:off x="13255917" y="7363843"/>
            <a:ext cx="1322700" cy="5232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2800"/>
              <a:buFont typeface="Arial"/>
              <a:buNone/>
            </a:pPr>
            <a:r>
              <a:rPr b="1" i="0" lang="en-US" sz="2800" u="none" cap="none" strike="noStrike">
                <a:solidFill>
                  <a:srgbClr val="000000"/>
                </a:solidFill>
                <a:latin typeface="Arial"/>
                <a:ea typeface="Arial"/>
                <a:cs typeface="Arial"/>
                <a:sym typeface="Arial"/>
              </a:rPr>
              <a:t>10 min</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55" name="Shape 855"/>
        <p:cNvGrpSpPr/>
        <p:nvPr/>
      </p:nvGrpSpPr>
      <p:grpSpPr>
        <a:xfrm>
          <a:off x="0" y="0"/>
          <a:ext cx="0" cy="0"/>
          <a:chOff x="0" y="0"/>
          <a:chExt cx="0" cy="0"/>
        </a:xfrm>
      </p:grpSpPr>
      <p:sp>
        <p:nvSpPr>
          <p:cNvPr id="856" name="Google Shape;856;p63"/>
          <p:cNvSpPr txBox="1"/>
          <p:nvPr>
            <p:ph type="ctrTitle"/>
          </p:nvPr>
        </p:nvSpPr>
        <p:spPr>
          <a:xfrm>
            <a:off x="2693443" y="505258"/>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b="1" lang="en-US">
                <a:latin typeface="Bricolage Grotesque"/>
                <a:ea typeface="Bricolage Grotesque"/>
                <a:cs typeface="Bricolage Grotesque"/>
                <a:sym typeface="Bricolage Grotesque"/>
              </a:rPr>
              <a:t>10-min Exit assessment &amp; reflection</a:t>
            </a:r>
            <a:endParaRPr b="1"/>
          </a:p>
        </p:txBody>
      </p:sp>
      <p:sp>
        <p:nvSpPr>
          <p:cNvPr id="857" name="Google Shape;857;p63"/>
          <p:cNvSpPr txBox="1"/>
          <p:nvPr>
            <p:ph idx="1" type="subTitle"/>
          </p:nvPr>
        </p:nvSpPr>
        <p:spPr>
          <a:xfrm>
            <a:off x="2955525" y="4370306"/>
            <a:ext cx="8496300" cy="3052800"/>
          </a:xfrm>
          <a:prstGeom prst="rect">
            <a:avLst/>
          </a:prstGeom>
          <a:noFill/>
          <a:ln>
            <a:noFill/>
          </a:ln>
        </p:spPr>
        <p:txBody>
          <a:bodyPr anchorCtr="0" anchor="t" bIns="45700" lIns="91425" spcFirstLastPara="1" rIns="91425" wrap="square" tIns="45700">
            <a:normAutofit/>
          </a:bodyPr>
          <a:lstStyle/>
          <a:p>
            <a:pPr indent="-406400" lvl="1" marL="914400" rtl="0" algn="ctr">
              <a:lnSpc>
                <a:spcPct val="100000"/>
              </a:lnSpc>
              <a:spcBef>
                <a:spcPts val="560"/>
              </a:spcBef>
              <a:spcAft>
                <a:spcPts val="0"/>
              </a:spcAft>
              <a:buSzPts val="3027"/>
              <a:buNone/>
            </a:pPr>
            <a:r>
              <a:t/>
            </a:r>
            <a:endParaRPr b="1" sz="3200">
              <a:solidFill>
                <a:schemeClr val="dk1"/>
              </a:solidFill>
            </a:endParaRPr>
          </a:p>
          <a:p>
            <a:pPr indent="-406400" lvl="1" marL="914400" rtl="0" algn="ctr">
              <a:lnSpc>
                <a:spcPct val="100000"/>
              </a:lnSpc>
              <a:spcBef>
                <a:spcPts val="560"/>
              </a:spcBef>
              <a:spcAft>
                <a:spcPts val="0"/>
              </a:spcAft>
              <a:buSzPts val="3027"/>
              <a:buNone/>
            </a:pPr>
            <a:r>
              <a:t/>
            </a:r>
            <a:endParaRPr b="1" sz="3200">
              <a:solidFill>
                <a:schemeClr val="dk1"/>
              </a:solidFill>
            </a:endParaRPr>
          </a:p>
          <a:p>
            <a:pPr indent="0" lvl="1" marL="0" rtl="0" algn="l">
              <a:lnSpc>
                <a:spcPct val="100000"/>
              </a:lnSpc>
              <a:spcBef>
                <a:spcPts val="560"/>
              </a:spcBef>
              <a:spcAft>
                <a:spcPts val="0"/>
              </a:spcAft>
              <a:buSzPts val="3027"/>
              <a:buNone/>
            </a:pPr>
            <a:r>
              <a:rPr b="1" lang="en-US" sz="4000" u="sng">
                <a:solidFill>
                  <a:schemeClr val="hlink"/>
                </a:solidFill>
                <a:hlinkClick r:id="rId3"/>
              </a:rPr>
              <a:t>Post-test for teachers</a:t>
            </a:r>
            <a:endParaRPr/>
          </a:p>
        </p:txBody>
      </p:sp>
      <p:sp>
        <p:nvSpPr>
          <p:cNvPr id="858" name="Google Shape;858;p63"/>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859" name="Google Shape;859;p63"/>
          <p:cNvGrpSpPr/>
          <p:nvPr/>
        </p:nvGrpSpPr>
        <p:grpSpPr>
          <a:xfrm>
            <a:off x="790770" y="-112458"/>
            <a:ext cx="1427175" cy="786776"/>
            <a:chOff x="0" y="-38100"/>
            <a:chExt cx="373234" cy="205757"/>
          </a:xfrm>
        </p:grpSpPr>
        <p:sp>
          <p:nvSpPr>
            <p:cNvPr id="860" name="Google Shape;860;p63"/>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098"/>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861" name="Google Shape;861;p63"/>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862" name="Google Shape;862;p63"/>
          <p:cNvGrpSpPr/>
          <p:nvPr/>
        </p:nvGrpSpPr>
        <p:grpSpPr>
          <a:xfrm>
            <a:off x="0" y="-112458"/>
            <a:ext cx="315272" cy="786776"/>
            <a:chOff x="0" y="-38100"/>
            <a:chExt cx="82450" cy="205757"/>
          </a:xfrm>
        </p:grpSpPr>
        <p:sp>
          <p:nvSpPr>
            <p:cNvPr id="863" name="Google Shape;863;p63"/>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098"/>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864" name="Google Shape;864;p63"/>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865" name="Google Shape;865;p63"/>
          <p:cNvGrpSpPr/>
          <p:nvPr/>
        </p:nvGrpSpPr>
        <p:grpSpPr>
          <a:xfrm>
            <a:off x="0" y="1116904"/>
            <a:ext cx="503883" cy="1931922"/>
            <a:chOff x="0" y="-38100"/>
            <a:chExt cx="131775" cy="505235"/>
          </a:xfrm>
        </p:grpSpPr>
        <p:sp>
          <p:nvSpPr>
            <p:cNvPr id="866" name="Google Shape;866;p63"/>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098"/>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867" name="Google Shape;867;p63"/>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868" name="Google Shape;868;p63"/>
          <p:cNvPicPr preferRelativeResize="0"/>
          <p:nvPr/>
        </p:nvPicPr>
        <p:blipFill rotWithShape="1">
          <a:blip r:embed="rId5">
            <a:alphaModFix/>
          </a:blip>
          <a:srcRect b="0" l="0" r="0" t="0"/>
          <a:stretch/>
        </p:blipFill>
        <p:spPr>
          <a:xfrm>
            <a:off x="8992774" y="5161699"/>
            <a:ext cx="4908357" cy="1470025"/>
          </a:xfrm>
          <a:prstGeom prst="rect">
            <a:avLst/>
          </a:prstGeom>
          <a:noFill/>
          <a:ln>
            <a:noFill/>
          </a:ln>
        </p:spPr>
      </p:pic>
    </p:spTree>
  </p:cSld>
  <p:clrMapOvr>
    <a:masterClrMapping/>
  </p:clrMapOvr>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72" name="Shape 872"/>
        <p:cNvGrpSpPr/>
        <p:nvPr/>
      </p:nvGrpSpPr>
      <p:grpSpPr>
        <a:xfrm>
          <a:off x="0" y="0"/>
          <a:ext cx="0" cy="0"/>
          <a:chOff x="0" y="0"/>
          <a:chExt cx="0" cy="0"/>
        </a:xfrm>
      </p:grpSpPr>
      <p:sp>
        <p:nvSpPr>
          <p:cNvPr id="873" name="Google Shape;873;p11"/>
          <p:cNvSpPr/>
          <p:nvPr/>
        </p:nvSpPr>
        <p:spPr>
          <a:xfrm>
            <a:off x="0" y="-436852"/>
            <a:ext cx="18288000" cy="10744200"/>
          </a:xfrm>
          <a:custGeom>
            <a:rect b="b" l="l" r="r" t="t"/>
            <a:pathLst>
              <a:path extrusionOk="0" h="18288000" w="18288000">
                <a:moveTo>
                  <a:pt x="0" y="0"/>
                </a:moveTo>
                <a:lnTo>
                  <a:pt x="18288000" y="0"/>
                </a:lnTo>
                <a:lnTo>
                  <a:pt x="18288000" y="18288000"/>
                </a:lnTo>
                <a:lnTo>
                  <a:pt x="0" y="18288000"/>
                </a:lnTo>
                <a:lnTo>
                  <a:pt x="0" y="0"/>
                </a:lnTo>
                <a:close/>
              </a:path>
            </a:pathLst>
          </a:custGeom>
          <a:blipFill rotWithShape="1">
            <a:blip r:embed="rId3">
              <a:alphaModFix amt="30000"/>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874" name="Google Shape;874;p11"/>
          <p:cNvSpPr/>
          <p:nvPr/>
        </p:nvSpPr>
        <p:spPr>
          <a:xfrm flipH="1">
            <a:off x="4542571" y="2060266"/>
            <a:ext cx="2241846" cy="3173486"/>
          </a:xfrm>
          <a:custGeom>
            <a:rect b="b" l="l" r="r" t="t"/>
            <a:pathLst>
              <a:path extrusionOk="0" h="3173486" w="2241846">
                <a:moveTo>
                  <a:pt x="2241846" y="0"/>
                </a:moveTo>
                <a:lnTo>
                  <a:pt x="0" y="0"/>
                </a:lnTo>
                <a:lnTo>
                  <a:pt x="0" y="3173486"/>
                </a:lnTo>
                <a:lnTo>
                  <a:pt x="2241846" y="3173486"/>
                </a:lnTo>
                <a:lnTo>
                  <a:pt x="2241846" y="0"/>
                </a:lnTo>
                <a:close/>
              </a:path>
            </a:pathLst>
          </a:custGeom>
          <a:blipFill rotWithShape="1">
            <a:blip r:embed="rId4">
              <a:alphaModFix/>
            </a:blip>
            <a:stretch>
              <a:fillRect b="0" l="-10865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875" name="Google Shape;875;p11"/>
          <p:cNvGrpSpPr/>
          <p:nvPr/>
        </p:nvGrpSpPr>
        <p:grpSpPr>
          <a:xfrm>
            <a:off x="0" y="-667518"/>
            <a:ext cx="18288000" cy="2175810"/>
            <a:chOff x="0" y="-57150"/>
            <a:chExt cx="4999969" cy="573053"/>
          </a:xfrm>
        </p:grpSpPr>
        <p:sp>
          <p:nvSpPr>
            <p:cNvPr id="876" name="Google Shape;876;p11"/>
            <p:cNvSpPr/>
            <p:nvPr/>
          </p:nvSpPr>
          <p:spPr>
            <a:xfrm>
              <a:off x="0" y="0"/>
              <a:ext cx="4999969" cy="515903"/>
            </a:xfrm>
            <a:custGeom>
              <a:rect b="b" l="l" r="r" t="t"/>
              <a:pathLst>
                <a:path extrusionOk="0" h="515903" w="4999969">
                  <a:moveTo>
                    <a:pt x="0" y="0"/>
                  </a:moveTo>
                  <a:lnTo>
                    <a:pt x="4999969" y="0"/>
                  </a:lnTo>
                  <a:lnTo>
                    <a:pt x="4999969" y="515903"/>
                  </a:lnTo>
                  <a:lnTo>
                    <a:pt x="0" y="515903"/>
                  </a:lnTo>
                  <a:close/>
                </a:path>
              </a:pathLst>
            </a:custGeom>
            <a:solidFill>
              <a:srgbClr val="0C4DA2"/>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877" name="Google Shape;877;p11"/>
            <p:cNvSpPr txBox="1"/>
            <p:nvPr/>
          </p:nvSpPr>
          <p:spPr>
            <a:xfrm>
              <a:off x="0" y="-57150"/>
              <a:ext cx="4999969" cy="573053"/>
            </a:xfrm>
            <a:prstGeom prst="rect">
              <a:avLst/>
            </a:prstGeom>
            <a:noFill/>
            <a:ln>
              <a:noFill/>
            </a:ln>
          </p:spPr>
          <p:txBody>
            <a:bodyPr anchorCtr="0" anchor="ctr" bIns="50800" lIns="50800" spcFirstLastPara="1" rIns="50800" wrap="square" tIns="50800">
              <a:noAutofit/>
            </a:bodyPr>
            <a:lstStyle/>
            <a:p>
              <a:pPr indent="0" lvl="0" marL="0" marR="0" rtl="0" algn="ctr">
                <a:lnSpc>
                  <a:spcPct val="202166"/>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
        <p:nvSpPr>
          <p:cNvPr id="878" name="Google Shape;878;p11"/>
          <p:cNvSpPr/>
          <p:nvPr/>
        </p:nvSpPr>
        <p:spPr>
          <a:xfrm>
            <a:off x="1028700" y="323659"/>
            <a:ext cx="2328087" cy="931038"/>
          </a:xfrm>
          <a:custGeom>
            <a:rect b="b" l="l" r="r" t="t"/>
            <a:pathLst>
              <a:path extrusionOk="0" h="931038" w="2328087">
                <a:moveTo>
                  <a:pt x="0" y="0"/>
                </a:moveTo>
                <a:lnTo>
                  <a:pt x="2328087" y="0"/>
                </a:lnTo>
                <a:lnTo>
                  <a:pt x="2328087" y="931038"/>
                </a:lnTo>
                <a:lnTo>
                  <a:pt x="0" y="931038"/>
                </a:lnTo>
                <a:lnTo>
                  <a:pt x="0" y="0"/>
                </a:lnTo>
                <a:close/>
              </a:path>
            </a:pathLst>
          </a:custGeom>
          <a:blipFill rotWithShape="1">
            <a:blip r:embed="rId5">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879" name="Google Shape;879;p11"/>
          <p:cNvSpPr/>
          <p:nvPr/>
        </p:nvSpPr>
        <p:spPr>
          <a:xfrm>
            <a:off x="7937185" y="8567695"/>
            <a:ext cx="3872623" cy="864030"/>
          </a:xfrm>
          <a:custGeom>
            <a:rect b="b" l="l" r="r" t="t"/>
            <a:pathLst>
              <a:path extrusionOk="0" h="864030" w="3872623">
                <a:moveTo>
                  <a:pt x="0" y="0"/>
                </a:moveTo>
                <a:lnTo>
                  <a:pt x="3872623" y="0"/>
                </a:lnTo>
                <a:lnTo>
                  <a:pt x="3872623" y="864031"/>
                </a:lnTo>
                <a:lnTo>
                  <a:pt x="0" y="864031"/>
                </a:lnTo>
                <a:lnTo>
                  <a:pt x="0" y="0"/>
                </a:lnTo>
                <a:close/>
              </a:path>
            </a:pathLst>
          </a:custGeom>
          <a:blipFill rotWithShape="1">
            <a:blip r:embed="rId6">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880" name="Google Shape;880;p11"/>
          <p:cNvSpPr/>
          <p:nvPr/>
        </p:nvSpPr>
        <p:spPr>
          <a:xfrm>
            <a:off x="12123384" y="8685942"/>
            <a:ext cx="5135916" cy="745783"/>
          </a:xfrm>
          <a:custGeom>
            <a:rect b="b" l="l" r="r" t="t"/>
            <a:pathLst>
              <a:path extrusionOk="0" h="745783" w="5135916">
                <a:moveTo>
                  <a:pt x="0" y="0"/>
                </a:moveTo>
                <a:lnTo>
                  <a:pt x="5135916" y="0"/>
                </a:lnTo>
                <a:lnTo>
                  <a:pt x="5135916" y="745784"/>
                </a:lnTo>
                <a:lnTo>
                  <a:pt x="0" y="745784"/>
                </a:lnTo>
                <a:lnTo>
                  <a:pt x="0" y="0"/>
                </a:lnTo>
                <a:close/>
              </a:path>
            </a:pathLst>
          </a:custGeom>
          <a:blipFill rotWithShape="1">
            <a:blip r:embed="rId7">
              <a:alphaModFix/>
            </a:blip>
            <a:stretch>
              <a:fillRect b="0" l="0" r="-101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881" name="Google Shape;881;p11"/>
          <p:cNvSpPr txBox="1"/>
          <p:nvPr/>
        </p:nvSpPr>
        <p:spPr>
          <a:xfrm>
            <a:off x="7585339" y="635570"/>
            <a:ext cx="3117321" cy="448344"/>
          </a:xfrm>
          <a:prstGeom prst="rect">
            <a:avLst/>
          </a:prstGeom>
          <a:noFill/>
          <a:ln>
            <a:noFill/>
          </a:ln>
        </p:spPr>
        <p:txBody>
          <a:bodyPr anchorCtr="0" anchor="t" bIns="0" lIns="0" spcFirstLastPara="1" rIns="0" wrap="square" tIns="0">
            <a:spAutoFit/>
          </a:bodyPr>
          <a:lstStyle/>
          <a:p>
            <a:pPr indent="0" lvl="0" marL="0" marR="0" rtl="0" algn="ctr">
              <a:lnSpc>
                <a:spcPct val="140015"/>
              </a:lnSpc>
              <a:spcBef>
                <a:spcPts val="0"/>
              </a:spcBef>
              <a:spcAft>
                <a:spcPts val="0"/>
              </a:spcAft>
              <a:buClr>
                <a:srgbClr val="000000"/>
              </a:buClr>
              <a:buSzPts val="2599"/>
              <a:buFont typeface="Arial"/>
              <a:buNone/>
            </a:pPr>
            <a:r>
              <a:rPr b="0" i="0" lang="en-US" sz="2599" u="none" cap="none" strike="noStrike">
                <a:solidFill>
                  <a:srgbClr val="EFEFEF"/>
                </a:solidFill>
                <a:latin typeface="Arial"/>
                <a:ea typeface="Arial"/>
                <a:cs typeface="Arial"/>
                <a:sym typeface="Arial"/>
              </a:rPr>
              <a:t>DRONE PROJECT</a:t>
            </a:r>
            <a:endParaRPr b="0" i="0" sz="1400" u="none" cap="none" strike="noStrike">
              <a:solidFill>
                <a:srgbClr val="000000"/>
              </a:solidFill>
              <a:latin typeface="Arial"/>
              <a:ea typeface="Arial"/>
              <a:cs typeface="Arial"/>
              <a:sym typeface="Arial"/>
            </a:endParaRPr>
          </a:p>
        </p:txBody>
      </p:sp>
      <p:sp>
        <p:nvSpPr>
          <p:cNvPr id="882" name="Google Shape;882;p11"/>
          <p:cNvSpPr txBox="1"/>
          <p:nvPr/>
        </p:nvSpPr>
        <p:spPr>
          <a:xfrm>
            <a:off x="5484590" y="635570"/>
            <a:ext cx="1406261" cy="448311"/>
          </a:xfrm>
          <a:prstGeom prst="rect">
            <a:avLst/>
          </a:prstGeom>
          <a:noFill/>
          <a:ln>
            <a:noFill/>
          </a:ln>
        </p:spPr>
        <p:txBody>
          <a:bodyPr anchorCtr="0" anchor="t" bIns="0" lIns="0" spcFirstLastPara="1" rIns="0" wrap="square" tIns="0">
            <a:spAutoFit/>
          </a:bodyPr>
          <a:lstStyle/>
          <a:p>
            <a:pPr indent="0" lvl="0" marL="0" marR="0" rtl="0" algn="ctr">
              <a:lnSpc>
                <a:spcPct val="140015"/>
              </a:lnSpc>
              <a:spcBef>
                <a:spcPts val="0"/>
              </a:spcBef>
              <a:spcAft>
                <a:spcPts val="0"/>
              </a:spcAft>
              <a:buClr>
                <a:srgbClr val="000000"/>
              </a:buClr>
              <a:buSzPts val="2599"/>
              <a:buFont typeface="Arial"/>
              <a:buNone/>
            </a:pPr>
            <a:r>
              <a:rPr b="0" i="0" lang="en-US" sz="2599" u="none" cap="none" strike="noStrike">
                <a:solidFill>
                  <a:srgbClr val="EFEFEF"/>
                </a:solidFill>
                <a:latin typeface="Arial"/>
                <a:ea typeface="Arial"/>
                <a:cs typeface="Arial"/>
                <a:sym typeface="Arial"/>
              </a:rPr>
              <a:t>-</a:t>
            </a:r>
            <a:endParaRPr b="0" i="0" sz="1400" u="none" cap="none" strike="noStrike">
              <a:solidFill>
                <a:srgbClr val="000000"/>
              </a:solidFill>
              <a:latin typeface="Arial"/>
              <a:ea typeface="Arial"/>
              <a:cs typeface="Arial"/>
              <a:sym typeface="Arial"/>
            </a:endParaRPr>
          </a:p>
        </p:txBody>
      </p:sp>
      <p:sp>
        <p:nvSpPr>
          <p:cNvPr id="883" name="Google Shape;883;p11"/>
          <p:cNvSpPr txBox="1"/>
          <p:nvPr/>
        </p:nvSpPr>
        <p:spPr>
          <a:xfrm>
            <a:off x="11623142" y="635570"/>
            <a:ext cx="1406261" cy="448311"/>
          </a:xfrm>
          <a:prstGeom prst="rect">
            <a:avLst/>
          </a:prstGeom>
          <a:noFill/>
          <a:ln>
            <a:noFill/>
          </a:ln>
        </p:spPr>
        <p:txBody>
          <a:bodyPr anchorCtr="0" anchor="t" bIns="0" lIns="0" spcFirstLastPara="1" rIns="0" wrap="square" tIns="0">
            <a:spAutoFit/>
          </a:bodyPr>
          <a:lstStyle/>
          <a:p>
            <a:pPr indent="0" lvl="0" marL="0" marR="0" rtl="0" algn="ctr">
              <a:lnSpc>
                <a:spcPct val="140015"/>
              </a:lnSpc>
              <a:spcBef>
                <a:spcPts val="0"/>
              </a:spcBef>
              <a:spcAft>
                <a:spcPts val="0"/>
              </a:spcAft>
              <a:buClr>
                <a:srgbClr val="000000"/>
              </a:buClr>
              <a:buSzPts val="2599"/>
              <a:buFont typeface="Arial"/>
              <a:buNone/>
            </a:pPr>
            <a:r>
              <a:rPr b="0" i="0" lang="en-US" sz="2599" u="none" cap="none" strike="noStrike">
                <a:solidFill>
                  <a:srgbClr val="EFEFEF"/>
                </a:solidFill>
                <a:latin typeface="Arial"/>
                <a:ea typeface="Arial"/>
                <a:cs typeface="Arial"/>
                <a:sym typeface="Arial"/>
              </a:rPr>
              <a:t>-</a:t>
            </a:r>
            <a:endParaRPr b="0" i="0" sz="1400" u="none" cap="none" strike="noStrike">
              <a:solidFill>
                <a:srgbClr val="000000"/>
              </a:solidFill>
              <a:latin typeface="Arial"/>
              <a:ea typeface="Arial"/>
              <a:cs typeface="Arial"/>
              <a:sym typeface="Arial"/>
            </a:endParaRPr>
          </a:p>
        </p:txBody>
      </p:sp>
      <p:sp>
        <p:nvSpPr>
          <p:cNvPr id="884" name="Google Shape;884;p11"/>
          <p:cNvSpPr txBox="1"/>
          <p:nvPr/>
        </p:nvSpPr>
        <p:spPr>
          <a:xfrm>
            <a:off x="8799505" y="5442531"/>
            <a:ext cx="8459795" cy="587584"/>
          </a:xfrm>
          <a:prstGeom prst="rect">
            <a:avLst/>
          </a:prstGeom>
          <a:noFill/>
          <a:ln>
            <a:noFill/>
          </a:ln>
        </p:spPr>
        <p:txBody>
          <a:bodyPr anchorCtr="0" anchor="t" bIns="0" lIns="0" spcFirstLastPara="1" rIns="0" wrap="square" tIns="0">
            <a:spAutoFit/>
          </a:bodyPr>
          <a:lstStyle/>
          <a:p>
            <a:pPr indent="0" lvl="0" marL="0" marR="0" rtl="0" algn="r">
              <a:lnSpc>
                <a:spcPct val="100000"/>
              </a:lnSpc>
              <a:spcBef>
                <a:spcPts val="0"/>
              </a:spcBef>
              <a:spcAft>
                <a:spcPts val="0"/>
              </a:spcAft>
              <a:buClr>
                <a:srgbClr val="000000"/>
              </a:buClr>
              <a:buSzPts val="4381"/>
              <a:buFont typeface="Arial"/>
              <a:buNone/>
            </a:pPr>
            <a:r>
              <a:rPr b="0" i="0" lang="en-US" sz="4381" u="none" cap="none" strike="noStrike">
                <a:solidFill>
                  <a:srgbClr val="343434"/>
                </a:solidFill>
                <a:latin typeface="Bricolage Grotesque"/>
                <a:ea typeface="Bricolage Grotesque"/>
                <a:cs typeface="Bricolage Grotesque"/>
                <a:sym typeface="Bricolage Grotesque"/>
              </a:rPr>
              <a:t>www.mydroneproject.com</a:t>
            </a:r>
            <a:endParaRPr b="0" i="0" sz="1400" u="none" cap="none" strike="noStrike">
              <a:solidFill>
                <a:srgbClr val="000000"/>
              </a:solidFill>
              <a:latin typeface="Arial"/>
              <a:ea typeface="Arial"/>
              <a:cs typeface="Arial"/>
              <a:sym typeface="Arial"/>
            </a:endParaRPr>
          </a:p>
        </p:txBody>
      </p:sp>
      <p:sp>
        <p:nvSpPr>
          <p:cNvPr id="885" name="Google Shape;885;p11"/>
          <p:cNvSpPr txBox="1"/>
          <p:nvPr/>
        </p:nvSpPr>
        <p:spPr>
          <a:xfrm>
            <a:off x="1150886" y="8873141"/>
            <a:ext cx="3455295" cy="558584"/>
          </a:xfrm>
          <a:prstGeom prst="rect">
            <a:avLst/>
          </a:prstGeom>
          <a:noFill/>
          <a:ln>
            <a:noFill/>
          </a:ln>
        </p:spPr>
        <p:txBody>
          <a:bodyPr anchorCtr="0" anchor="t" bIns="0" lIns="0" spcFirstLastPara="1" rIns="0" wrap="square" tIns="0">
            <a:spAutoFit/>
          </a:bodyPr>
          <a:lstStyle/>
          <a:p>
            <a:pPr indent="0" lvl="0" marL="0" marR="0" rtl="0" algn="ctr">
              <a:lnSpc>
                <a:spcPct val="150032"/>
              </a:lnSpc>
              <a:spcBef>
                <a:spcPts val="0"/>
              </a:spcBef>
              <a:spcAft>
                <a:spcPts val="0"/>
              </a:spcAft>
              <a:buClr>
                <a:srgbClr val="000000"/>
              </a:buClr>
              <a:buSzPts val="3088"/>
              <a:buFont typeface="Arial"/>
              <a:buNone/>
            </a:pPr>
            <a:r>
              <a:rPr b="1" i="0" lang="en-US" sz="3088" u="none" cap="none" strike="noStrike">
                <a:solidFill>
                  <a:srgbClr val="0C4DA2"/>
                </a:solidFill>
                <a:latin typeface="Bricolage Grotesque"/>
                <a:ea typeface="Bricolage Grotesque"/>
                <a:cs typeface="Bricolage Grotesque"/>
                <a:sym typeface="Bricolage Grotesque"/>
              </a:rPr>
              <a:t>Presented By:</a:t>
            </a:r>
            <a:endParaRPr b="0" i="0" sz="1400" u="none" cap="none" strike="noStrike">
              <a:solidFill>
                <a:srgbClr val="000000"/>
              </a:solidFill>
              <a:latin typeface="Arial"/>
              <a:ea typeface="Arial"/>
              <a:cs typeface="Arial"/>
              <a:sym typeface="Arial"/>
            </a:endParaRPr>
          </a:p>
        </p:txBody>
      </p:sp>
      <p:sp>
        <p:nvSpPr>
          <p:cNvPr id="886" name="Google Shape;886;p11"/>
          <p:cNvSpPr txBox="1"/>
          <p:nvPr/>
        </p:nvSpPr>
        <p:spPr>
          <a:xfrm>
            <a:off x="4436135" y="8873141"/>
            <a:ext cx="2454716" cy="558584"/>
          </a:xfrm>
          <a:prstGeom prst="rect">
            <a:avLst/>
          </a:prstGeom>
          <a:noFill/>
          <a:ln>
            <a:noFill/>
          </a:ln>
        </p:spPr>
        <p:txBody>
          <a:bodyPr anchorCtr="0" anchor="t" bIns="0" lIns="0" spcFirstLastPara="1" rIns="0" wrap="square" tIns="0">
            <a:spAutoFit/>
          </a:bodyPr>
          <a:lstStyle/>
          <a:p>
            <a:pPr indent="0" lvl="0" marL="0" marR="0" rtl="0" algn="ctr">
              <a:lnSpc>
                <a:spcPct val="150032"/>
              </a:lnSpc>
              <a:spcBef>
                <a:spcPts val="0"/>
              </a:spcBef>
              <a:spcAft>
                <a:spcPts val="0"/>
              </a:spcAft>
              <a:buClr>
                <a:srgbClr val="000000"/>
              </a:buClr>
              <a:buSzPts val="3088"/>
              <a:buFont typeface="Arial"/>
              <a:buNone/>
            </a:pPr>
            <a:r>
              <a:rPr b="0" i="0" lang="en-US" sz="3088" u="none" cap="none" strike="noStrike">
                <a:solidFill>
                  <a:srgbClr val="000000"/>
                </a:solidFill>
                <a:latin typeface="Bricolage Grotesque"/>
                <a:ea typeface="Bricolage Grotesque"/>
                <a:cs typeface="Bricolage Grotesque"/>
                <a:sym typeface="Bricolage Grotesque"/>
              </a:rPr>
              <a:t>Write here</a:t>
            </a:r>
            <a:endParaRPr b="0" i="0" sz="1400" u="none" cap="none" strike="noStrike">
              <a:solidFill>
                <a:srgbClr val="000000"/>
              </a:solidFill>
              <a:latin typeface="Arial"/>
              <a:ea typeface="Arial"/>
              <a:cs typeface="Arial"/>
              <a:sym typeface="Arial"/>
            </a:endParaRPr>
          </a:p>
        </p:txBody>
      </p:sp>
      <p:sp>
        <p:nvSpPr>
          <p:cNvPr id="887" name="Google Shape;887;p11"/>
          <p:cNvSpPr/>
          <p:nvPr/>
        </p:nvSpPr>
        <p:spPr>
          <a:xfrm>
            <a:off x="15034446" y="130742"/>
            <a:ext cx="3253554" cy="1123955"/>
          </a:xfrm>
          <a:custGeom>
            <a:rect b="b" l="l" r="r" t="t"/>
            <a:pathLst>
              <a:path extrusionOk="0" h="1123955" w="3253554">
                <a:moveTo>
                  <a:pt x="0" y="0"/>
                </a:moveTo>
                <a:lnTo>
                  <a:pt x="3253554" y="0"/>
                </a:lnTo>
                <a:lnTo>
                  <a:pt x="3253554" y="1123955"/>
                </a:lnTo>
                <a:lnTo>
                  <a:pt x="0" y="1123955"/>
                </a:lnTo>
                <a:lnTo>
                  <a:pt x="0" y="0"/>
                </a:lnTo>
                <a:close/>
              </a:path>
            </a:pathLst>
          </a:custGeom>
          <a:blipFill rotWithShape="1">
            <a:blip r:embed="rId8">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2" name="Shape 182"/>
        <p:cNvGrpSpPr/>
        <p:nvPr/>
      </p:nvGrpSpPr>
      <p:grpSpPr>
        <a:xfrm>
          <a:off x="0" y="0"/>
          <a:ext cx="0" cy="0"/>
          <a:chOff x="0" y="0"/>
          <a:chExt cx="0" cy="0"/>
        </a:xfrm>
      </p:grpSpPr>
      <p:sp>
        <p:nvSpPr>
          <p:cNvPr id="183" name="Google Shape;183;p26"/>
          <p:cNvSpPr txBox="1"/>
          <p:nvPr>
            <p:ph type="ctrTitle"/>
          </p:nvPr>
        </p:nvSpPr>
        <p:spPr>
          <a:xfrm>
            <a:off x="2693443" y="505258"/>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b="1" lang="en-US">
                <a:latin typeface="Bricolage Grotesque"/>
                <a:ea typeface="Bricolage Grotesque"/>
                <a:cs typeface="Bricolage Grotesque"/>
                <a:sym typeface="Bricolage Grotesque"/>
              </a:rPr>
              <a:t>Objectives (for students)</a:t>
            </a:r>
            <a:endParaRPr b="1"/>
          </a:p>
        </p:txBody>
      </p:sp>
      <p:sp>
        <p:nvSpPr>
          <p:cNvPr id="184" name="Google Shape;184;p26"/>
          <p:cNvSpPr txBox="1"/>
          <p:nvPr>
            <p:ph idx="1" type="subTitle"/>
          </p:nvPr>
        </p:nvSpPr>
        <p:spPr>
          <a:xfrm>
            <a:off x="1013345" y="2589663"/>
            <a:ext cx="16428493" cy="7059304"/>
          </a:xfrm>
          <a:prstGeom prst="rect">
            <a:avLst/>
          </a:prstGeom>
          <a:noFill/>
          <a:ln>
            <a:noFill/>
          </a:ln>
        </p:spPr>
        <p:txBody>
          <a:bodyPr anchorCtr="0" anchor="t" bIns="45700" lIns="91425" spcFirstLastPara="1" rIns="91425" wrap="square" tIns="45700">
            <a:normAutofit lnSpcReduction="10000"/>
          </a:bodyPr>
          <a:lstStyle/>
          <a:p>
            <a:pPr indent="-431800" lvl="0" marL="457200" rtl="0" algn="l">
              <a:lnSpc>
                <a:spcPct val="100000"/>
              </a:lnSpc>
              <a:spcBef>
                <a:spcPts val="640"/>
              </a:spcBef>
              <a:spcAft>
                <a:spcPts val="0"/>
              </a:spcAft>
              <a:buSzPts val="3200"/>
              <a:buNone/>
            </a:pPr>
            <a:r>
              <a:rPr lang="en-US">
                <a:solidFill>
                  <a:schemeClr val="dk1"/>
                </a:solidFill>
              </a:rPr>
              <a:t>To gain competencies in AI &amp; cybersecurity for adolescents to become responsible digital citizens combating the spread of disinformation and learn practical strategies for navigating today’s complex information landscape.</a:t>
            </a:r>
            <a:endParaRPr/>
          </a:p>
          <a:p>
            <a:pPr indent="-431800" lvl="0" marL="457200" rtl="0" algn="l">
              <a:lnSpc>
                <a:spcPct val="100000"/>
              </a:lnSpc>
              <a:spcBef>
                <a:spcPts val="640"/>
              </a:spcBef>
              <a:spcAft>
                <a:spcPts val="0"/>
              </a:spcAft>
              <a:buSzPts val="3200"/>
              <a:buNone/>
            </a:pPr>
            <a:r>
              <a:t/>
            </a:r>
            <a:endParaRPr>
              <a:solidFill>
                <a:schemeClr val="dk1"/>
              </a:solidFill>
            </a:endParaRPr>
          </a:p>
          <a:p>
            <a:pPr indent="-431800" lvl="0" marL="457200" rtl="0" algn="l">
              <a:lnSpc>
                <a:spcPct val="100000"/>
              </a:lnSpc>
              <a:spcBef>
                <a:spcPts val="640"/>
              </a:spcBef>
              <a:spcAft>
                <a:spcPts val="0"/>
              </a:spcAft>
              <a:buSzPts val="3200"/>
              <a:buNone/>
            </a:pPr>
            <a:r>
              <a:rPr b="1" lang="en-US">
                <a:solidFill>
                  <a:schemeClr val="dk1"/>
                </a:solidFill>
              </a:rPr>
              <a:t>To develop competencies for adolescents</a:t>
            </a:r>
            <a:r>
              <a:rPr lang="en-US">
                <a:solidFill>
                  <a:schemeClr val="dk1"/>
                </a:solidFill>
              </a:rPr>
              <a:t>:</a:t>
            </a:r>
            <a:endParaRPr/>
          </a:p>
          <a:p>
            <a:pPr indent="-457200" lvl="0" marL="482600" rtl="0" algn="l">
              <a:lnSpc>
                <a:spcPct val="100000"/>
              </a:lnSpc>
              <a:spcBef>
                <a:spcPts val="640"/>
              </a:spcBef>
              <a:spcAft>
                <a:spcPts val="0"/>
              </a:spcAft>
              <a:buSzPts val="3200"/>
              <a:buFont typeface="Arial"/>
              <a:buChar char="•"/>
            </a:pPr>
            <a:r>
              <a:rPr b="1" i="1" lang="en-US">
                <a:solidFill>
                  <a:schemeClr val="dk1"/>
                </a:solidFill>
              </a:rPr>
              <a:t>Knowledge &amp; Understanding: </a:t>
            </a:r>
            <a:r>
              <a:rPr lang="en-US">
                <a:solidFill>
                  <a:schemeClr val="dk1"/>
                </a:solidFill>
              </a:rPr>
              <a:t>Concept of disinformation, AI/Cybersecurity awareness, Digital citizenship</a:t>
            </a:r>
            <a:endParaRPr/>
          </a:p>
          <a:p>
            <a:pPr indent="-457200" lvl="0" marL="482600" rtl="0" algn="l">
              <a:lnSpc>
                <a:spcPct val="100000"/>
              </a:lnSpc>
              <a:spcBef>
                <a:spcPts val="640"/>
              </a:spcBef>
              <a:spcAft>
                <a:spcPts val="0"/>
              </a:spcAft>
              <a:buSzPts val="3200"/>
              <a:buFont typeface="Arial"/>
              <a:buChar char="•"/>
            </a:pPr>
            <a:r>
              <a:rPr b="1" i="1" lang="en-US">
                <a:solidFill>
                  <a:schemeClr val="dk1"/>
                </a:solidFill>
              </a:rPr>
              <a:t>Use &amp; Apply: </a:t>
            </a:r>
            <a:r>
              <a:rPr lang="en-US">
                <a:solidFill>
                  <a:schemeClr val="dk1"/>
                </a:solidFill>
              </a:rPr>
              <a:t>Passwords, Emails &amp; Web, Public Networks, Risks &amp; Safety procedures</a:t>
            </a:r>
            <a:endParaRPr/>
          </a:p>
          <a:p>
            <a:pPr indent="-457200" lvl="0" marL="482600" rtl="0" algn="l">
              <a:lnSpc>
                <a:spcPct val="100000"/>
              </a:lnSpc>
              <a:spcBef>
                <a:spcPts val="640"/>
              </a:spcBef>
              <a:spcAft>
                <a:spcPts val="0"/>
              </a:spcAft>
              <a:buSzPts val="3200"/>
              <a:buFont typeface="Arial"/>
              <a:buChar char="•"/>
            </a:pPr>
            <a:r>
              <a:rPr b="1" i="1" lang="en-US">
                <a:solidFill>
                  <a:schemeClr val="dk1"/>
                </a:solidFill>
              </a:rPr>
              <a:t>Evaluate &amp; Create: </a:t>
            </a:r>
            <a:r>
              <a:rPr lang="en-US">
                <a:solidFill>
                  <a:schemeClr val="dk1"/>
                </a:solidFill>
              </a:rPr>
              <a:t>Risks &amp; Safety, responsible citizenship</a:t>
            </a:r>
            <a:endParaRPr/>
          </a:p>
          <a:p>
            <a:pPr indent="-457200" lvl="0" marL="482600" rtl="0" algn="l">
              <a:lnSpc>
                <a:spcPct val="100000"/>
              </a:lnSpc>
              <a:spcBef>
                <a:spcPts val="640"/>
              </a:spcBef>
              <a:spcAft>
                <a:spcPts val="0"/>
              </a:spcAft>
              <a:buSzPts val="3200"/>
              <a:buFont typeface="Arial"/>
              <a:buChar char="•"/>
            </a:pPr>
            <a:r>
              <a:rPr b="1" i="1" lang="en-US">
                <a:solidFill>
                  <a:schemeClr val="dk1"/>
                </a:solidFill>
              </a:rPr>
              <a:t>Ethics: </a:t>
            </a:r>
            <a:r>
              <a:rPr lang="en-US">
                <a:solidFill>
                  <a:schemeClr val="dk1"/>
                </a:solidFill>
              </a:rPr>
              <a:t>Risks &amp; Safety of digital citizenship, AI awareness</a:t>
            </a:r>
            <a:endParaRPr/>
          </a:p>
          <a:p>
            <a:pPr indent="-254000" lvl="0" marL="482600" rtl="0" algn="l">
              <a:lnSpc>
                <a:spcPct val="100000"/>
              </a:lnSpc>
              <a:spcBef>
                <a:spcPts val="640"/>
              </a:spcBef>
              <a:spcAft>
                <a:spcPts val="0"/>
              </a:spcAft>
              <a:buSzPts val="3200"/>
              <a:buFont typeface="Arial"/>
              <a:buNone/>
            </a:pPr>
            <a:r>
              <a:t/>
            </a:r>
            <a:endParaRPr>
              <a:solidFill>
                <a:schemeClr val="dk1"/>
              </a:solidFill>
            </a:endParaRPr>
          </a:p>
          <a:p>
            <a:pPr indent="-254000" lvl="0" marL="482600" rtl="0" algn="l">
              <a:lnSpc>
                <a:spcPct val="100000"/>
              </a:lnSpc>
              <a:spcBef>
                <a:spcPts val="640"/>
              </a:spcBef>
              <a:spcAft>
                <a:spcPts val="0"/>
              </a:spcAft>
              <a:buSzPts val="3200"/>
              <a:buFont typeface="Arial"/>
              <a:buNone/>
            </a:pPr>
            <a:r>
              <a:t/>
            </a:r>
            <a:endParaRPr>
              <a:solidFill>
                <a:schemeClr val="dk1"/>
              </a:solidFill>
            </a:endParaRPr>
          </a:p>
          <a:p>
            <a:pPr indent="-279400" lvl="1" marL="939800" rtl="0" algn="l">
              <a:lnSpc>
                <a:spcPct val="100000"/>
              </a:lnSpc>
              <a:spcBef>
                <a:spcPts val="560"/>
              </a:spcBef>
              <a:spcAft>
                <a:spcPts val="0"/>
              </a:spcAft>
              <a:buSzPts val="2800"/>
              <a:buFont typeface="Arial"/>
              <a:buNone/>
            </a:pPr>
            <a:r>
              <a:t/>
            </a:r>
            <a:endParaRPr>
              <a:solidFill>
                <a:schemeClr val="dk1"/>
              </a:solidFill>
            </a:endParaRPr>
          </a:p>
        </p:txBody>
      </p:sp>
      <p:sp>
        <p:nvSpPr>
          <p:cNvPr id="185" name="Google Shape;185;p26"/>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186" name="Google Shape;186;p26"/>
          <p:cNvGrpSpPr/>
          <p:nvPr/>
        </p:nvGrpSpPr>
        <p:grpSpPr>
          <a:xfrm>
            <a:off x="790770" y="-112458"/>
            <a:ext cx="1427175" cy="786776"/>
            <a:chOff x="0" y="-38100"/>
            <a:chExt cx="373234" cy="205757"/>
          </a:xfrm>
        </p:grpSpPr>
        <p:sp>
          <p:nvSpPr>
            <p:cNvPr id="187" name="Google Shape;187;p26"/>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88" name="Google Shape;188;p26"/>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89" name="Google Shape;189;p26"/>
          <p:cNvGrpSpPr/>
          <p:nvPr/>
        </p:nvGrpSpPr>
        <p:grpSpPr>
          <a:xfrm>
            <a:off x="0" y="-112458"/>
            <a:ext cx="315272" cy="786776"/>
            <a:chOff x="0" y="-38100"/>
            <a:chExt cx="82450" cy="205757"/>
          </a:xfrm>
        </p:grpSpPr>
        <p:sp>
          <p:nvSpPr>
            <p:cNvPr id="190" name="Google Shape;190;p26"/>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91" name="Google Shape;191;p26"/>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92" name="Google Shape;192;p26"/>
          <p:cNvGrpSpPr/>
          <p:nvPr/>
        </p:nvGrpSpPr>
        <p:grpSpPr>
          <a:xfrm>
            <a:off x="0" y="1116904"/>
            <a:ext cx="503883" cy="1931922"/>
            <a:chOff x="0" y="-38100"/>
            <a:chExt cx="131775" cy="505235"/>
          </a:xfrm>
        </p:grpSpPr>
        <p:sp>
          <p:nvSpPr>
            <p:cNvPr id="193" name="Google Shape;193;p26"/>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94" name="Google Shape;194;p26"/>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8" name="Shape 198"/>
        <p:cNvGrpSpPr/>
        <p:nvPr/>
      </p:nvGrpSpPr>
      <p:grpSpPr>
        <a:xfrm>
          <a:off x="0" y="0"/>
          <a:ext cx="0" cy="0"/>
          <a:chOff x="0" y="0"/>
          <a:chExt cx="0" cy="0"/>
        </a:xfrm>
      </p:grpSpPr>
      <p:sp>
        <p:nvSpPr>
          <p:cNvPr id="199" name="Google Shape;199;g3b00194a890_0_18"/>
          <p:cNvSpPr txBox="1"/>
          <p:nvPr>
            <p:ph type="ctrTitle"/>
          </p:nvPr>
        </p:nvSpPr>
        <p:spPr>
          <a:xfrm>
            <a:off x="2693443" y="505258"/>
            <a:ext cx="14748300" cy="1470000"/>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b="1" lang="en-US">
                <a:latin typeface="Bricolage Grotesque"/>
                <a:ea typeface="Bricolage Grotesque"/>
                <a:cs typeface="Bricolage Grotesque"/>
                <a:sym typeface="Bricolage Grotesque"/>
              </a:rPr>
              <a:t>Personal introduction</a:t>
            </a:r>
            <a:endParaRPr b="1"/>
          </a:p>
        </p:txBody>
      </p:sp>
      <p:sp>
        <p:nvSpPr>
          <p:cNvPr id="200" name="Google Shape;200;g3b00194a890_0_18"/>
          <p:cNvSpPr txBox="1"/>
          <p:nvPr>
            <p:ph idx="1" type="subTitle"/>
          </p:nvPr>
        </p:nvSpPr>
        <p:spPr>
          <a:xfrm>
            <a:off x="3795025" y="4071900"/>
            <a:ext cx="11027700" cy="2143200"/>
          </a:xfrm>
          <a:prstGeom prst="rect">
            <a:avLst/>
          </a:prstGeom>
          <a:noFill/>
          <a:ln>
            <a:noFill/>
          </a:ln>
        </p:spPr>
        <p:txBody>
          <a:bodyPr anchorCtr="0" anchor="t" bIns="45700" lIns="91425" spcFirstLastPara="1" rIns="91425" wrap="square" tIns="45700">
            <a:normAutofit/>
          </a:bodyPr>
          <a:lstStyle/>
          <a:p>
            <a:pPr indent="-457200" lvl="0" marL="457200" rtl="0" algn="l">
              <a:lnSpc>
                <a:spcPct val="100000"/>
              </a:lnSpc>
              <a:spcBef>
                <a:spcPts val="640"/>
              </a:spcBef>
              <a:spcAft>
                <a:spcPts val="0"/>
              </a:spcAft>
              <a:buClr>
                <a:schemeClr val="dk1"/>
              </a:buClr>
              <a:buSzPts val="4019"/>
              <a:buChar char="●"/>
            </a:pPr>
            <a:r>
              <a:rPr lang="en-US" sz="4018">
                <a:solidFill>
                  <a:schemeClr val="dk1"/>
                </a:solidFill>
              </a:rPr>
              <a:t>Introduce yourself</a:t>
            </a:r>
            <a:endParaRPr sz="4018">
              <a:solidFill>
                <a:schemeClr val="dk1"/>
              </a:solidFill>
            </a:endParaRPr>
          </a:p>
          <a:p>
            <a:pPr indent="-457200" lvl="0" marL="457200" rtl="0" algn="l">
              <a:lnSpc>
                <a:spcPct val="100000"/>
              </a:lnSpc>
              <a:spcBef>
                <a:spcPts val="0"/>
              </a:spcBef>
              <a:spcAft>
                <a:spcPts val="0"/>
              </a:spcAft>
              <a:buClr>
                <a:schemeClr val="dk1"/>
              </a:buClr>
              <a:buSzPts val="4019"/>
              <a:buChar char="●"/>
            </a:pPr>
            <a:r>
              <a:rPr lang="en-US" sz="4018">
                <a:solidFill>
                  <a:schemeClr val="dk1"/>
                </a:solidFill>
              </a:rPr>
              <a:t>Everyone should introduce themselves</a:t>
            </a:r>
            <a:endParaRPr sz="1700">
              <a:solidFill>
                <a:schemeClr val="dk1"/>
              </a:solidFill>
            </a:endParaRPr>
          </a:p>
        </p:txBody>
      </p:sp>
      <p:sp>
        <p:nvSpPr>
          <p:cNvPr id="201" name="Google Shape;201;g3b00194a890_0_18"/>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202" name="Google Shape;202;g3b00194a890_0_18"/>
          <p:cNvGrpSpPr/>
          <p:nvPr/>
        </p:nvGrpSpPr>
        <p:grpSpPr>
          <a:xfrm>
            <a:off x="790770" y="-112458"/>
            <a:ext cx="1427172" cy="786938"/>
            <a:chOff x="0" y="-38100"/>
            <a:chExt cx="373234" cy="205800"/>
          </a:xfrm>
        </p:grpSpPr>
        <p:sp>
          <p:nvSpPr>
            <p:cNvPr id="203" name="Google Shape;203;g3b00194a890_0_18"/>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04" name="Google Shape;204;g3b00194a890_0_18"/>
            <p:cNvSpPr txBox="1"/>
            <p:nvPr/>
          </p:nvSpPr>
          <p:spPr>
            <a:xfrm>
              <a:off x="0" y="-38100"/>
              <a:ext cx="373200" cy="205800"/>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205" name="Google Shape;205;g3b00194a890_0_18"/>
          <p:cNvGrpSpPr/>
          <p:nvPr/>
        </p:nvGrpSpPr>
        <p:grpSpPr>
          <a:xfrm>
            <a:off x="0" y="-112458"/>
            <a:ext cx="315464" cy="786938"/>
            <a:chOff x="0" y="-38100"/>
            <a:chExt cx="82500" cy="205800"/>
          </a:xfrm>
        </p:grpSpPr>
        <p:sp>
          <p:nvSpPr>
            <p:cNvPr id="206" name="Google Shape;206;g3b00194a890_0_18"/>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07" name="Google Shape;207;g3b00194a890_0_18"/>
            <p:cNvSpPr txBox="1"/>
            <p:nvPr/>
          </p:nvSpPr>
          <p:spPr>
            <a:xfrm>
              <a:off x="0" y="-38100"/>
              <a:ext cx="82500" cy="205800"/>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208" name="Google Shape;208;g3b00194a890_0_18"/>
          <p:cNvGrpSpPr/>
          <p:nvPr/>
        </p:nvGrpSpPr>
        <p:grpSpPr>
          <a:xfrm>
            <a:off x="0" y="1116904"/>
            <a:ext cx="503881" cy="1931918"/>
            <a:chOff x="0" y="-38100"/>
            <a:chExt cx="131775" cy="505235"/>
          </a:xfrm>
        </p:grpSpPr>
        <p:sp>
          <p:nvSpPr>
            <p:cNvPr id="209" name="Google Shape;209;g3b00194a890_0_18"/>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10" name="Google Shape;210;g3b00194a890_0_18"/>
            <p:cNvSpPr txBox="1"/>
            <p:nvPr/>
          </p:nvSpPr>
          <p:spPr>
            <a:xfrm>
              <a:off x="0" y="-38100"/>
              <a:ext cx="131700" cy="505200"/>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4" name="Shape 214"/>
        <p:cNvGrpSpPr/>
        <p:nvPr/>
      </p:nvGrpSpPr>
      <p:grpSpPr>
        <a:xfrm>
          <a:off x="0" y="0"/>
          <a:ext cx="0" cy="0"/>
          <a:chOff x="0" y="0"/>
          <a:chExt cx="0" cy="0"/>
        </a:xfrm>
      </p:grpSpPr>
      <p:sp>
        <p:nvSpPr>
          <p:cNvPr id="215" name="Google Shape;215;p27"/>
          <p:cNvSpPr/>
          <p:nvPr/>
        </p:nvSpPr>
        <p:spPr>
          <a:xfrm>
            <a:off x="1028700" y="1028700"/>
            <a:ext cx="3342849" cy="1336857"/>
          </a:xfrm>
          <a:custGeom>
            <a:rect b="b" l="l" r="r" t="t"/>
            <a:pathLst>
              <a:path extrusionOk="0" h="1336857" w="3342849">
                <a:moveTo>
                  <a:pt x="0" y="0"/>
                </a:moveTo>
                <a:lnTo>
                  <a:pt x="3342849" y="0"/>
                </a:lnTo>
                <a:lnTo>
                  <a:pt x="3342849" y="1336857"/>
                </a:lnTo>
                <a:lnTo>
                  <a:pt x="0" y="1336857"/>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16" name="Google Shape;216;p27"/>
          <p:cNvSpPr/>
          <p:nvPr/>
        </p:nvSpPr>
        <p:spPr>
          <a:xfrm>
            <a:off x="13797741" y="1028700"/>
            <a:ext cx="4490259" cy="1418136"/>
          </a:xfrm>
          <a:custGeom>
            <a:rect b="b" l="l" r="r" t="t"/>
            <a:pathLst>
              <a:path extrusionOk="0" h="1418136" w="4490259">
                <a:moveTo>
                  <a:pt x="0" y="0"/>
                </a:moveTo>
                <a:lnTo>
                  <a:pt x="4490259" y="0"/>
                </a:lnTo>
                <a:lnTo>
                  <a:pt x="4490259" y="1418136"/>
                </a:lnTo>
                <a:lnTo>
                  <a:pt x="0" y="1418136"/>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17" name="Google Shape;217;p27"/>
          <p:cNvSpPr/>
          <p:nvPr/>
        </p:nvSpPr>
        <p:spPr>
          <a:xfrm>
            <a:off x="7754266" y="8394270"/>
            <a:ext cx="3872623" cy="864030"/>
          </a:xfrm>
          <a:custGeom>
            <a:rect b="b" l="l" r="r" t="t"/>
            <a:pathLst>
              <a:path extrusionOk="0" h="864030" w="3872623">
                <a:moveTo>
                  <a:pt x="0" y="0"/>
                </a:moveTo>
                <a:lnTo>
                  <a:pt x="3872623" y="0"/>
                </a:lnTo>
                <a:lnTo>
                  <a:pt x="3872623" y="864030"/>
                </a:lnTo>
                <a:lnTo>
                  <a:pt x="0" y="864030"/>
                </a:lnTo>
                <a:lnTo>
                  <a:pt x="0" y="0"/>
                </a:lnTo>
                <a:close/>
              </a:path>
            </a:pathLst>
          </a:custGeom>
          <a:blipFill rotWithShape="1">
            <a:blip r:embed="rId5">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218" name="Google Shape;218;p27"/>
          <p:cNvGrpSpPr/>
          <p:nvPr/>
        </p:nvGrpSpPr>
        <p:grpSpPr>
          <a:xfrm>
            <a:off x="6111849" y="2794410"/>
            <a:ext cx="7685891" cy="2168895"/>
            <a:chOff x="0" y="-47625"/>
            <a:chExt cx="1484188" cy="418826"/>
          </a:xfrm>
        </p:grpSpPr>
        <p:sp>
          <p:nvSpPr>
            <p:cNvPr id="219" name="Google Shape;219;p27"/>
            <p:cNvSpPr/>
            <p:nvPr/>
          </p:nvSpPr>
          <p:spPr>
            <a:xfrm>
              <a:off x="0" y="0"/>
              <a:ext cx="1484188" cy="371201"/>
            </a:xfrm>
            <a:custGeom>
              <a:rect b="b" l="l" r="r" t="t"/>
              <a:pathLst>
                <a:path extrusionOk="0" h="371201" w="1484188">
                  <a:moveTo>
                    <a:pt x="30219" y="0"/>
                  </a:moveTo>
                  <a:lnTo>
                    <a:pt x="1453970" y="0"/>
                  </a:lnTo>
                  <a:cubicBezTo>
                    <a:pt x="1470659" y="0"/>
                    <a:pt x="1484188" y="13529"/>
                    <a:pt x="1484188" y="30219"/>
                  </a:cubicBezTo>
                  <a:lnTo>
                    <a:pt x="1484188" y="340982"/>
                  </a:lnTo>
                  <a:cubicBezTo>
                    <a:pt x="1484188" y="357671"/>
                    <a:pt x="1470659" y="371201"/>
                    <a:pt x="1453970" y="371201"/>
                  </a:cubicBezTo>
                  <a:lnTo>
                    <a:pt x="30219" y="371201"/>
                  </a:lnTo>
                  <a:cubicBezTo>
                    <a:pt x="13529" y="371201"/>
                    <a:pt x="0" y="357671"/>
                    <a:pt x="0" y="340982"/>
                  </a:cubicBezTo>
                  <a:lnTo>
                    <a:pt x="0" y="30219"/>
                  </a:lnTo>
                  <a:cubicBezTo>
                    <a:pt x="0" y="13529"/>
                    <a:pt x="13529" y="0"/>
                    <a:pt x="30219" y="0"/>
                  </a:cubicBezTo>
                  <a:close/>
                </a:path>
              </a:pathLst>
            </a:custGeom>
            <a:solidFill>
              <a:srgbClr val="000000">
                <a:alpha val="0"/>
              </a:srgbClr>
            </a:solidFill>
            <a:ln cap="rnd" cmpd="sng" w="2857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20" name="Google Shape;220;p27"/>
            <p:cNvSpPr txBox="1"/>
            <p:nvPr/>
          </p:nvSpPr>
          <p:spPr>
            <a:xfrm>
              <a:off x="0" y="-47625"/>
              <a:ext cx="1484188" cy="418826"/>
            </a:xfrm>
            <a:prstGeom prst="rect">
              <a:avLst/>
            </a:prstGeom>
            <a:noFill/>
            <a:ln>
              <a:noFill/>
            </a:ln>
          </p:spPr>
          <p:txBody>
            <a:bodyPr anchorCtr="0" anchor="b" bIns="50800" lIns="50800" spcFirstLastPara="1" rIns="50800" wrap="square" tIns="50800">
              <a:noAutofit/>
            </a:bodyPr>
            <a:lstStyle/>
            <a:p>
              <a:pPr indent="0" lvl="0" marL="0" marR="0" rtl="0" algn="ctr">
                <a:lnSpc>
                  <a:spcPct val="149944"/>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221" name="Google Shape;221;p27"/>
          <p:cNvGrpSpPr/>
          <p:nvPr/>
        </p:nvGrpSpPr>
        <p:grpSpPr>
          <a:xfrm>
            <a:off x="-696258" y="-1193133"/>
            <a:ext cx="7178388" cy="12095887"/>
            <a:chOff x="0" y="-57150"/>
            <a:chExt cx="1890604" cy="3185748"/>
          </a:xfrm>
        </p:grpSpPr>
        <p:sp>
          <p:nvSpPr>
            <p:cNvPr id="222" name="Google Shape;222;p27"/>
            <p:cNvSpPr/>
            <p:nvPr/>
          </p:nvSpPr>
          <p:spPr>
            <a:xfrm>
              <a:off x="0" y="0"/>
              <a:ext cx="1890604" cy="3128598"/>
            </a:xfrm>
            <a:custGeom>
              <a:rect b="b" l="l" r="r" t="t"/>
              <a:pathLst>
                <a:path extrusionOk="0" h="3128598" w="1890604">
                  <a:moveTo>
                    <a:pt x="0" y="0"/>
                  </a:moveTo>
                  <a:lnTo>
                    <a:pt x="1890604" y="0"/>
                  </a:lnTo>
                  <a:lnTo>
                    <a:pt x="1890604" y="3128598"/>
                  </a:lnTo>
                  <a:lnTo>
                    <a:pt x="0" y="3128598"/>
                  </a:lnTo>
                  <a:close/>
                </a:path>
              </a:pathLst>
            </a:custGeom>
            <a:solidFill>
              <a:srgbClr val="73CEE2"/>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23" name="Google Shape;223;p27"/>
            <p:cNvSpPr txBox="1"/>
            <p:nvPr/>
          </p:nvSpPr>
          <p:spPr>
            <a:xfrm>
              <a:off x="0" y="-57150"/>
              <a:ext cx="1890604" cy="3185748"/>
            </a:xfrm>
            <a:prstGeom prst="rect">
              <a:avLst/>
            </a:prstGeom>
            <a:noFill/>
            <a:ln>
              <a:noFill/>
            </a:ln>
          </p:spPr>
          <p:txBody>
            <a:bodyPr anchorCtr="0" anchor="ctr" bIns="50800" lIns="50800" spcFirstLastPara="1" rIns="50800" wrap="square" tIns="50800">
              <a:noAutofit/>
            </a:bodyPr>
            <a:lstStyle/>
            <a:p>
              <a:pPr indent="0" lvl="0" marL="0" marR="0" rtl="0" algn="ctr">
                <a:lnSpc>
                  <a:spcPct val="202166"/>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
        <p:nvSpPr>
          <p:cNvPr id="224" name="Google Shape;224;p27"/>
          <p:cNvSpPr/>
          <p:nvPr/>
        </p:nvSpPr>
        <p:spPr>
          <a:xfrm>
            <a:off x="1028700" y="1042552"/>
            <a:ext cx="3476817" cy="1390433"/>
          </a:xfrm>
          <a:custGeom>
            <a:rect b="b" l="l" r="r" t="t"/>
            <a:pathLst>
              <a:path extrusionOk="0" h="1390433" w="3476817">
                <a:moveTo>
                  <a:pt x="0" y="0"/>
                </a:moveTo>
                <a:lnTo>
                  <a:pt x="3476817" y="0"/>
                </a:lnTo>
                <a:lnTo>
                  <a:pt x="3476817" y="1390432"/>
                </a:lnTo>
                <a:lnTo>
                  <a:pt x="0" y="1390432"/>
                </a:lnTo>
                <a:lnTo>
                  <a:pt x="0" y="0"/>
                </a:lnTo>
                <a:close/>
              </a:path>
            </a:pathLst>
          </a:custGeom>
          <a:blipFill rotWithShape="1">
            <a:blip r:embed="rId6">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25" name="Google Shape;225;p27"/>
          <p:cNvSpPr/>
          <p:nvPr/>
        </p:nvSpPr>
        <p:spPr>
          <a:xfrm rot="-73454">
            <a:off x="16773166" y="5188864"/>
            <a:ext cx="4317980" cy="6690777"/>
          </a:xfrm>
          <a:custGeom>
            <a:rect b="b" l="l" r="r" t="t"/>
            <a:pathLst>
              <a:path extrusionOk="0" h="6690777" w="4317980">
                <a:moveTo>
                  <a:pt x="0" y="0"/>
                </a:moveTo>
                <a:lnTo>
                  <a:pt x="4317980" y="0"/>
                </a:lnTo>
                <a:lnTo>
                  <a:pt x="4317980" y="6690777"/>
                </a:lnTo>
                <a:lnTo>
                  <a:pt x="0" y="6690777"/>
                </a:lnTo>
                <a:lnTo>
                  <a:pt x="0" y="0"/>
                </a:lnTo>
                <a:close/>
              </a:path>
            </a:pathLst>
          </a:custGeom>
          <a:blipFill rotWithShape="1">
            <a:blip r:embed="rId7">
              <a:alphaModFix/>
            </a:blip>
            <a:stretch>
              <a:fillRect b="0" l="-128388"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26" name="Google Shape;226;p27"/>
          <p:cNvSpPr txBox="1"/>
          <p:nvPr/>
        </p:nvSpPr>
        <p:spPr>
          <a:xfrm>
            <a:off x="11884058" y="8384745"/>
            <a:ext cx="5272726" cy="701311"/>
          </a:xfrm>
          <a:prstGeom prst="rect">
            <a:avLst/>
          </a:prstGeom>
          <a:noFill/>
          <a:ln>
            <a:noFill/>
          </a:ln>
        </p:spPr>
        <p:txBody>
          <a:bodyPr anchorCtr="0" anchor="t" bIns="0" lIns="0" spcFirstLastPara="1" rIns="0" wrap="square" tIns="0">
            <a:spAutoFit/>
          </a:bodyPr>
          <a:lstStyle/>
          <a:p>
            <a:pPr indent="0" lvl="0" marL="0" marR="0" rtl="0" algn="just">
              <a:lnSpc>
                <a:spcPct val="115959"/>
              </a:lnSpc>
              <a:spcBef>
                <a:spcPts val="0"/>
              </a:spcBef>
              <a:spcAft>
                <a:spcPts val="0"/>
              </a:spcAft>
              <a:buClr>
                <a:srgbClr val="000000"/>
              </a:buClr>
              <a:buSzPts val="1178"/>
              <a:buFont typeface="Arial"/>
              <a:buNone/>
            </a:pPr>
            <a:r>
              <a:rPr b="0" i="0" lang="en-US" sz="1178" u="none" cap="none" strike="noStrike">
                <a:solidFill>
                  <a:srgbClr val="0C4DA2"/>
                </a:solidFill>
                <a:latin typeface="Helvetica Neue"/>
                <a:ea typeface="Helvetica Neue"/>
                <a:cs typeface="Helvetica Neue"/>
                <a:sym typeface="Helvetica Neue"/>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endParaRPr b="0" i="0" sz="1400" u="none" cap="none" strike="noStrike">
              <a:solidFill>
                <a:srgbClr val="000000"/>
              </a:solidFill>
              <a:latin typeface="Arial"/>
              <a:ea typeface="Arial"/>
              <a:cs typeface="Arial"/>
              <a:sym typeface="Arial"/>
            </a:endParaRPr>
          </a:p>
        </p:txBody>
      </p:sp>
      <p:sp>
        <p:nvSpPr>
          <p:cNvPr id="227" name="Google Shape;227;p27"/>
          <p:cNvSpPr txBox="1"/>
          <p:nvPr/>
        </p:nvSpPr>
        <p:spPr>
          <a:xfrm>
            <a:off x="4759921" y="3423551"/>
            <a:ext cx="9760500" cy="1157240"/>
          </a:xfrm>
          <a:prstGeom prst="rect">
            <a:avLst/>
          </a:prstGeom>
          <a:noFill/>
          <a:ln>
            <a:noFill/>
          </a:ln>
        </p:spPr>
        <p:txBody>
          <a:bodyPr anchorCtr="0" anchor="t" bIns="0" lIns="0" spcFirstLastPara="1" rIns="0" wrap="square" tIns="0">
            <a:spAutoFit/>
          </a:bodyPr>
          <a:lstStyle/>
          <a:p>
            <a:pPr indent="0" lvl="0" marL="0" marR="0" rtl="0" algn="l">
              <a:lnSpc>
                <a:spcPct val="94000"/>
              </a:lnSpc>
              <a:spcBef>
                <a:spcPts val="0"/>
              </a:spcBef>
              <a:spcAft>
                <a:spcPts val="0"/>
              </a:spcAft>
              <a:buClr>
                <a:srgbClr val="000000"/>
              </a:buClr>
              <a:buSzPts val="8000"/>
              <a:buFont typeface="Arial"/>
              <a:buNone/>
            </a:pPr>
            <a:r>
              <a:rPr b="1" i="0" lang="en-US" sz="8000" u="none" cap="none" strike="noStrike">
                <a:solidFill>
                  <a:srgbClr val="343434"/>
                </a:solidFill>
                <a:latin typeface="Arial"/>
                <a:ea typeface="Arial"/>
                <a:cs typeface="Arial"/>
                <a:sym typeface="Arial"/>
              </a:rPr>
              <a:t>Entry assessment</a:t>
            </a:r>
            <a:endParaRPr b="0" i="0" sz="1050" u="none" cap="none" strike="noStrike">
              <a:solidFill>
                <a:srgbClr val="000000"/>
              </a:solidFill>
              <a:latin typeface="Arial"/>
              <a:ea typeface="Arial"/>
              <a:cs typeface="Arial"/>
              <a:sym typeface="Arial"/>
            </a:endParaRPr>
          </a:p>
        </p:txBody>
      </p:sp>
      <p:sp>
        <p:nvSpPr>
          <p:cNvPr id="228" name="Google Shape;228;p27"/>
          <p:cNvSpPr txBox="1"/>
          <p:nvPr/>
        </p:nvSpPr>
        <p:spPr>
          <a:xfrm>
            <a:off x="7943850" y="5943600"/>
            <a:ext cx="1322700" cy="5232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2800"/>
              <a:buFont typeface="Arial"/>
              <a:buNone/>
            </a:pPr>
            <a:r>
              <a:rPr b="1" i="0" lang="en-US" sz="2800" u="none" cap="none" strike="noStrike">
                <a:solidFill>
                  <a:srgbClr val="000000"/>
                </a:solidFill>
                <a:latin typeface="Arial"/>
                <a:ea typeface="Arial"/>
                <a:cs typeface="Arial"/>
                <a:sym typeface="Arial"/>
              </a:rPr>
              <a:t>10 min</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2" name="Shape 232"/>
        <p:cNvGrpSpPr/>
        <p:nvPr/>
      </p:nvGrpSpPr>
      <p:grpSpPr>
        <a:xfrm>
          <a:off x="0" y="0"/>
          <a:ext cx="0" cy="0"/>
          <a:chOff x="0" y="0"/>
          <a:chExt cx="0" cy="0"/>
        </a:xfrm>
      </p:grpSpPr>
      <p:sp>
        <p:nvSpPr>
          <p:cNvPr id="233" name="Google Shape;233;p28"/>
          <p:cNvSpPr txBox="1"/>
          <p:nvPr>
            <p:ph type="ctrTitle"/>
          </p:nvPr>
        </p:nvSpPr>
        <p:spPr>
          <a:xfrm>
            <a:off x="2693443" y="505258"/>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b="1" lang="en-US">
                <a:latin typeface="Bricolage Grotesque"/>
                <a:ea typeface="Bricolage Grotesque"/>
                <a:cs typeface="Bricolage Grotesque"/>
                <a:sym typeface="Bricolage Grotesque"/>
              </a:rPr>
              <a:t>10-min Entry assessment &amp; reflection</a:t>
            </a:r>
            <a:endParaRPr b="1"/>
          </a:p>
        </p:txBody>
      </p:sp>
      <p:sp>
        <p:nvSpPr>
          <p:cNvPr id="234" name="Google Shape;234;p28"/>
          <p:cNvSpPr txBox="1"/>
          <p:nvPr>
            <p:ph idx="1" type="subTitle"/>
          </p:nvPr>
        </p:nvSpPr>
        <p:spPr>
          <a:xfrm>
            <a:off x="1013345" y="2589663"/>
            <a:ext cx="8496415" cy="7059304"/>
          </a:xfrm>
          <a:prstGeom prst="rect">
            <a:avLst/>
          </a:prstGeom>
          <a:noFill/>
          <a:ln>
            <a:noFill/>
          </a:ln>
        </p:spPr>
        <p:txBody>
          <a:bodyPr anchorCtr="0" anchor="t" bIns="45700" lIns="91425" spcFirstLastPara="1" rIns="91425" wrap="square" tIns="45700">
            <a:normAutofit/>
          </a:bodyPr>
          <a:lstStyle/>
          <a:p>
            <a:pPr indent="-406400" lvl="1" marL="914400" rtl="0" algn="ctr">
              <a:lnSpc>
                <a:spcPct val="100000"/>
              </a:lnSpc>
              <a:spcBef>
                <a:spcPts val="560"/>
              </a:spcBef>
              <a:spcAft>
                <a:spcPts val="0"/>
              </a:spcAft>
              <a:buSzPts val="3027"/>
              <a:buNone/>
            </a:pPr>
            <a:r>
              <a:t/>
            </a:r>
            <a:endParaRPr b="1" sz="3200">
              <a:solidFill>
                <a:schemeClr val="dk1"/>
              </a:solidFill>
            </a:endParaRPr>
          </a:p>
          <a:p>
            <a:pPr indent="-406400" lvl="1" marL="914400" rtl="0" algn="ctr">
              <a:lnSpc>
                <a:spcPct val="100000"/>
              </a:lnSpc>
              <a:spcBef>
                <a:spcPts val="560"/>
              </a:spcBef>
              <a:spcAft>
                <a:spcPts val="0"/>
              </a:spcAft>
              <a:buSzPts val="3027"/>
              <a:buNone/>
            </a:pPr>
            <a:r>
              <a:t/>
            </a:r>
            <a:endParaRPr b="1" sz="3200">
              <a:solidFill>
                <a:schemeClr val="dk1"/>
              </a:solidFill>
            </a:endParaRPr>
          </a:p>
          <a:p>
            <a:pPr indent="0" lvl="1" marL="0" rtl="0" algn="l">
              <a:lnSpc>
                <a:spcPct val="100000"/>
              </a:lnSpc>
              <a:spcBef>
                <a:spcPts val="560"/>
              </a:spcBef>
              <a:spcAft>
                <a:spcPts val="0"/>
              </a:spcAft>
              <a:buSzPts val="3027"/>
              <a:buNone/>
            </a:pPr>
            <a:r>
              <a:rPr b="1" lang="en-US" sz="4000" u="sng">
                <a:solidFill>
                  <a:schemeClr val="hlink"/>
                </a:solidFill>
                <a:hlinkClick r:id="rId3"/>
              </a:rPr>
              <a:t>Pre-test for teachers</a:t>
            </a:r>
            <a:endParaRPr b="1" sz="4000">
              <a:solidFill>
                <a:schemeClr val="dk1"/>
              </a:solidFill>
            </a:endParaRPr>
          </a:p>
          <a:p>
            <a:pPr indent="-254000" lvl="0" marL="482600" rtl="0" algn="l">
              <a:lnSpc>
                <a:spcPct val="100000"/>
              </a:lnSpc>
              <a:spcBef>
                <a:spcPts val="640"/>
              </a:spcBef>
              <a:spcAft>
                <a:spcPts val="0"/>
              </a:spcAft>
              <a:buSzPts val="3459"/>
              <a:buFont typeface="Arial"/>
              <a:buNone/>
            </a:pPr>
            <a:r>
              <a:t/>
            </a:r>
            <a:endParaRPr>
              <a:solidFill>
                <a:schemeClr val="dk1"/>
              </a:solidFill>
            </a:endParaRPr>
          </a:p>
          <a:p>
            <a:pPr indent="-254000" lvl="0" marL="482600" rtl="0" algn="l">
              <a:lnSpc>
                <a:spcPct val="100000"/>
              </a:lnSpc>
              <a:spcBef>
                <a:spcPts val="640"/>
              </a:spcBef>
              <a:spcAft>
                <a:spcPts val="0"/>
              </a:spcAft>
              <a:buSzPts val="3459"/>
              <a:buFont typeface="Arial"/>
              <a:buNone/>
            </a:pPr>
            <a:r>
              <a:t/>
            </a:r>
            <a:endParaRPr>
              <a:solidFill>
                <a:schemeClr val="dk1"/>
              </a:solidFill>
            </a:endParaRPr>
          </a:p>
          <a:p>
            <a:pPr indent="-254000" lvl="0" marL="482600" rtl="0" algn="l">
              <a:lnSpc>
                <a:spcPct val="100000"/>
              </a:lnSpc>
              <a:spcBef>
                <a:spcPts val="640"/>
              </a:spcBef>
              <a:spcAft>
                <a:spcPts val="0"/>
              </a:spcAft>
              <a:buSzPts val="3459"/>
              <a:buFont typeface="Arial"/>
              <a:buNone/>
            </a:pPr>
            <a:r>
              <a:t/>
            </a:r>
            <a:endParaRPr>
              <a:solidFill>
                <a:schemeClr val="dk1"/>
              </a:solidFill>
            </a:endParaRPr>
          </a:p>
          <a:p>
            <a:pPr indent="-254000" lvl="0" marL="482600" rtl="0" algn="l">
              <a:lnSpc>
                <a:spcPct val="100000"/>
              </a:lnSpc>
              <a:spcBef>
                <a:spcPts val="640"/>
              </a:spcBef>
              <a:spcAft>
                <a:spcPts val="0"/>
              </a:spcAft>
              <a:buSzPts val="3459"/>
              <a:buFont typeface="Arial"/>
              <a:buNone/>
            </a:pPr>
            <a:r>
              <a:t/>
            </a:r>
            <a:endParaRPr>
              <a:solidFill>
                <a:schemeClr val="dk1"/>
              </a:solidFill>
            </a:endParaRPr>
          </a:p>
          <a:p>
            <a:pPr indent="0" lvl="0" marL="0" rtl="0" algn="l">
              <a:lnSpc>
                <a:spcPct val="100000"/>
              </a:lnSpc>
              <a:spcBef>
                <a:spcPts val="640"/>
              </a:spcBef>
              <a:spcAft>
                <a:spcPts val="0"/>
              </a:spcAft>
              <a:buSzPts val="3459"/>
              <a:buFont typeface="Arial"/>
              <a:buNone/>
            </a:pPr>
            <a:r>
              <a:t/>
            </a:r>
            <a:endParaRPr>
              <a:solidFill>
                <a:schemeClr val="dk1"/>
              </a:solidFill>
            </a:endParaRPr>
          </a:p>
          <a:p>
            <a:pPr indent="-254000" lvl="0" marL="482600" rtl="0" algn="l">
              <a:lnSpc>
                <a:spcPct val="100000"/>
              </a:lnSpc>
              <a:spcBef>
                <a:spcPts val="640"/>
              </a:spcBef>
              <a:spcAft>
                <a:spcPts val="0"/>
              </a:spcAft>
              <a:buSzPts val="3459"/>
              <a:buFont typeface="Arial"/>
              <a:buNone/>
            </a:pPr>
            <a:r>
              <a:t/>
            </a:r>
            <a:endParaRPr>
              <a:solidFill>
                <a:schemeClr val="dk1"/>
              </a:solidFill>
            </a:endParaRPr>
          </a:p>
          <a:p>
            <a:pPr indent="0" lvl="0" marL="25400" rtl="0" algn="l">
              <a:lnSpc>
                <a:spcPct val="100000"/>
              </a:lnSpc>
              <a:spcBef>
                <a:spcPts val="640"/>
              </a:spcBef>
              <a:spcAft>
                <a:spcPts val="0"/>
              </a:spcAft>
              <a:buSzPts val="3459"/>
              <a:buNone/>
            </a:pPr>
            <a:r>
              <a:rPr b="1" lang="en-US" sz="4000" u="sng">
                <a:solidFill>
                  <a:schemeClr val="hlink"/>
                </a:solidFill>
                <a:hlinkClick r:id="rId4"/>
              </a:rPr>
              <a:t>Self-assessment checklist</a:t>
            </a:r>
            <a:r>
              <a:rPr b="1" lang="en-US" u="sng">
                <a:solidFill>
                  <a:schemeClr val="hlink"/>
                </a:solidFill>
                <a:hlinkClick r:id="rId5"/>
              </a:rPr>
              <a:t> </a:t>
            </a:r>
            <a:endParaRPr/>
          </a:p>
        </p:txBody>
      </p:sp>
      <p:sp>
        <p:nvSpPr>
          <p:cNvPr id="235" name="Google Shape;235;p28"/>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6">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236" name="Google Shape;236;p28"/>
          <p:cNvGrpSpPr/>
          <p:nvPr/>
        </p:nvGrpSpPr>
        <p:grpSpPr>
          <a:xfrm>
            <a:off x="790770" y="-112458"/>
            <a:ext cx="1427175" cy="786776"/>
            <a:chOff x="0" y="-38100"/>
            <a:chExt cx="373234" cy="205757"/>
          </a:xfrm>
        </p:grpSpPr>
        <p:sp>
          <p:nvSpPr>
            <p:cNvPr id="237" name="Google Shape;237;p28"/>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098"/>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38" name="Google Shape;238;p28"/>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239" name="Google Shape;239;p28"/>
          <p:cNvGrpSpPr/>
          <p:nvPr/>
        </p:nvGrpSpPr>
        <p:grpSpPr>
          <a:xfrm>
            <a:off x="0" y="-112458"/>
            <a:ext cx="315272" cy="786776"/>
            <a:chOff x="0" y="-38100"/>
            <a:chExt cx="82450" cy="205757"/>
          </a:xfrm>
        </p:grpSpPr>
        <p:sp>
          <p:nvSpPr>
            <p:cNvPr id="240" name="Google Shape;240;p28"/>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098"/>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41" name="Google Shape;241;p28"/>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242" name="Google Shape;242;p28"/>
          <p:cNvGrpSpPr/>
          <p:nvPr/>
        </p:nvGrpSpPr>
        <p:grpSpPr>
          <a:xfrm>
            <a:off x="0" y="1116904"/>
            <a:ext cx="503883" cy="1931922"/>
            <a:chOff x="0" y="-38100"/>
            <a:chExt cx="131775" cy="505235"/>
          </a:xfrm>
        </p:grpSpPr>
        <p:sp>
          <p:nvSpPr>
            <p:cNvPr id="243" name="Google Shape;243;p28"/>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098"/>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44" name="Google Shape;244;p28"/>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245" name="Google Shape;245;p28"/>
          <p:cNvPicPr preferRelativeResize="0"/>
          <p:nvPr/>
        </p:nvPicPr>
        <p:blipFill rotWithShape="1">
          <a:blip r:embed="rId7">
            <a:alphaModFix/>
          </a:blip>
          <a:srcRect b="0" l="0" r="0" t="0"/>
          <a:stretch/>
        </p:blipFill>
        <p:spPr>
          <a:xfrm>
            <a:off x="7185772" y="6462675"/>
            <a:ext cx="2833450" cy="3651049"/>
          </a:xfrm>
          <a:prstGeom prst="rect">
            <a:avLst/>
          </a:prstGeom>
          <a:noFill/>
          <a:ln>
            <a:noFill/>
          </a:ln>
        </p:spPr>
      </p:pic>
      <p:pic>
        <p:nvPicPr>
          <p:cNvPr id="246" name="Google Shape;246;p28"/>
          <p:cNvPicPr preferRelativeResize="0"/>
          <p:nvPr/>
        </p:nvPicPr>
        <p:blipFill rotWithShape="1">
          <a:blip r:embed="rId8">
            <a:alphaModFix/>
          </a:blip>
          <a:srcRect b="0" l="0" r="0" t="0"/>
          <a:stretch/>
        </p:blipFill>
        <p:spPr>
          <a:xfrm>
            <a:off x="6255399" y="3428999"/>
            <a:ext cx="4908357" cy="1470025"/>
          </a:xfrm>
          <a:prstGeom prst="rect">
            <a:avLst/>
          </a:prstGeom>
          <a:noFill/>
          <a:ln>
            <a:noFill/>
          </a:ln>
        </p:spPr>
      </p:pic>
      <p:sp>
        <p:nvSpPr>
          <p:cNvPr id="247" name="Google Shape;247;p28"/>
          <p:cNvSpPr txBox="1"/>
          <p:nvPr/>
        </p:nvSpPr>
        <p:spPr>
          <a:xfrm>
            <a:off x="13455025" y="6317350"/>
            <a:ext cx="3161100" cy="6771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3200"/>
              <a:buFont typeface="Arial"/>
              <a:buNone/>
            </a:pPr>
            <a:r>
              <a:t/>
            </a:r>
            <a:endParaRPr b="1" i="0" sz="3200" u="none" cap="none" strike="noStrike">
              <a:solidFill>
                <a:schemeClr val="dk1"/>
              </a:solidFill>
              <a:latin typeface="Calibri"/>
              <a:ea typeface="Calibri"/>
              <a:cs typeface="Calibri"/>
              <a:sym typeface="Calibri"/>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1" name="Shape 251"/>
        <p:cNvGrpSpPr/>
        <p:nvPr/>
      </p:nvGrpSpPr>
      <p:grpSpPr>
        <a:xfrm>
          <a:off x="0" y="0"/>
          <a:ext cx="0" cy="0"/>
          <a:chOff x="0" y="0"/>
          <a:chExt cx="0" cy="0"/>
        </a:xfrm>
      </p:grpSpPr>
      <p:sp>
        <p:nvSpPr>
          <p:cNvPr id="252" name="Google Shape;252;p29"/>
          <p:cNvSpPr txBox="1"/>
          <p:nvPr>
            <p:ph type="ctrTitle"/>
          </p:nvPr>
        </p:nvSpPr>
        <p:spPr>
          <a:xfrm>
            <a:off x="2693443" y="505258"/>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b="1" lang="en-US">
                <a:latin typeface="Bricolage Grotesque"/>
                <a:ea typeface="Bricolage Grotesque"/>
                <a:cs typeface="Bricolage Grotesque"/>
                <a:sym typeface="Bricolage Grotesque"/>
              </a:rPr>
              <a:t>Quick Reflection (5 minutes):</a:t>
            </a:r>
            <a:endParaRPr b="1"/>
          </a:p>
        </p:txBody>
      </p:sp>
      <p:sp>
        <p:nvSpPr>
          <p:cNvPr id="253" name="Google Shape;253;p29"/>
          <p:cNvSpPr txBox="1"/>
          <p:nvPr>
            <p:ph idx="1" type="subTitle"/>
          </p:nvPr>
        </p:nvSpPr>
        <p:spPr>
          <a:xfrm>
            <a:off x="6143626" y="4408487"/>
            <a:ext cx="9486900" cy="1470026"/>
          </a:xfrm>
          <a:prstGeom prst="rect">
            <a:avLst/>
          </a:prstGeom>
          <a:noFill/>
          <a:ln>
            <a:noFill/>
          </a:ln>
        </p:spPr>
        <p:txBody>
          <a:bodyPr anchorCtr="0" anchor="t" bIns="45700" lIns="91425" spcFirstLastPara="1" rIns="91425" wrap="square" tIns="45700">
            <a:normAutofit/>
          </a:bodyPr>
          <a:lstStyle/>
          <a:p>
            <a:pPr indent="-431800" lvl="0" marL="457200" rtl="0" algn="l">
              <a:lnSpc>
                <a:spcPct val="100000"/>
              </a:lnSpc>
              <a:spcBef>
                <a:spcPts val="640"/>
              </a:spcBef>
              <a:spcAft>
                <a:spcPts val="0"/>
              </a:spcAft>
              <a:buSzPts val="3200"/>
              <a:buNone/>
            </a:pPr>
            <a:r>
              <a:rPr lang="en-US">
                <a:solidFill>
                  <a:schemeClr val="dk1"/>
                </a:solidFill>
              </a:rPr>
              <a:t>•	“Which one surprised you the most?”</a:t>
            </a:r>
            <a:endParaRPr b="1">
              <a:solidFill>
                <a:schemeClr val="dk1"/>
              </a:solidFill>
            </a:endParaRPr>
          </a:p>
          <a:p>
            <a:pPr indent="-431800" lvl="0" marL="457200" rtl="0" algn="l">
              <a:lnSpc>
                <a:spcPct val="100000"/>
              </a:lnSpc>
              <a:spcBef>
                <a:spcPts val="640"/>
              </a:spcBef>
              <a:spcAft>
                <a:spcPts val="0"/>
              </a:spcAft>
              <a:buSzPts val="3200"/>
              <a:buNone/>
            </a:pPr>
            <a:r>
              <a:t/>
            </a:r>
            <a:endParaRPr>
              <a:solidFill>
                <a:schemeClr val="dk1"/>
              </a:solidFill>
            </a:endParaRPr>
          </a:p>
        </p:txBody>
      </p:sp>
      <p:sp>
        <p:nvSpPr>
          <p:cNvPr id="254" name="Google Shape;254;p29"/>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255" name="Google Shape;255;p29"/>
          <p:cNvGrpSpPr/>
          <p:nvPr/>
        </p:nvGrpSpPr>
        <p:grpSpPr>
          <a:xfrm>
            <a:off x="790770" y="-112458"/>
            <a:ext cx="1427175" cy="786776"/>
            <a:chOff x="0" y="-38100"/>
            <a:chExt cx="373234" cy="205757"/>
          </a:xfrm>
        </p:grpSpPr>
        <p:sp>
          <p:nvSpPr>
            <p:cNvPr id="256" name="Google Shape;256;p29"/>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57" name="Google Shape;257;p29"/>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258" name="Google Shape;258;p29"/>
          <p:cNvGrpSpPr/>
          <p:nvPr/>
        </p:nvGrpSpPr>
        <p:grpSpPr>
          <a:xfrm>
            <a:off x="0" y="-112458"/>
            <a:ext cx="315272" cy="786776"/>
            <a:chOff x="0" y="-38100"/>
            <a:chExt cx="82450" cy="205757"/>
          </a:xfrm>
        </p:grpSpPr>
        <p:sp>
          <p:nvSpPr>
            <p:cNvPr id="259" name="Google Shape;259;p29"/>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60" name="Google Shape;260;p29"/>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261" name="Google Shape;261;p29"/>
          <p:cNvGrpSpPr/>
          <p:nvPr/>
        </p:nvGrpSpPr>
        <p:grpSpPr>
          <a:xfrm>
            <a:off x="0" y="1116904"/>
            <a:ext cx="503883" cy="1931922"/>
            <a:chOff x="0" y="-38100"/>
            <a:chExt cx="131775" cy="505235"/>
          </a:xfrm>
        </p:grpSpPr>
        <p:sp>
          <p:nvSpPr>
            <p:cNvPr id="262" name="Google Shape;262;p29"/>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63" name="Google Shape;263;p29"/>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2006-08-16T00:00:00Z</dcterms:created>
  <dc:creator>Kyriakos Demetriou;Christiana Karousiou</dc:creator>
</cp:coreProperties>
</file>