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9"/>
  </p:notesMasterIdLst>
  <p:sldIdLst>
    <p:sldId id="256" r:id="rId2"/>
    <p:sldId id="257" r:id="rId3"/>
    <p:sldId id="384" r:id="rId4"/>
    <p:sldId id="385" r:id="rId5"/>
    <p:sldId id="439" r:id="rId6"/>
    <p:sldId id="440" r:id="rId7"/>
    <p:sldId id="442" r:id="rId8"/>
    <p:sldId id="451" r:id="rId9"/>
    <p:sldId id="452" r:id="rId10"/>
    <p:sldId id="438" r:id="rId11"/>
    <p:sldId id="444" r:id="rId12"/>
    <p:sldId id="522" r:id="rId13"/>
    <p:sldId id="523" r:id="rId14"/>
    <p:sldId id="524" r:id="rId15"/>
    <p:sldId id="449" r:id="rId16"/>
    <p:sldId id="447" r:id="rId17"/>
    <p:sldId id="453" r:id="rId18"/>
    <p:sldId id="526" r:id="rId19"/>
    <p:sldId id="527" r:id="rId20"/>
    <p:sldId id="525" r:id="rId21"/>
    <p:sldId id="437" r:id="rId22"/>
    <p:sldId id="455" r:id="rId23"/>
    <p:sldId id="528" r:id="rId24"/>
    <p:sldId id="529" r:id="rId25"/>
    <p:sldId id="459" r:id="rId26"/>
    <p:sldId id="467" r:id="rId27"/>
    <p:sldId id="473" r:id="rId28"/>
    <p:sldId id="531" r:id="rId29"/>
    <p:sldId id="471" r:id="rId30"/>
    <p:sldId id="530" r:id="rId31"/>
    <p:sldId id="532" r:id="rId32"/>
    <p:sldId id="470" r:id="rId33"/>
    <p:sldId id="460" r:id="rId34"/>
    <p:sldId id="462" r:id="rId35"/>
    <p:sldId id="464" r:id="rId36"/>
    <p:sldId id="463" r:id="rId37"/>
    <p:sldId id="468" r:id="rId38"/>
    <p:sldId id="461" r:id="rId39"/>
    <p:sldId id="533" r:id="rId40"/>
    <p:sldId id="482" r:id="rId41"/>
    <p:sldId id="475" r:id="rId42"/>
    <p:sldId id="477" r:id="rId43"/>
    <p:sldId id="535" r:id="rId44"/>
    <p:sldId id="536" r:id="rId45"/>
    <p:sldId id="534" r:id="rId46"/>
    <p:sldId id="537" r:id="rId47"/>
    <p:sldId id="538" r:id="rId48"/>
    <p:sldId id="476" r:id="rId49"/>
    <p:sldId id="487" r:id="rId50"/>
    <p:sldId id="519" r:id="rId51"/>
    <p:sldId id="491" r:id="rId52"/>
    <p:sldId id="489" r:id="rId53"/>
    <p:sldId id="492" r:id="rId54"/>
    <p:sldId id="493" r:id="rId55"/>
    <p:sldId id="497" r:id="rId56"/>
    <p:sldId id="490" r:id="rId57"/>
    <p:sldId id="494" r:id="rId58"/>
    <p:sldId id="495" r:id="rId59"/>
    <p:sldId id="500" r:id="rId60"/>
    <p:sldId id="499" r:id="rId61"/>
    <p:sldId id="501" r:id="rId62"/>
    <p:sldId id="502" r:id="rId63"/>
    <p:sldId id="503" r:id="rId64"/>
    <p:sldId id="504" r:id="rId65"/>
    <p:sldId id="506" r:id="rId66"/>
    <p:sldId id="507" r:id="rId67"/>
    <p:sldId id="508" r:id="rId68"/>
    <p:sldId id="509" r:id="rId69"/>
    <p:sldId id="516" r:id="rId70"/>
    <p:sldId id="517" r:id="rId71"/>
    <p:sldId id="518" r:id="rId72"/>
    <p:sldId id="510" r:id="rId73"/>
    <p:sldId id="511" r:id="rId74"/>
    <p:sldId id="512" r:id="rId75"/>
    <p:sldId id="513" r:id="rId76"/>
    <p:sldId id="515" r:id="rId77"/>
    <p:sldId id="514" r:id="rId78"/>
  </p:sldIdLst>
  <p:sldSz cx="18288000" cy="10287000"/>
  <p:notesSz cx="6858000" cy="9144000"/>
  <p:embeddedFontLst>
    <p:embeddedFont>
      <p:font typeface="Bricolage Grotesque" panose="020B0604020202020204" charset="0"/>
      <p:regular r:id="rId80"/>
      <p:bold r:id="rId81"/>
    </p:embeddedFont>
    <p:embeddedFont>
      <p:font typeface="Helvetica Neue" panose="020B0604020202020204" charset="0"/>
      <p:regular r:id="rId82"/>
      <p:bold r:id="rId83"/>
      <p:italic r:id="rId84"/>
      <p:boldItalic r:id="rId85"/>
    </p:embeddedFont>
    <p:embeddedFont>
      <p:font typeface="Poppins" panose="00000500000000000000" pitchFamily="2" charset="0"/>
      <p:regular r:id="rId86"/>
      <p:bold r:id="rId87"/>
      <p:italic r:id="rId88"/>
      <p:boldItalic r:id="rId8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23" roundtripDataSignature="AMtx7mjJKH3iqfMV2/DVdGu5IAq5x9ie1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4D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9031" autoAdjust="0"/>
  </p:normalViewPr>
  <p:slideViewPr>
    <p:cSldViewPr snapToGrid="0">
      <p:cViewPr>
        <p:scale>
          <a:sx n="31" d="100"/>
          <a:sy n="31" d="100"/>
        </p:scale>
        <p:origin x="16" y="13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5.fntdata"/><Relationship Id="rId89" Type="http://schemas.openxmlformats.org/officeDocument/2006/relationships/font" Target="fonts/font10.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123" Type="http://customschemas.google.com/relationships/presentationmetadata" Target="metadata"/><Relationship Id="rId5" Type="http://schemas.openxmlformats.org/officeDocument/2006/relationships/slide" Target="slides/slide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1.fntdata"/><Relationship Id="rId85" Type="http://schemas.openxmlformats.org/officeDocument/2006/relationships/font" Target="fonts/font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24"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4.fntdata"/><Relationship Id="rId88"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2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2.fntdata"/><Relationship Id="rId86"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125"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8.fntdata"/><Relationship Id="rId61" Type="http://schemas.openxmlformats.org/officeDocument/2006/relationships/slide" Target="slides/slide60.xml"/><Relationship Id="rId82" Type="http://schemas.openxmlformats.org/officeDocument/2006/relationships/font" Target="fonts/font3.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26"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AADD0DA4-DD07-9CD5-56B6-8230E9E1D65C}"/>
            </a:ext>
          </a:extLst>
        </p:cNvPr>
        <p:cNvGrpSpPr/>
        <p:nvPr/>
      </p:nvGrpSpPr>
      <p:grpSpPr>
        <a:xfrm>
          <a:off x="0" y="0"/>
          <a:ext cx="0" cy="0"/>
          <a:chOff x="0" y="0"/>
          <a:chExt cx="0" cy="0"/>
        </a:xfrm>
      </p:grpSpPr>
      <p:sp>
        <p:nvSpPr>
          <p:cNvPr id="151" name="Google Shape;151;p3:notes">
            <a:extLst>
              <a:ext uri="{FF2B5EF4-FFF2-40B4-BE49-F238E27FC236}">
                <a16:creationId xmlns:a16="http://schemas.microsoft.com/office/drawing/2014/main" id="{3C7E03E6-1D82-5A6C-06A7-DF2BD8A72FC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3:notes">
            <a:extLst>
              <a:ext uri="{FF2B5EF4-FFF2-40B4-BE49-F238E27FC236}">
                <a16:creationId xmlns:a16="http://schemas.microsoft.com/office/drawing/2014/main" id="{670E827F-B890-8B11-0C82-CCD8F319EF8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27037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91229-5C6E-D979-BC09-6EE91FC18B6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9099E1B-0642-50F1-5C2C-273551DAD6BC}"/>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388EF364-5A76-4B42-5CBD-0019F614EEFC}"/>
              </a:ext>
            </a:extLst>
          </p:cNvPr>
          <p:cNvSpPr>
            <a:spLocks noGrp="1"/>
          </p:cNvSpPr>
          <p:nvPr>
            <p:ph type="body" idx="1"/>
          </p:nvPr>
        </p:nvSpPr>
        <p:spPr/>
        <p:txBody>
          <a:bodyPr/>
          <a:lstStyle/>
          <a:p>
            <a:r>
              <a:rPr lang="en-US" dirty="0"/>
              <a:t>Turns around dis/mis e </a:t>
            </a:r>
            <a:r>
              <a:rPr lang="en-US" dirty="0" err="1"/>
              <a:t>malin</a:t>
            </a:r>
            <a:r>
              <a:rPr lang="en-US" dirty="0"/>
              <a:t>, sarà presentato più approfonditamente nel </a:t>
            </a:r>
          </a:p>
        </p:txBody>
      </p:sp>
    </p:spTree>
    <p:extLst>
      <p:ext uri="{BB962C8B-B14F-4D97-AF65-F5344CB8AC3E}">
        <p14:creationId xmlns:p14="http://schemas.microsoft.com/office/powerpoint/2010/main" val="39904187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40CA3-95E4-AE94-477D-AA57CF7F52E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1584C7E-8E0D-1DCF-7BBA-C906E30FA143}"/>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7A454A72-3E21-DADD-1B97-E0A867F7B840}"/>
              </a:ext>
            </a:extLst>
          </p:cNvPr>
          <p:cNvSpPr>
            <a:spLocks noGrp="1"/>
          </p:cNvSpPr>
          <p:nvPr>
            <p:ph type="body" idx="1"/>
          </p:nvPr>
        </p:nvSpPr>
        <p:spPr/>
        <p:txBody>
          <a:bodyPr/>
          <a:lstStyle/>
          <a:p>
            <a:r>
              <a:rPr lang="en-US" dirty="0"/>
              <a:t>Turns around dis/mis e </a:t>
            </a:r>
            <a:r>
              <a:rPr lang="en-US" dirty="0" err="1"/>
              <a:t>malin</a:t>
            </a:r>
            <a:r>
              <a:rPr lang="en-US" dirty="0"/>
              <a:t>, sarà presentato più approfonditamente nel </a:t>
            </a:r>
          </a:p>
        </p:txBody>
      </p:sp>
    </p:spTree>
    <p:extLst>
      <p:ext uri="{BB962C8B-B14F-4D97-AF65-F5344CB8AC3E}">
        <p14:creationId xmlns:p14="http://schemas.microsoft.com/office/powerpoint/2010/main" val="34335341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65910-AE8E-BC67-4FE8-78232C52C66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69CB155-9B4C-17F5-09A8-B83F9FD4F387}"/>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10CE12D4-74C3-3FB1-F7E7-1AD817406B34}"/>
              </a:ext>
            </a:extLst>
          </p:cNvPr>
          <p:cNvSpPr>
            <a:spLocks noGrp="1"/>
          </p:cNvSpPr>
          <p:nvPr>
            <p:ph type="body" idx="1"/>
          </p:nvPr>
        </p:nvSpPr>
        <p:spPr/>
        <p:txBody>
          <a:bodyPr/>
          <a:lstStyle/>
          <a:p>
            <a:r>
              <a:rPr lang="en-US" dirty="0"/>
              <a:t>Turns around dis/mis e </a:t>
            </a:r>
            <a:r>
              <a:rPr lang="en-US" dirty="0" err="1"/>
              <a:t>malin</a:t>
            </a:r>
            <a:r>
              <a:rPr lang="en-US" dirty="0"/>
              <a:t>, sarà presentato più approfonditamente nel </a:t>
            </a:r>
          </a:p>
        </p:txBody>
      </p:sp>
    </p:spTree>
    <p:extLst>
      <p:ext uri="{BB962C8B-B14F-4D97-AF65-F5344CB8AC3E}">
        <p14:creationId xmlns:p14="http://schemas.microsoft.com/office/powerpoint/2010/main" val="2612464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5065B-8718-86A0-2FFC-E5B646F2DCF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902485E-CA2E-6CE1-9894-7106B52D6AD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84A9A381-D201-A66E-E325-E7B9AC2D53DC}"/>
              </a:ext>
            </a:extLst>
          </p:cNvPr>
          <p:cNvSpPr>
            <a:spLocks noGrp="1"/>
          </p:cNvSpPr>
          <p:nvPr>
            <p:ph type="body" idx="1"/>
          </p:nvPr>
        </p:nvSpPr>
        <p:spPr/>
        <p:txBody>
          <a:bodyPr/>
          <a:lstStyle/>
          <a:p>
            <a:r>
              <a:rPr lang="en-US" dirty="0" err="1">
                <a:solidFill>
                  <a:schemeClr val="tx1"/>
                </a:solidFill>
                <a:latin typeface="Bricolage Grotesque" panose="020B0604020202020204" charset="0"/>
              </a:rPr>
              <a:t>che</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tiene</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conto</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delle</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varie</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relazioni</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che</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caratterizzano</a:t>
            </a:r>
            <a:r>
              <a:rPr lang="en-US" dirty="0">
                <a:solidFill>
                  <a:schemeClr val="tx1"/>
                </a:solidFill>
                <a:latin typeface="Bricolage Grotesque" panose="020B0604020202020204" charset="0"/>
              </a:rPr>
              <a:t> il </a:t>
            </a:r>
            <a:r>
              <a:rPr lang="en-US" dirty="0" err="1">
                <a:solidFill>
                  <a:schemeClr val="tx1"/>
                </a:solidFill>
                <a:latin typeface="Bricolage Grotesque" panose="020B0604020202020204" charset="0"/>
              </a:rPr>
              <a:t>sistema</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dell'informazione</a:t>
            </a:r>
            <a:r>
              <a:rPr lang="en-US" dirty="0">
                <a:solidFill>
                  <a:schemeClr val="tx1"/>
                </a:solidFill>
                <a:latin typeface="Bricolage Grotesque" panose="020B0604020202020204" charset="0"/>
              </a:rPr>
              <a:t> e </a:t>
            </a:r>
            <a:r>
              <a:rPr lang="en-US" dirty="0" err="1">
                <a:solidFill>
                  <a:schemeClr val="tx1"/>
                </a:solidFill>
                <a:latin typeface="Bricolage Grotesque" panose="020B0604020202020204" charset="0"/>
              </a:rPr>
              <a:t>della</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comunicazione</a:t>
            </a:r>
            <a:r>
              <a:rPr lang="en-US" dirty="0">
                <a:solidFill>
                  <a:schemeClr val="tx1"/>
                </a:solidFill>
                <a:latin typeface="Bricolage Grotesque" panose="020B0604020202020204" charset="0"/>
              </a:rPr>
              <a:t>, quelle </a:t>
            </a:r>
            <a:r>
              <a:rPr lang="en-US" dirty="0" err="1">
                <a:solidFill>
                  <a:schemeClr val="tx1"/>
                </a:solidFill>
                <a:latin typeface="Bricolage Grotesque" panose="020B0604020202020204" charset="0"/>
              </a:rPr>
              <a:t>che</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caratterizzano</a:t>
            </a:r>
            <a:r>
              <a:rPr lang="en-US" dirty="0">
                <a:solidFill>
                  <a:schemeClr val="tx1"/>
                </a:solidFill>
                <a:latin typeface="Bricolage Grotesque" panose="020B0604020202020204" charset="0"/>
              </a:rPr>
              <a:t> la vita del </a:t>
            </a:r>
            <a:r>
              <a:rPr lang="en-US" dirty="0" err="1">
                <a:solidFill>
                  <a:schemeClr val="tx1"/>
                </a:solidFill>
                <a:latin typeface="Bricolage Grotesque" panose="020B0604020202020204" charset="0"/>
              </a:rPr>
              <a:t>gruppo</a:t>
            </a:r>
            <a:r>
              <a:rPr lang="en-US" dirty="0">
                <a:solidFill>
                  <a:schemeClr val="tx1"/>
                </a:solidFill>
                <a:latin typeface="Bricolage Grotesque" panose="020B0604020202020204" charset="0"/>
              </a:rPr>
              <a:t> target finale, </a:t>
            </a:r>
            <a:r>
              <a:rPr lang="en-US" dirty="0" err="1">
                <a:solidFill>
                  <a:schemeClr val="tx1"/>
                </a:solidFill>
                <a:latin typeface="Bricolage Grotesque" panose="020B0604020202020204" charset="0"/>
              </a:rPr>
              <a:t>ovvero</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gli</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adolescenti</a:t>
            </a:r>
            <a:r>
              <a:rPr lang="en-US" dirty="0">
                <a:solidFill>
                  <a:schemeClr val="tx1"/>
                </a:solidFill>
                <a:latin typeface="Bricolage Grotesque" panose="020B0604020202020204" charset="0"/>
              </a:rPr>
              <a:t>, e quelle </a:t>
            </a:r>
            <a:r>
              <a:rPr lang="en-US" dirty="0" err="1">
                <a:solidFill>
                  <a:schemeClr val="tx1"/>
                </a:solidFill>
                <a:latin typeface="Bricolage Grotesque" panose="020B0604020202020204" charset="0"/>
              </a:rPr>
              <a:t>che</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caratterizzano</a:t>
            </a:r>
            <a:r>
              <a:rPr lang="en-US" dirty="0">
                <a:solidFill>
                  <a:schemeClr val="tx1"/>
                </a:solidFill>
                <a:latin typeface="Bricolage Grotesque" panose="020B0604020202020204" charset="0"/>
              </a:rPr>
              <a:t> la </a:t>
            </a:r>
            <a:r>
              <a:rPr lang="en-US" dirty="0" err="1">
                <a:solidFill>
                  <a:schemeClr val="tx1"/>
                </a:solidFill>
                <a:latin typeface="Bricolage Grotesque" panose="020B0604020202020204" charset="0"/>
              </a:rPr>
              <a:t>scuola</a:t>
            </a:r>
            <a:r>
              <a:rPr lang="en-US" dirty="0">
                <a:solidFill>
                  <a:schemeClr val="tx1"/>
                </a:solidFill>
                <a:latin typeface="Bricolage Grotesque" panose="020B0604020202020204" charset="0"/>
              </a:rPr>
              <a:t> come </a:t>
            </a:r>
            <a:r>
              <a:rPr lang="en-US" dirty="0" err="1">
                <a:solidFill>
                  <a:schemeClr val="tx1"/>
                </a:solidFill>
                <a:latin typeface="Bricolage Grotesque" panose="020B0604020202020204" charset="0"/>
              </a:rPr>
              <a:t>comunità</a:t>
            </a:r>
            <a:endParaRPr lang="en-US" dirty="0"/>
          </a:p>
        </p:txBody>
      </p:sp>
    </p:spTree>
    <p:extLst>
      <p:ext uri="{BB962C8B-B14F-4D97-AF65-F5344CB8AC3E}">
        <p14:creationId xmlns:p14="http://schemas.microsoft.com/office/powerpoint/2010/main" val="22186717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9928B-68A8-E0D0-AA84-401598608DB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0E5EEF4-7B6E-F6B5-B806-FE7BBBFDFA8C}"/>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73EABDAD-357E-C083-0442-66233D97B35E}"/>
              </a:ext>
            </a:extLst>
          </p:cNvPr>
          <p:cNvSpPr>
            <a:spLocks noGrp="1"/>
          </p:cNvSpPr>
          <p:nvPr>
            <p:ph type="body" idx="1"/>
          </p:nvPr>
        </p:nvSpPr>
        <p:spPr/>
        <p:txBody>
          <a:bodyPr/>
          <a:lstStyle/>
          <a:p>
            <a:r>
              <a:rPr lang="en-US" dirty="0"/>
              <a:t>Turns around dis/mis e </a:t>
            </a:r>
            <a:r>
              <a:rPr lang="en-US" dirty="0" err="1"/>
              <a:t>malin</a:t>
            </a:r>
            <a:r>
              <a:rPr lang="en-US" dirty="0"/>
              <a:t>, sarà presentato più approfonditamente nel </a:t>
            </a:r>
          </a:p>
        </p:txBody>
      </p:sp>
    </p:spTree>
    <p:extLst>
      <p:ext uri="{BB962C8B-B14F-4D97-AF65-F5344CB8AC3E}">
        <p14:creationId xmlns:p14="http://schemas.microsoft.com/office/powerpoint/2010/main" val="40833228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5F8DF-6CFC-0E10-AF77-93293D37168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53341C3-B862-D955-CC8C-FD945D2B29EC}"/>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24AF35D6-3184-33F3-EB53-267BDFB11D10}"/>
              </a:ext>
            </a:extLst>
          </p:cNvPr>
          <p:cNvSpPr>
            <a:spLocks noGrp="1"/>
          </p:cNvSpPr>
          <p:nvPr>
            <p:ph type="body" idx="1"/>
          </p:nvPr>
        </p:nvSpPr>
        <p:spPr/>
        <p:txBody>
          <a:bodyPr/>
          <a:lstStyle/>
          <a:p>
            <a:r>
              <a:rPr lang="en-US" dirty="0"/>
              <a:t>Turns around dis/mis e </a:t>
            </a:r>
            <a:r>
              <a:rPr lang="en-US" dirty="0" err="1"/>
              <a:t>malin</a:t>
            </a:r>
            <a:r>
              <a:rPr lang="en-US" dirty="0"/>
              <a:t>, sarà presentato più approfonditamente nel </a:t>
            </a:r>
          </a:p>
        </p:txBody>
      </p:sp>
    </p:spTree>
    <p:extLst>
      <p:ext uri="{BB962C8B-B14F-4D97-AF65-F5344CB8AC3E}">
        <p14:creationId xmlns:p14="http://schemas.microsoft.com/office/powerpoint/2010/main" val="3974625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BBD9A-CB4C-F99F-5607-FF2B8A10BEC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DC5A94D-2A0A-4A27-F609-DB04E06075E6}"/>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BE02F6FF-C20E-B96A-223A-0DBAE5EC83B1}"/>
              </a:ext>
            </a:extLst>
          </p:cNvPr>
          <p:cNvSpPr>
            <a:spLocks noGrp="1"/>
          </p:cNvSpPr>
          <p:nvPr>
            <p:ph type="body" idx="1"/>
          </p:nvPr>
        </p:nvSpPr>
        <p:spPr/>
        <p:txBody>
          <a:bodyPr/>
          <a:lstStyle/>
          <a:p>
            <a:r>
              <a:rPr lang="en-US" dirty="0"/>
              <a:t>Turns around dis/mis e </a:t>
            </a:r>
            <a:r>
              <a:rPr lang="en-US" dirty="0" err="1"/>
              <a:t>malin</a:t>
            </a:r>
            <a:r>
              <a:rPr lang="en-US" dirty="0"/>
              <a:t>, sarà presentato più approfonditamente nel </a:t>
            </a:r>
          </a:p>
        </p:txBody>
      </p:sp>
    </p:spTree>
    <p:extLst>
      <p:ext uri="{BB962C8B-B14F-4D97-AF65-F5344CB8AC3E}">
        <p14:creationId xmlns:p14="http://schemas.microsoft.com/office/powerpoint/2010/main" val="28368356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D6DE0-94D2-DEB5-B584-47263641ED4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35E5497-B911-2194-24F5-EC7CEE6B0D7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0814A979-DBB8-CE65-E2DB-B1DA31C65C64}"/>
              </a:ext>
            </a:extLst>
          </p:cNvPr>
          <p:cNvSpPr>
            <a:spLocks noGrp="1"/>
          </p:cNvSpPr>
          <p:nvPr>
            <p:ph type="body" idx="1"/>
          </p:nvPr>
        </p:nvSpPr>
        <p:spPr/>
        <p:txBody>
          <a:bodyPr/>
          <a:lstStyle/>
          <a:p>
            <a:r>
              <a:rPr lang="en-US" dirty="0"/>
              <a:t>Turns around dis/mis e </a:t>
            </a:r>
            <a:r>
              <a:rPr lang="en-US" dirty="0" err="1"/>
              <a:t>malin</a:t>
            </a:r>
            <a:r>
              <a:rPr lang="en-US" dirty="0"/>
              <a:t>, sarà presentato più approfonditamente nel </a:t>
            </a:r>
          </a:p>
        </p:txBody>
      </p:sp>
    </p:spTree>
    <p:extLst>
      <p:ext uri="{BB962C8B-B14F-4D97-AF65-F5344CB8AC3E}">
        <p14:creationId xmlns:p14="http://schemas.microsoft.com/office/powerpoint/2010/main" val="22612561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66A27-BA03-9BA5-5857-C12A5135829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43BF81F-0BCD-4A67-FF1D-EA8A79441E85}"/>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B3616941-9124-B407-995D-D5FE4EB9828D}"/>
              </a:ext>
            </a:extLst>
          </p:cNvPr>
          <p:cNvSpPr>
            <a:spLocks noGrp="1"/>
          </p:cNvSpPr>
          <p:nvPr>
            <p:ph type="body" idx="1"/>
          </p:nvPr>
        </p:nvSpPr>
        <p:spPr/>
        <p:txBody>
          <a:bodyPr/>
          <a:lstStyle/>
          <a:p>
            <a:r>
              <a:rPr lang="en-US" dirty="0"/>
              <a:t>Turns around dis/mis e </a:t>
            </a:r>
            <a:r>
              <a:rPr lang="en-US" dirty="0" err="1"/>
              <a:t>malin</a:t>
            </a:r>
            <a:r>
              <a:rPr lang="en-US" dirty="0"/>
              <a:t>, sarà presentato più approfonditamente nel </a:t>
            </a:r>
          </a:p>
          <a:p>
            <a:r>
              <a:rPr lang="en-US" dirty="0"/>
              <a:t>Preparazione alle crisi</a:t>
            </a:r>
          </a:p>
          <a:p>
            <a:r>
              <a:rPr lang="en-US" dirty="0" err="1"/>
              <a:t>resilienza</a:t>
            </a:r>
            <a:endParaRPr lang="en-US" dirty="0"/>
          </a:p>
        </p:txBody>
      </p:sp>
    </p:spTree>
    <p:extLst>
      <p:ext uri="{BB962C8B-B14F-4D97-AF65-F5344CB8AC3E}">
        <p14:creationId xmlns:p14="http://schemas.microsoft.com/office/powerpoint/2010/main" val="3674814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6F3E30-55C8-3213-4D9C-651A96742EC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CE917D4-7EAA-6867-F166-2B238D09FEE7}"/>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F1B8C93C-E8C5-3A76-9BB1-570E1CC9B515}"/>
              </a:ext>
            </a:extLst>
          </p:cNvPr>
          <p:cNvSpPr>
            <a:spLocks noGrp="1"/>
          </p:cNvSpPr>
          <p:nvPr>
            <p:ph type="body" idx="1"/>
          </p:nvPr>
        </p:nvSpPr>
        <p:spPr/>
        <p:txBody>
          <a:bodyPr/>
          <a:lstStyle/>
          <a:p>
            <a:r>
              <a:rPr lang="en-US" dirty="0"/>
              <a:t>Turns around dis/mis e </a:t>
            </a:r>
            <a:r>
              <a:rPr lang="en-US" dirty="0" err="1"/>
              <a:t>malin</a:t>
            </a:r>
            <a:r>
              <a:rPr lang="en-US" dirty="0"/>
              <a:t>, sarà presentato più approfonditamente nel </a:t>
            </a:r>
          </a:p>
        </p:txBody>
      </p:sp>
    </p:spTree>
    <p:extLst>
      <p:ext uri="{BB962C8B-B14F-4D97-AF65-F5344CB8AC3E}">
        <p14:creationId xmlns:p14="http://schemas.microsoft.com/office/powerpoint/2010/main" val="3116726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F1903-1536-0C01-2100-BBB15CCF24E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0EA8387-784A-7333-F133-0DA93114C777}"/>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76BAA7FD-E44C-B1BA-118B-FC945B009553}"/>
              </a:ext>
            </a:extLst>
          </p:cNvPr>
          <p:cNvSpPr>
            <a:spLocks noGrp="1"/>
          </p:cNvSpPr>
          <p:nvPr>
            <p:ph type="body" idx="1"/>
          </p:nvPr>
        </p:nvSpPr>
        <p:spPr/>
        <p:txBody>
          <a:bodyPr/>
          <a:lstStyle/>
          <a:p>
            <a:r>
              <a:rPr lang="en-US" dirty="0"/>
              <a:t>Turns around dis/mis e </a:t>
            </a:r>
            <a:r>
              <a:rPr lang="en-US" dirty="0" err="1"/>
              <a:t>malin</a:t>
            </a:r>
            <a:r>
              <a:rPr lang="en-US" dirty="0"/>
              <a:t>, sarà presentato più approfonditamente nel </a:t>
            </a:r>
          </a:p>
        </p:txBody>
      </p:sp>
    </p:spTree>
    <p:extLst>
      <p:ext uri="{BB962C8B-B14F-4D97-AF65-F5344CB8AC3E}">
        <p14:creationId xmlns:p14="http://schemas.microsoft.com/office/powerpoint/2010/main" val="36803925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BDDE1-5CD9-08A9-3C15-C201EA299F2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2B3E080-2CFD-5032-6578-759EC434A21F}"/>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3179DA64-B696-A7F3-BFEF-4A9DF90CDA57}"/>
              </a:ext>
            </a:extLst>
          </p:cNvPr>
          <p:cNvSpPr>
            <a:spLocks noGrp="1"/>
          </p:cNvSpPr>
          <p:nvPr>
            <p:ph type="body" idx="1"/>
          </p:nvPr>
        </p:nvSpPr>
        <p:spPr/>
        <p:txBody>
          <a:bodyPr/>
          <a:lstStyle/>
          <a:p>
            <a:r>
              <a:rPr lang="en-US" dirty="0"/>
              <a:t>Turns around dis/mis e </a:t>
            </a:r>
            <a:r>
              <a:rPr lang="en-US" dirty="0" err="1"/>
              <a:t>malin</a:t>
            </a:r>
            <a:r>
              <a:rPr lang="en-US" dirty="0"/>
              <a:t>, sarà presentato più approfonditamente nel </a:t>
            </a:r>
          </a:p>
        </p:txBody>
      </p:sp>
    </p:spTree>
    <p:extLst>
      <p:ext uri="{BB962C8B-B14F-4D97-AF65-F5344CB8AC3E}">
        <p14:creationId xmlns:p14="http://schemas.microsoft.com/office/powerpoint/2010/main" val="38433526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45CB34-40BB-3A6C-15F9-32FCD8149D1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8916700-CAFA-0D34-ECB7-B7F988143306}"/>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0D1AAE71-676C-7C1D-379A-7698C46C5D09}"/>
              </a:ext>
            </a:extLst>
          </p:cNvPr>
          <p:cNvSpPr>
            <a:spLocks noGrp="1"/>
          </p:cNvSpPr>
          <p:nvPr>
            <p:ph type="body" idx="1"/>
          </p:nvPr>
        </p:nvSpPr>
        <p:spPr/>
        <p:txBody>
          <a:bodyPr/>
          <a:lstStyle/>
          <a:p>
            <a:r>
              <a:rPr lang="en-US" dirty="0"/>
              <a:t>Non </a:t>
            </a:r>
            <a:r>
              <a:rPr lang="en-US" dirty="0" err="1"/>
              <a:t>direttamente</a:t>
            </a:r>
            <a:endParaRPr lang="en-US" dirty="0"/>
          </a:p>
        </p:txBody>
      </p:sp>
    </p:spTree>
    <p:extLst>
      <p:ext uri="{BB962C8B-B14F-4D97-AF65-F5344CB8AC3E}">
        <p14:creationId xmlns:p14="http://schemas.microsoft.com/office/powerpoint/2010/main" val="11593859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E13FADAD-502D-92F2-4E6C-330A11F28466}"/>
            </a:ext>
          </a:extLst>
        </p:cNvPr>
        <p:cNvGrpSpPr/>
        <p:nvPr/>
      </p:nvGrpSpPr>
      <p:grpSpPr>
        <a:xfrm>
          <a:off x="0" y="0"/>
          <a:ext cx="0" cy="0"/>
          <a:chOff x="0" y="0"/>
          <a:chExt cx="0" cy="0"/>
        </a:xfrm>
      </p:grpSpPr>
      <p:sp>
        <p:nvSpPr>
          <p:cNvPr id="151" name="Google Shape;151;p3:notes">
            <a:extLst>
              <a:ext uri="{FF2B5EF4-FFF2-40B4-BE49-F238E27FC236}">
                <a16:creationId xmlns:a16="http://schemas.microsoft.com/office/drawing/2014/main" id="{F70FE4CD-1897-8696-FD05-4A5192EF0C1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3:notes">
            <a:extLst>
              <a:ext uri="{FF2B5EF4-FFF2-40B4-BE49-F238E27FC236}">
                <a16:creationId xmlns:a16="http://schemas.microsoft.com/office/drawing/2014/main" id="{A1AEEEC8-EAD3-2C06-91CA-2E076794E25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4016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B0B326-D05B-D07D-F67B-DA43E7586B0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B09C4AA-7F64-B546-6457-A24054D0673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AB672528-91AD-BDDA-258A-32AB8C3B160D}"/>
              </a:ext>
            </a:extLst>
          </p:cNvPr>
          <p:cNvSpPr>
            <a:spLocks noGrp="1"/>
          </p:cNvSpPr>
          <p:nvPr>
            <p:ph type="body" idx="1"/>
          </p:nvPr>
        </p:nvSpPr>
        <p:spPr/>
        <p:txBody>
          <a:bodyPr/>
          <a:lstStyle/>
          <a:p>
            <a:r>
              <a:rPr lang="en-US" dirty="0"/>
              <a:t>Non </a:t>
            </a:r>
            <a:r>
              <a:rPr lang="en-US" dirty="0" err="1"/>
              <a:t>direttamente</a:t>
            </a:r>
            <a:endParaRPr lang="en-US" dirty="0"/>
          </a:p>
        </p:txBody>
      </p:sp>
    </p:spTree>
    <p:extLst>
      <p:ext uri="{BB962C8B-B14F-4D97-AF65-F5344CB8AC3E}">
        <p14:creationId xmlns:p14="http://schemas.microsoft.com/office/powerpoint/2010/main" val="25811634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8CE06-2363-0725-0C92-0C628C16799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1FA3807-872A-E37C-D420-52772B514170}"/>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1A8D1C4A-6E3A-9AE9-A13B-0879692634A5}"/>
              </a:ext>
            </a:extLst>
          </p:cNvPr>
          <p:cNvSpPr>
            <a:spLocks noGrp="1"/>
          </p:cNvSpPr>
          <p:nvPr>
            <p:ph type="body" idx="1"/>
          </p:nvPr>
        </p:nvSpPr>
        <p:spPr/>
        <p:txBody>
          <a:bodyPr/>
          <a:lstStyle/>
          <a:p>
            <a:r>
              <a:rPr lang="en-US" dirty="0"/>
              <a:t>Non </a:t>
            </a:r>
            <a:r>
              <a:rPr lang="en-US" dirty="0" err="1"/>
              <a:t>direttamente</a:t>
            </a:r>
            <a:endParaRPr lang="en-US" dirty="0"/>
          </a:p>
        </p:txBody>
      </p:sp>
    </p:spTree>
    <p:extLst>
      <p:ext uri="{BB962C8B-B14F-4D97-AF65-F5344CB8AC3E}">
        <p14:creationId xmlns:p14="http://schemas.microsoft.com/office/powerpoint/2010/main" val="20445584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B0F5C6-0334-CD57-190E-5E796298080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6E0F115-922F-2C63-7644-7F126060C200}"/>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A476C817-54B7-ECC1-EDF7-C862659AC711}"/>
              </a:ext>
            </a:extLst>
          </p:cNvPr>
          <p:cNvSpPr>
            <a:spLocks noGrp="1"/>
          </p:cNvSpPr>
          <p:nvPr>
            <p:ph type="body" idx="1"/>
          </p:nvPr>
        </p:nvSpPr>
        <p:spPr/>
        <p:txBody>
          <a:bodyPr/>
          <a:lstStyle/>
          <a:p>
            <a:r>
              <a:rPr lang="en-US" dirty="0"/>
              <a:t>Non </a:t>
            </a:r>
            <a:r>
              <a:rPr lang="en-US" dirty="0" err="1"/>
              <a:t>direttamente</a:t>
            </a:r>
            <a:endParaRPr lang="en-US" dirty="0"/>
          </a:p>
        </p:txBody>
      </p:sp>
    </p:spTree>
    <p:extLst>
      <p:ext uri="{BB962C8B-B14F-4D97-AF65-F5344CB8AC3E}">
        <p14:creationId xmlns:p14="http://schemas.microsoft.com/office/powerpoint/2010/main" val="976140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DDD64F-1C6B-DF35-8F9A-849DB0B5FDF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73EE89F-EFA0-FD60-9D84-44C3E0C32454}"/>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D28F4143-9F8E-700A-5BEA-B3610BF4E841}"/>
              </a:ext>
            </a:extLst>
          </p:cNvPr>
          <p:cNvSpPr>
            <a:spLocks noGrp="1"/>
          </p:cNvSpPr>
          <p:nvPr>
            <p:ph type="body" idx="1"/>
          </p:nvPr>
        </p:nvSpPr>
        <p:spPr/>
        <p:txBody>
          <a:bodyPr/>
          <a:lstStyle/>
          <a:p>
            <a:r>
              <a:rPr lang="en-US" dirty="0"/>
              <a:t>Non </a:t>
            </a:r>
            <a:r>
              <a:rPr lang="en-US" dirty="0" err="1"/>
              <a:t>direttamente</a:t>
            </a:r>
            <a:endParaRPr lang="en-US" dirty="0"/>
          </a:p>
        </p:txBody>
      </p:sp>
    </p:spTree>
    <p:extLst>
      <p:ext uri="{BB962C8B-B14F-4D97-AF65-F5344CB8AC3E}">
        <p14:creationId xmlns:p14="http://schemas.microsoft.com/office/powerpoint/2010/main" val="29671429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33ED37-316B-6D3B-2FBB-7B69D21AF30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D488B2C-F422-F70D-1822-4E0C6B1791ED}"/>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2A2DD657-73A6-67BD-ECBD-F7951D8433B6}"/>
              </a:ext>
            </a:extLst>
          </p:cNvPr>
          <p:cNvSpPr>
            <a:spLocks noGrp="1"/>
          </p:cNvSpPr>
          <p:nvPr>
            <p:ph type="body" idx="1"/>
          </p:nvPr>
        </p:nvSpPr>
        <p:spPr/>
        <p:txBody>
          <a:bodyPr/>
          <a:lstStyle/>
          <a:p>
            <a:r>
              <a:rPr lang="en-US" dirty="0"/>
              <a:t>Non </a:t>
            </a:r>
            <a:r>
              <a:rPr lang="en-US" dirty="0" err="1"/>
              <a:t>direttamente</a:t>
            </a:r>
            <a:endParaRPr lang="en-US" dirty="0"/>
          </a:p>
        </p:txBody>
      </p:sp>
    </p:spTree>
    <p:extLst>
      <p:ext uri="{BB962C8B-B14F-4D97-AF65-F5344CB8AC3E}">
        <p14:creationId xmlns:p14="http://schemas.microsoft.com/office/powerpoint/2010/main" val="2372444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DB0A0EB0-1ACA-AC3D-B935-8F171F6A5A08}"/>
            </a:ext>
          </a:extLst>
        </p:cNvPr>
        <p:cNvGrpSpPr/>
        <p:nvPr/>
      </p:nvGrpSpPr>
      <p:grpSpPr>
        <a:xfrm>
          <a:off x="0" y="0"/>
          <a:ext cx="0" cy="0"/>
          <a:chOff x="0" y="0"/>
          <a:chExt cx="0" cy="0"/>
        </a:xfrm>
      </p:grpSpPr>
      <p:sp>
        <p:nvSpPr>
          <p:cNvPr id="151" name="Google Shape;151;p3:notes">
            <a:extLst>
              <a:ext uri="{FF2B5EF4-FFF2-40B4-BE49-F238E27FC236}">
                <a16:creationId xmlns:a16="http://schemas.microsoft.com/office/drawing/2014/main" id="{915AF8FF-0259-6DAF-D66C-D8B6E39F5C2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3:notes">
            <a:extLst>
              <a:ext uri="{FF2B5EF4-FFF2-40B4-BE49-F238E27FC236}">
                <a16:creationId xmlns:a16="http://schemas.microsoft.com/office/drawing/2014/main" id="{E9308BED-8A0A-8E94-85C0-7AFD0DA8DDE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61170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B47DD8-542E-534F-50F3-02404D62525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F171CED-E4BA-1603-698D-D6F8C910848E}"/>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E239318B-23A2-CBFC-C39E-CEF73C4F4B54}"/>
              </a:ext>
            </a:extLst>
          </p:cNvPr>
          <p:cNvSpPr>
            <a:spLocks noGrp="1"/>
          </p:cNvSpPr>
          <p:nvPr>
            <p:ph type="body" idx="1"/>
          </p:nvPr>
        </p:nvSpPr>
        <p:spPr/>
        <p:txBody>
          <a:bodyPr/>
          <a:lstStyle/>
          <a:p>
            <a:r>
              <a:rPr lang="en-US" dirty="0"/>
              <a:t>Non </a:t>
            </a:r>
            <a:r>
              <a:rPr lang="en-US" dirty="0" err="1"/>
              <a:t>direttamente</a:t>
            </a:r>
            <a:endParaRPr lang="en-US" dirty="0"/>
          </a:p>
        </p:txBody>
      </p:sp>
    </p:spTree>
    <p:extLst>
      <p:ext uri="{BB962C8B-B14F-4D97-AF65-F5344CB8AC3E}">
        <p14:creationId xmlns:p14="http://schemas.microsoft.com/office/powerpoint/2010/main" val="32974113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3A101-9FA6-01FD-1ECF-2AA887781A3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A0038C2-5B67-93BE-3ED1-56B58DBB857F}"/>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F89AEEC8-9336-58C8-8A90-3A3F7698AC2F}"/>
              </a:ext>
            </a:extLst>
          </p:cNvPr>
          <p:cNvSpPr>
            <a:spLocks noGrp="1"/>
          </p:cNvSpPr>
          <p:nvPr>
            <p:ph type="body" idx="1"/>
          </p:nvPr>
        </p:nvSpPr>
        <p:spPr/>
        <p:txBody>
          <a:bodyPr/>
          <a:lstStyle/>
          <a:p>
            <a:r>
              <a:rPr lang="en-US" dirty="0"/>
              <a:t>Non </a:t>
            </a:r>
            <a:r>
              <a:rPr lang="en-US" dirty="0" err="1"/>
              <a:t>direttamente</a:t>
            </a:r>
            <a:endParaRPr lang="en-US" dirty="0"/>
          </a:p>
        </p:txBody>
      </p:sp>
    </p:spTree>
    <p:extLst>
      <p:ext uri="{BB962C8B-B14F-4D97-AF65-F5344CB8AC3E}">
        <p14:creationId xmlns:p14="http://schemas.microsoft.com/office/powerpoint/2010/main" val="6719710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C0B22-B092-83BB-C4F2-8AFE7E7271F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71DB9F0-7E31-EA21-3379-13ABFA585620}"/>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61B48BE6-AEC6-0D82-9E3A-0FDEE2B5DFA2}"/>
              </a:ext>
            </a:extLst>
          </p:cNvPr>
          <p:cNvSpPr>
            <a:spLocks noGrp="1"/>
          </p:cNvSpPr>
          <p:nvPr>
            <p:ph type="body" idx="1"/>
          </p:nvPr>
        </p:nvSpPr>
        <p:spPr/>
        <p:txBody>
          <a:bodyPr/>
          <a:lstStyle/>
          <a:p>
            <a:r>
              <a:rPr lang="en-US" dirty="0"/>
              <a:t>Non </a:t>
            </a:r>
            <a:r>
              <a:rPr lang="en-US" dirty="0" err="1"/>
              <a:t>direttamente</a:t>
            </a:r>
            <a:endParaRPr lang="en-US" dirty="0"/>
          </a:p>
        </p:txBody>
      </p:sp>
    </p:spTree>
    <p:extLst>
      <p:ext uri="{BB962C8B-B14F-4D97-AF65-F5344CB8AC3E}">
        <p14:creationId xmlns:p14="http://schemas.microsoft.com/office/powerpoint/2010/main" val="1510007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7FD9FB18-9240-D401-43DA-EA9514BB63D5}"/>
            </a:ext>
          </a:extLst>
        </p:cNvPr>
        <p:cNvGrpSpPr/>
        <p:nvPr/>
      </p:nvGrpSpPr>
      <p:grpSpPr>
        <a:xfrm>
          <a:off x="0" y="0"/>
          <a:ext cx="0" cy="0"/>
          <a:chOff x="0" y="0"/>
          <a:chExt cx="0" cy="0"/>
        </a:xfrm>
      </p:grpSpPr>
      <p:sp>
        <p:nvSpPr>
          <p:cNvPr id="151" name="Google Shape;151;p3:notes">
            <a:extLst>
              <a:ext uri="{FF2B5EF4-FFF2-40B4-BE49-F238E27FC236}">
                <a16:creationId xmlns:a16="http://schemas.microsoft.com/office/drawing/2014/main" id="{DC11EF77-0614-5A43-62B8-7CA5C835B88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3:notes">
            <a:extLst>
              <a:ext uri="{FF2B5EF4-FFF2-40B4-BE49-F238E27FC236}">
                <a16:creationId xmlns:a16="http://schemas.microsoft.com/office/drawing/2014/main" id="{7DA30B0B-F390-2BBC-33F8-180543A60F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304642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3DC1DE-05EC-A884-ECF3-1B40953236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26A855-91DB-FDEC-2523-BE076E60995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1488E5C-AE79-69E8-7688-DDD7C86F1415}"/>
              </a:ext>
            </a:extLst>
          </p:cNvPr>
          <p:cNvSpPr>
            <a:spLocks noGrp="1"/>
          </p:cNvSpPr>
          <p:nvPr>
            <p:ph type="body" idx="1"/>
          </p:nvPr>
        </p:nvSpPr>
        <p:spPr/>
        <p:txBody>
          <a:bodyPr/>
          <a:lstStyle/>
          <a:p>
            <a:r>
              <a:rPr lang="en-GB" dirty="0"/>
              <a:t>Le risposte possono </a:t>
            </a:r>
            <a:r>
              <a:rPr lang="en-GB" baseline="0" dirty="0"/>
              <a:t>essere raccolte tramite Poll Everywhere.</a:t>
            </a:r>
            <a:endParaRPr lang="en-GB" dirty="0"/>
          </a:p>
        </p:txBody>
      </p:sp>
    </p:spTree>
    <p:extLst>
      <p:ext uri="{BB962C8B-B14F-4D97-AF65-F5344CB8AC3E}">
        <p14:creationId xmlns:p14="http://schemas.microsoft.com/office/powerpoint/2010/main" val="38679890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0BA6F-43F9-1FC9-F3CF-884EA4B774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A07968-AB45-817C-119C-8173C5B067C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095FD15-ACF4-367E-64F6-BE49DE31620B}"/>
              </a:ext>
            </a:extLst>
          </p:cNvPr>
          <p:cNvSpPr>
            <a:spLocks noGrp="1"/>
          </p:cNvSpPr>
          <p:nvPr>
            <p:ph type="body" idx="1"/>
          </p:nvPr>
        </p:nvSpPr>
        <p:spPr/>
        <p:txBody>
          <a:bodyPr/>
          <a:lstStyle/>
          <a:p>
            <a:r>
              <a:rPr lang="en-GB" dirty="0"/>
              <a:t>Le risposte possono </a:t>
            </a:r>
            <a:r>
              <a:rPr lang="en-GB" baseline="0" dirty="0"/>
              <a:t>essere raccolte tramite Poll Everywhere.</a:t>
            </a:r>
            <a:endParaRPr lang="en-GB" dirty="0"/>
          </a:p>
        </p:txBody>
      </p:sp>
    </p:spTree>
    <p:extLst>
      <p:ext uri="{BB962C8B-B14F-4D97-AF65-F5344CB8AC3E}">
        <p14:creationId xmlns:p14="http://schemas.microsoft.com/office/powerpoint/2010/main" val="42554624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49AFC-815D-4CCA-4F04-80578B1B5E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B59107-A4EA-C6F7-E0AE-827F3194089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FF24B6F-28DC-666F-816C-E0FD797212D0}"/>
              </a:ext>
            </a:extLst>
          </p:cNvPr>
          <p:cNvSpPr>
            <a:spLocks noGrp="1"/>
          </p:cNvSpPr>
          <p:nvPr>
            <p:ph type="body" idx="1"/>
          </p:nvPr>
        </p:nvSpPr>
        <p:spPr/>
        <p:txBody>
          <a:bodyPr/>
          <a:lstStyle/>
          <a:p>
            <a:r>
              <a:rPr lang="en-GB" dirty="0"/>
              <a:t>Le risposte possono </a:t>
            </a:r>
            <a:r>
              <a:rPr lang="en-GB" baseline="0" dirty="0"/>
              <a:t>essere raccolte tramite Poll Everywhere.</a:t>
            </a:r>
            <a:endParaRPr lang="en-GB" dirty="0"/>
          </a:p>
        </p:txBody>
      </p:sp>
    </p:spTree>
    <p:extLst>
      <p:ext uri="{BB962C8B-B14F-4D97-AF65-F5344CB8AC3E}">
        <p14:creationId xmlns:p14="http://schemas.microsoft.com/office/powerpoint/2010/main" val="32669842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B33A2-01BF-75A1-0A76-4C7F7504F1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4E85D7-7F17-C1B3-7BFA-8B6B4A0E2DD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88A6AE6-DA7F-5AE2-27C9-4D8FDD455542}"/>
              </a:ext>
            </a:extLst>
          </p:cNvPr>
          <p:cNvSpPr>
            <a:spLocks noGrp="1"/>
          </p:cNvSpPr>
          <p:nvPr>
            <p:ph type="body" idx="1"/>
          </p:nvPr>
        </p:nvSpPr>
        <p:spPr/>
        <p:txBody>
          <a:bodyPr/>
          <a:lstStyle/>
          <a:p>
            <a:r>
              <a:rPr lang="en-GB" dirty="0"/>
              <a:t>Le risposte possono </a:t>
            </a:r>
            <a:r>
              <a:rPr lang="en-GB" baseline="0" dirty="0"/>
              <a:t>essere raccolte tramite Poll Everywhere.</a:t>
            </a:r>
            <a:endParaRPr lang="en-GB" dirty="0"/>
          </a:p>
        </p:txBody>
      </p:sp>
    </p:spTree>
    <p:extLst>
      <p:ext uri="{BB962C8B-B14F-4D97-AF65-F5344CB8AC3E}">
        <p14:creationId xmlns:p14="http://schemas.microsoft.com/office/powerpoint/2010/main" val="4281165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170DE-F021-6E83-AE1A-386D5AB94C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F75943-F37B-8C5A-9876-0BA075DCACF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4D8A711-82AA-36AE-5449-2277D3519B08}"/>
              </a:ext>
            </a:extLst>
          </p:cNvPr>
          <p:cNvSpPr>
            <a:spLocks noGrp="1"/>
          </p:cNvSpPr>
          <p:nvPr>
            <p:ph type="body" idx="1"/>
          </p:nvPr>
        </p:nvSpPr>
        <p:spPr/>
        <p:txBody>
          <a:bodyPr/>
          <a:lstStyle/>
          <a:p>
            <a:r>
              <a:rPr lang="en-GB" dirty="0"/>
              <a:t>Le risposte possono </a:t>
            </a:r>
            <a:r>
              <a:rPr lang="en-GB" baseline="0" dirty="0"/>
              <a:t>essere raccolte tramite Poll Everywhere.</a:t>
            </a:r>
            <a:endParaRPr lang="en-GB" dirty="0"/>
          </a:p>
        </p:txBody>
      </p:sp>
    </p:spTree>
    <p:extLst>
      <p:ext uri="{BB962C8B-B14F-4D97-AF65-F5344CB8AC3E}">
        <p14:creationId xmlns:p14="http://schemas.microsoft.com/office/powerpoint/2010/main" val="4167503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0692C-EB39-42E1-7344-76EC1CA313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D9F96C-84DE-B818-B83A-DB15DA2866E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AB4FCEB-8D3D-667D-961F-6661C9621D41}"/>
              </a:ext>
            </a:extLst>
          </p:cNvPr>
          <p:cNvSpPr>
            <a:spLocks noGrp="1"/>
          </p:cNvSpPr>
          <p:nvPr>
            <p:ph type="body" idx="1"/>
          </p:nvPr>
        </p:nvSpPr>
        <p:spPr/>
        <p:txBody>
          <a:bodyPr/>
          <a:lstStyle/>
          <a:p>
            <a:pPr marL="158750" indent="0">
              <a:buNone/>
            </a:pPr>
            <a:endParaRPr lang="en-GB" dirty="0"/>
          </a:p>
        </p:txBody>
      </p:sp>
    </p:spTree>
    <p:extLst>
      <p:ext uri="{BB962C8B-B14F-4D97-AF65-F5344CB8AC3E}">
        <p14:creationId xmlns:p14="http://schemas.microsoft.com/office/powerpoint/2010/main" val="4109166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r>
              <a:rPr lang="en-US" dirty="0" err="1"/>
              <a:t>Aumento</a:t>
            </a:r>
            <a:r>
              <a:rPr lang="en-US" dirty="0"/>
              <a:t> media </a:t>
            </a:r>
            <a:r>
              <a:rPr lang="en-US" dirty="0" err="1"/>
              <a:t>digitale</a:t>
            </a:r>
            <a:r>
              <a:rPr lang="en-US" dirty="0"/>
              <a:t> </a:t>
            </a:r>
            <a:r>
              <a:rPr lang="en-US" dirty="0" err="1"/>
              <a:t>più</a:t>
            </a:r>
            <a:r>
              <a:rPr lang="en-US" dirty="0"/>
              <a:t> </a:t>
            </a:r>
            <a:r>
              <a:rPr lang="en-US" dirty="0" err="1"/>
              <a:t>usati</a:t>
            </a:r>
            <a:r>
              <a:rPr lang="en-US" dirty="0"/>
              <a:t> </a:t>
            </a:r>
            <a:r>
              <a:rPr lang="en-US" dirty="0" err="1"/>
              <a:t>dai</a:t>
            </a:r>
            <a:r>
              <a:rPr lang="en-US" dirty="0"/>
              <a:t> Giovani</a:t>
            </a:r>
          </a:p>
          <a:p>
            <a:r>
              <a:rPr lang="en-US" dirty="0"/>
              <a:t>Non ci </a:t>
            </a:r>
            <a:r>
              <a:rPr lang="en-US" dirty="0" err="1"/>
              <a:t>sorprende</a:t>
            </a:r>
            <a:r>
              <a:rPr lang="en-US" dirty="0"/>
              <a:t>, ma ha </a:t>
            </a:r>
            <a:r>
              <a:rPr lang="en-US" dirty="0" err="1"/>
              <a:t>delle</a:t>
            </a:r>
            <a:r>
              <a:rPr lang="en-US" dirty="0"/>
              <a:t> </a:t>
            </a:r>
            <a:r>
              <a:rPr lang="en-US" dirty="0" err="1"/>
              <a:t>conseguenze</a:t>
            </a:r>
            <a:endParaRPr lang="en-US" dirty="0"/>
          </a:p>
        </p:txBody>
      </p:sp>
    </p:spTree>
    <p:extLst>
      <p:ext uri="{BB962C8B-B14F-4D97-AF65-F5344CB8AC3E}">
        <p14:creationId xmlns:p14="http://schemas.microsoft.com/office/powerpoint/2010/main" val="16503897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FE56A-64F1-1D17-5D85-8A2A23C7F6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BC0629-A7DE-96E7-B015-287B8579C57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08CD1CE-2279-8242-549B-573C534A5BA8}"/>
              </a:ext>
            </a:extLst>
          </p:cNvPr>
          <p:cNvSpPr>
            <a:spLocks noGrp="1"/>
          </p:cNvSpPr>
          <p:nvPr>
            <p:ph type="body" idx="1"/>
          </p:nvPr>
        </p:nvSpPr>
        <p:spPr/>
        <p:txBody>
          <a:bodyPr/>
          <a:lstStyle/>
          <a:p>
            <a:r>
              <a:rPr lang="en-GB" dirty="0"/>
              <a:t>Le risposte possono </a:t>
            </a:r>
            <a:r>
              <a:rPr lang="en-GB" baseline="0" dirty="0"/>
              <a:t>essere raccolte tramite Poll Everywhere.</a:t>
            </a:r>
            <a:endParaRPr lang="en-GB" dirty="0"/>
          </a:p>
        </p:txBody>
      </p:sp>
    </p:spTree>
    <p:extLst>
      <p:ext uri="{BB962C8B-B14F-4D97-AF65-F5344CB8AC3E}">
        <p14:creationId xmlns:p14="http://schemas.microsoft.com/office/powerpoint/2010/main" val="15247043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95CC6-4D98-C80B-B616-6CE076563D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AB4F41-A4F6-B29E-C9AD-303FD36255B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C35A807-BFAE-71CD-5DB3-3B0814A4EECD}"/>
              </a:ext>
            </a:extLst>
          </p:cNvPr>
          <p:cNvSpPr>
            <a:spLocks noGrp="1"/>
          </p:cNvSpPr>
          <p:nvPr>
            <p:ph type="body" idx="1"/>
          </p:nvPr>
        </p:nvSpPr>
        <p:spPr/>
        <p:txBody>
          <a:bodyPr/>
          <a:lstStyle/>
          <a:p>
            <a:r>
              <a:rPr lang="en-GB" dirty="0"/>
              <a:t>Le risposte possono </a:t>
            </a:r>
            <a:r>
              <a:rPr lang="en-GB" baseline="0" dirty="0"/>
              <a:t>essere raccolte tramite Poll Everywhere.</a:t>
            </a:r>
            <a:endParaRPr lang="en-GB" dirty="0"/>
          </a:p>
        </p:txBody>
      </p:sp>
    </p:spTree>
    <p:extLst>
      <p:ext uri="{BB962C8B-B14F-4D97-AF65-F5344CB8AC3E}">
        <p14:creationId xmlns:p14="http://schemas.microsoft.com/office/powerpoint/2010/main" val="19463929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3BDB9-A796-48D6-F61A-130AA110C3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5CDB15-0EA4-65E2-1F2B-ADF574F1DD5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98F3C86-3606-22EF-FAC6-F08BB9D098A1}"/>
              </a:ext>
            </a:extLst>
          </p:cNvPr>
          <p:cNvSpPr>
            <a:spLocks noGrp="1"/>
          </p:cNvSpPr>
          <p:nvPr>
            <p:ph type="body" idx="1"/>
          </p:nvPr>
        </p:nvSpPr>
        <p:spPr/>
        <p:txBody>
          <a:bodyPr/>
          <a:lstStyle/>
          <a:p>
            <a:r>
              <a:rPr lang="en-GB" dirty="0"/>
              <a:t>Distribuzione, push</a:t>
            </a:r>
          </a:p>
        </p:txBody>
      </p:sp>
    </p:spTree>
    <p:extLst>
      <p:ext uri="{BB962C8B-B14F-4D97-AF65-F5344CB8AC3E}">
        <p14:creationId xmlns:p14="http://schemas.microsoft.com/office/powerpoint/2010/main" val="660656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C5977-4D9E-03EA-13A2-5AF89295AD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9DBD84-B04C-AE17-4368-E174FCC81AE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5512B84-959C-BE0A-391B-B4E6CF461411}"/>
              </a:ext>
            </a:extLst>
          </p:cNvPr>
          <p:cNvSpPr>
            <a:spLocks noGrp="1"/>
          </p:cNvSpPr>
          <p:nvPr>
            <p:ph type="body" idx="1"/>
          </p:nvPr>
        </p:nvSpPr>
        <p:spPr/>
        <p:txBody>
          <a:bodyPr/>
          <a:lstStyle/>
          <a:p>
            <a:r>
              <a:rPr lang="en-GB" dirty="0"/>
              <a:t>Distribuzione, push</a:t>
            </a:r>
          </a:p>
        </p:txBody>
      </p:sp>
    </p:spTree>
    <p:extLst>
      <p:ext uri="{BB962C8B-B14F-4D97-AF65-F5344CB8AC3E}">
        <p14:creationId xmlns:p14="http://schemas.microsoft.com/office/powerpoint/2010/main" val="5650799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5E1E1-96F2-2D7C-22DF-AABC4FBA1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8004AD-CAD5-E830-B684-D3DE149C3A6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6024E19-FD04-6492-CAE1-D0A6964305F5}"/>
              </a:ext>
            </a:extLst>
          </p:cNvPr>
          <p:cNvSpPr>
            <a:spLocks noGrp="1"/>
          </p:cNvSpPr>
          <p:nvPr>
            <p:ph type="body" idx="1"/>
          </p:nvPr>
        </p:nvSpPr>
        <p:spPr/>
        <p:txBody>
          <a:bodyPr/>
          <a:lstStyle/>
          <a:p>
            <a:r>
              <a:rPr lang="en-GB" dirty="0"/>
              <a:t>Le risposte possono </a:t>
            </a:r>
            <a:r>
              <a:rPr lang="en-GB" baseline="0" dirty="0"/>
              <a:t>essere raccolte tramite Poll Everywhere.</a:t>
            </a:r>
            <a:endParaRPr lang="en-GB" dirty="0"/>
          </a:p>
        </p:txBody>
      </p:sp>
    </p:spTree>
    <p:extLst>
      <p:ext uri="{BB962C8B-B14F-4D97-AF65-F5344CB8AC3E}">
        <p14:creationId xmlns:p14="http://schemas.microsoft.com/office/powerpoint/2010/main" val="5009664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99B82D-4079-E52C-F1C7-93B8C5CDCC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5803C2-83E4-F4FA-AFBF-1CE31FA0A45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73BF165-32F3-4290-B992-B6B95A7127D2}"/>
              </a:ext>
            </a:extLst>
          </p:cNvPr>
          <p:cNvSpPr>
            <a:spLocks noGrp="1"/>
          </p:cNvSpPr>
          <p:nvPr>
            <p:ph type="body" idx="1"/>
          </p:nvPr>
        </p:nvSpPr>
        <p:spPr/>
        <p:txBody>
          <a:bodyPr/>
          <a:lstStyle/>
          <a:p>
            <a:r>
              <a:rPr lang="en-GB" dirty="0"/>
              <a:t>Le risposte possono </a:t>
            </a:r>
            <a:r>
              <a:rPr lang="en-GB" baseline="0" dirty="0"/>
              <a:t>essere raccolte tramite Poll Everywhere.</a:t>
            </a:r>
            <a:endParaRPr lang="en-GB" dirty="0"/>
          </a:p>
        </p:txBody>
      </p:sp>
    </p:spTree>
    <p:extLst>
      <p:ext uri="{BB962C8B-B14F-4D97-AF65-F5344CB8AC3E}">
        <p14:creationId xmlns:p14="http://schemas.microsoft.com/office/powerpoint/2010/main" val="810633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E8A28-483D-6E99-320B-283C69ED76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4465CB-74D0-240D-8033-3D387B8C939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0A4B497-5973-6795-DFD6-A7EF4FA77987}"/>
              </a:ext>
            </a:extLst>
          </p:cNvPr>
          <p:cNvSpPr>
            <a:spLocks noGrp="1"/>
          </p:cNvSpPr>
          <p:nvPr>
            <p:ph type="body" idx="1"/>
          </p:nvPr>
        </p:nvSpPr>
        <p:spPr/>
        <p:txBody>
          <a:bodyPr/>
          <a:lstStyle/>
          <a:p>
            <a:r>
              <a:rPr lang="en-GB" dirty="0"/>
              <a:t>Le risposte possono </a:t>
            </a:r>
            <a:r>
              <a:rPr lang="en-GB" baseline="0" dirty="0"/>
              <a:t>essere raccolte tramite Poll Everywhere.</a:t>
            </a:r>
            <a:endParaRPr lang="en-GB" dirty="0"/>
          </a:p>
        </p:txBody>
      </p:sp>
    </p:spTree>
    <p:extLst>
      <p:ext uri="{BB962C8B-B14F-4D97-AF65-F5344CB8AC3E}">
        <p14:creationId xmlns:p14="http://schemas.microsoft.com/office/powerpoint/2010/main" val="17154871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73017-1504-6246-652F-AEDF161B22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9BF71-79CF-0F71-5362-571A0AE870E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04EC206-C8B9-678C-C48F-02A420943508}"/>
              </a:ext>
            </a:extLst>
          </p:cNvPr>
          <p:cNvSpPr>
            <a:spLocks noGrp="1"/>
          </p:cNvSpPr>
          <p:nvPr>
            <p:ph type="body" idx="1"/>
          </p:nvPr>
        </p:nvSpPr>
        <p:spPr/>
        <p:txBody>
          <a:bodyPr/>
          <a:lstStyle/>
          <a:p>
            <a:r>
              <a:rPr lang="en-GB" dirty="0"/>
              <a:t>Le risposte possono </a:t>
            </a:r>
            <a:r>
              <a:rPr lang="en-GB" baseline="0" dirty="0"/>
              <a:t>essere raccolte tramite Poll Everywhere.</a:t>
            </a:r>
            <a:endParaRPr lang="en-GB" dirty="0"/>
          </a:p>
        </p:txBody>
      </p:sp>
    </p:spTree>
    <p:extLst>
      <p:ext uri="{BB962C8B-B14F-4D97-AF65-F5344CB8AC3E}">
        <p14:creationId xmlns:p14="http://schemas.microsoft.com/office/powerpoint/2010/main" val="9862363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90E52E-9355-1ACE-A2A0-36116ADA1F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8055A4-F33C-71BA-24B7-0A2A6230014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CB8BD39-CEB3-5DFB-8FA4-9851F586B88B}"/>
              </a:ext>
            </a:extLst>
          </p:cNvPr>
          <p:cNvSpPr>
            <a:spLocks noGrp="1"/>
          </p:cNvSpPr>
          <p:nvPr>
            <p:ph type="body" idx="1"/>
          </p:nvPr>
        </p:nvSpPr>
        <p:spPr/>
        <p:txBody>
          <a:bodyPr/>
          <a:lstStyle/>
          <a:p>
            <a:r>
              <a:rPr lang="en-GB" dirty="0"/>
              <a:t>Le risposte possono </a:t>
            </a:r>
            <a:r>
              <a:rPr lang="en-GB" baseline="0" dirty="0"/>
              <a:t>essere raccolte tramite Poll Everywhere.</a:t>
            </a:r>
            <a:endParaRPr lang="en-GB" dirty="0"/>
          </a:p>
        </p:txBody>
      </p:sp>
    </p:spTree>
    <p:extLst>
      <p:ext uri="{BB962C8B-B14F-4D97-AF65-F5344CB8AC3E}">
        <p14:creationId xmlns:p14="http://schemas.microsoft.com/office/powerpoint/2010/main" val="26770970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750D9-A534-6962-C736-34F84707AA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EBD725-D054-CD0A-03C2-F8F8418904E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F8899D7-7912-422F-9A46-409FC0B42C99}"/>
              </a:ext>
            </a:extLst>
          </p:cNvPr>
          <p:cNvSpPr>
            <a:spLocks noGrp="1"/>
          </p:cNvSpPr>
          <p:nvPr>
            <p:ph type="body" idx="1"/>
          </p:nvPr>
        </p:nvSpPr>
        <p:spPr/>
        <p:txBody>
          <a:bodyPr/>
          <a:lstStyle/>
          <a:p>
            <a:r>
              <a:rPr lang="en-GB" dirty="0"/>
              <a:t>Distribuzione, push</a:t>
            </a:r>
          </a:p>
        </p:txBody>
      </p:sp>
    </p:spTree>
    <p:extLst>
      <p:ext uri="{BB962C8B-B14F-4D97-AF65-F5344CB8AC3E}">
        <p14:creationId xmlns:p14="http://schemas.microsoft.com/office/powerpoint/2010/main" val="1644060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pPr marL="25400" indent="0" algn="l">
              <a:lnSpc>
                <a:spcPct val="170000"/>
              </a:lnSpc>
            </a:pPr>
            <a:r>
              <a:rPr lang="en-US" sz="1100" dirty="0" err="1">
                <a:solidFill>
                  <a:schemeClr val="tx1"/>
                </a:solidFill>
                <a:latin typeface="Bricolage Grotesque" panose="020B0604020202020204" charset="0"/>
              </a:rPr>
              <a:t>una</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società</a:t>
            </a:r>
            <a:r>
              <a:rPr lang="en-US" sz="1100" dirty="0">
                <a:solidFill>
                  <a:schemeClr val="tx1"/>
                </a:solidFill>
                <a:latin typeface="Bricolage Grotesque" panose="020B0604020202020204" charset="0"/>
              </a:rPr>
              <a:t> in cui </a:t>
            </a:r>
            <a:r>
              <a:rPr lang="en-US" sz="1100" dirty="0" err="1">
                <a:solidFill>
                  <a:schemeClr val="tx1"/>
                </a:solidFill>
                <a:latin typeface="Bricolage Grotesque" panose="020B0604020202020204" charset="0"/>
              </a:rPr>
              <a:t>prevalgono</a:t>
            </a:r>
            <a:r>
              <a:rPr lang="en-US" sz="1100" dirty="0">
                <a:solidFill>
                  <a:schemeClr val="tx1"/>
                </a:solidFill>
                <a:latin typeface="Bricolage Grotesque" panose="020B0604020202020204" charset="0"/>
              </a:rPr>
              <a:t> il </a:t>
            </a:r>
            <a:r>
              <a:rPr lang="en-US" sz="1100" dirty="0" err="1">
                <a:solidFill>
                  <a:schemeClr val="tx1"/>
                </a:solidFill>
                <a:latin typeface="Bricolage Grotesque" panose="020B0604020202020204" charset="0"/>
              </a:rPr>
              <a:t>pluralismo</a:t>
            </a:r>
            <a:r>
              <a:rPr lang="en-US" sz="1100" dirty="0">
                <a:solidFill>
                  <a:schemeClr val="tx1"/>
                </a:solidFill>
                <a:latin typeface="Bricolage Grotesque" panose="020B0604020202020204" charset="0"/>
              </a:rPr>
              <a:t>, la non </a:t>
            </a:r>
            <a:r>
              <a:rPr lang="en-US" sz="1100" dirty="0" err="1">
                <a:solidFill>
                  <a:schemeClr val="tx1"/>
                </a:solidFill>
                <a:latin typeface="Bricolage Grotesque" panose="020B0604020202020204" charset="0"/>
              </a:rPr>
              <a:t>discriminazione</a:t>
            </a:r>
            <a:r>
              <a:rPr lang="en-US" sz="1100" dirty="0">
                <a:solidFill>
                  <a:schemeClr val="tx1"/>
                </a:solidFill>
                <a:latin typeface="Bricolage Grotesque" panose="020B0604020202020204" charset="0"/>
              </a:rPr>
              <a:t>, la </a:t>
            </a:r>
            <a:r>
              <a:rPr lang="en-US" sz="1100" dirty="0" err="1">
                <a:solidFill>
                  <a:schemeClr val="tx1"/>
                </a:solidFill>
                <a:latin typeface="Bricolage Grotesque" panose="020B0604020202020204" charset="0"/>
              </a:rPr>
              <a:t>tolleranza</a:t>
            </a:r>
            <a:r>
              <a:rPr lang="en-US" sz="1100" dirty="0">
                <a:solidFill>
                  <a:schemeClr val="tx1"/>
                </a:solidFill>
                <a:latin typeface="Bricolage Grotesque" panose="020B0604020202020204" charset="0"/>
              </a:rPr>
              <a:t>, la </a:t>
            </a:r>
            <a:r>
              <a:rPr lang="en-US" sz="1100" dirty="0" err="1">
                <a:solidFill>
                  <a:schemeClr val="tx1"/>
                </a:solidFill>
                <a:latin typeface="Bricolage Grotesque" panose="020B0604020202020204" charset="0"/>
              </a:rPr>
              <a:t>giustizia</a:t>
            </a:r>
            <a:r>
              <a:rPr lang="en-US" sz="1100" dirty="0">
                <a:solidFill>
                  <a:schemeClr val="tx1"/>
                </a:solidFill>
                <a:latin typeface="Bricolage Grotesque" panose="020B0604020202020204" charset="0"/>
              </a:rPr>
              <a:t>, la </a:t>
            </a:r>
            <a:r>
              <a:rPr lang="en-US" sz="1100" dirty="0" err="1">
                <a:solidFill>
                  <a:schemeClr val="tx1"/>
                </a:solidFill>
                <a:latin typeface="Bricolage Grotesque" panose="020B0604020202020204" charset="0"/>
              </a:rPr>
              <a:t>solidarietà</a:t>
            </a:r>
            <a:r>
              <a:rPr lang="en-US" sz="1100" dirty="0">
                <a:solidFill>
                  <a:schemeClr val="tx1"/>
                </a:solidFill>
                <a:latin typeface="Bricolage Grotesque" panose="020B0604020202020204" charset="0"/>
              </a:rPr>
              <a:t> e </a:t>
            </a:r>
            <a:r>
              <a:rPr lang="en-US" sz="1100" dirty="0" err="1">
                <a:solidFill>
                  <a:schemeClr val="tx1"/>
                </a:solidFill>
                <a:latin typeface="Bricolage Grotesque" panose="020B0604020202020204" charset="0"/>
              </a:rPr>
              <a:t>l'uguaglianza</a:t>
            </a:r>
            <a:r>
              <a:rPr lang="en-US" sz="1100" dirty="0">
                <a:solidFill>
                  <a:schemeClr val="tx1"/>
                </a:solidFill>
                <a:latin typeface="Bricolage Grotesque" panose="020B0604020202020204" charset="0"/>
              </a:rPr>
              <a:t>. </a:t>
            </a:r>
          </a:p>
          <a:p>
            <a:pPr marL="25400" indent="0" algn="l">
              <a:lnSpc>
                <a:spcPct val="170000"/>
              </a:lnSpc>
            </a:pPr>
            <a:r>
              <a:rPr lang="en-US" sz="1100" dirty="0">
                <a:solidFill>
                  <a:schemeClr val="tx1"/>
                </a:solidFill>
                <a:latin typeface="Bricolage Grotesque" panose="020B0604020202020204" charset="0"/>
              </a:rPr>
              <a:t>I </a:t>
            </a:r>
            <a:r>
              <a:rPr lang="en-US" sz="1100" dirty="0" err="1">
                <a:solidFill>
                  <a:schemeClr val="tx1"/>
                </a:solidFill>
                <a:latin typeface="Bricolage Grotesque" panose="020B0604020202020204" charset="0"/>
              </a:rPr>
              <a:t>cittadini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possono</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esprimere</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liberamente</a:t>
            </a:r>
            <a:r>
              <a:rPr lang="en-US" sz="1100" dirty="0">
                <a:solidFill>
                  <a:schemeClr val="tx1"/>
                </a:solidFill>
                <a:latin typeface="Bricolage Grotesque" panose="020B0604020202020204" charset="0"/>
              </a:rPr>
              <a:t> le loro </a:t>
            </a:r>
            <a:r>
              <a:rPr lang="en-US" sz="1100" dirty="0" err="1">
                <a:solidFill>
                  <a:schemeClr val="tx1"/>
                </a:solidFill>
                <a:latin typeface="Bricolage Grotesque" panose="020B0604020202020204" charset="0"/>
              </a:rPr>
              <a:t>opinioni</a:t>
            </a:r>
            <a:r>
              <a:rPr lang="en-US" sz="1100" dirty="0">
                <a:solidFill>
                  <a:schemeClr val="tx1"/>
                </a:solidFill>
                <a:latin typeface="Bricolage Grotesque" panose="020B0604020202020204" charset="0"/>
              </a:rPr>
              <a:t> e </a:t>
            </a:r>
            <a:r>
              <a:rPr lang="en-US" sz="1100" dirty="0" err="1">
                <a:solidFill>
                  <a:schemeClr val="tx1"/>
                </a:solidFill>
                <a:latin typeface="Bricolage Grotesque" panose="020B0604020202020204" charset="0"/>
              </a:rPr>
              <a:t>formarsi</a:t>
            </a:r>
            <a:r>
              <a:rPr lang="en-US" sz="1100" dirty="0">
                <a:solidFill>
                  <a:schemeClr val="tx1"/>
                </a:solidFill>
                <a:latin typeface="Bricolage Grotesque" panose="020B0604020202020204" charset="0"/>
              </a:rPr>
              <a:t> le </a:t>
            </a:r>
            <a:r>
              <a:rPr lang="en-US" sz="1100" dirty="0" err="1">
                <a:solidFill>
                  <a:schemeClr val="tx1"/>
                </a:solidFill>
                <a:latin typeface="Bricolage Grotesque" panose="020B0604020202020204" charset="0"/>
              </a:rPr>
              <a:t>proprie</a:t>
            </a:r>
            <a:r>
              <a:rPr lang="en-US" sz="1100" dirty="0">
                <a:solidFill>
                  <a:schemeClr val="tx1"/>
                </a:solidFill>
                <a:latin typeface="Bricolage Grotesque" panose="020B0604020202020204" charset="0"/>
              </a:rPr>
              <a:t> idee</a:t>
            </a:r>
          </a:p>
          <a:p>
            <a:pPr marL="25400" indent="0" algn="l">
              <a:lnSpc>
                <a:spcPct val="170000"/>
              </a:lnSpc>
            </a:pPr>
            <a:endParaRPr lang="en-US" sz="1100" dirty="0">
              <a:solidFill>
                <a:schemeClr val="tx1"/>
              </a:solidFill>
              <a:latin typeface="Bricolage Grotesque" panose="020B0604020202020204" charset="0"/>
            </a:endParaRPr>
          </a:p>
          <a:p>
            <a:pPr marL="25400" indent="0" algn="l">
              <a:lnSpc>
                <a:spcPct val="170000"/>
              </a:lnSpc>
            </a:pPr>
            <a:r>
              <a:rPr lang="en-US" sz="1100" dirty="0" err="1">
                <a:solidFill>
                  <a:schemeClr val="tx1"/>
                </a:solidFill>
                <a:latin typeface="Bricolage Grotesque" panose="020B0604020202020204" charset="0"/>
              </a:rPr>
              <a:t>minare</a:t>
            </a:r>
            <a:r>
              <a:rPr lang="en-US" sz="1100" dirty="0">
                <a:solidFill>
                  <a:schemeClr val="tx1"/>
                </a:solidFill>
                <a:latin typeface="Bricolage Grotesque" panose="020B0604020202020204" charset="0"/>
              </a:rPr>
              <a:t> le </a:t>
            </a:r>
            <a:r>
              <a:rPr lang="en-US" sz="1100" dirty="0" err="1">
                <a:solidFill>
                  <a:schemeClr val="tx1"/>
                </a:solidFill>
                <a:latin typeface="Bricolage Grotesque" panose="020B0604020202020204" charset="0"/>
              </a:rPr>
              <a:t>istituzioni</a:t>
            </a:r>
            <a:r>
              <a:rPr lang="en-US" sz="1100" dirty="0">
                <a:solidFill>
                  <a:schemeClr val="tx1"/>
                </a:solidFill>
                <a:latin typeface="Bricolage Grotesque" panose="020B0604020202020204" charset="0"/>
              </a:rPr>
              <a:t> e </a:t>
            </a:r>
            <a:r>
              <a:rPr lang="en-US" sz="1100" dirty="0" err="1">
                <a:solidFill>
                  <a:schemeClr val="tx1"/>
                </a:solidFill>
                <a:latin typeface="Bricolage Grotesque" panose="020B0604020202020204" charset="0"/>
              </a:rPr>
              <a:t>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processi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democratici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impedendo</a:t>
            </a:r>
            <a:r>
              <a:rPr lang="en-US" sz="1100" dirty="0">
                <a:solidFill>
                  <a:schemeClr val="tx1"/>
                </a:solidFill>
                <a:latin typeface="Bricolage Grotesque" panose="020B0604020202020204" charset="0"/>
              </a:rPr>
              <a:t> alle </a:t>
            </a:r>
            <a:r>
              <a:rPr lang="en-US" sz="1100" dirty="0" err="1">
                <a:solidFill>
                  <a:schemeClr val="tx1"/>
                </a:solidFill>
                <a:latin typeface="Bricolage Grotesque" panose="020B0604020202020204" charset="0"/>
              </a:rPr>
              <a:t>persone</a:t>
            </a:r>
            <a:r>
              <a:rPr lang="en-US" sz="1100" dirty="0">
                <a:solidFill>
                  <a:schemeClr val="tx1"/>
                </a:solidFill>
                <a:latin typeface="Bricolage Grotesque" panose="020B0604020202020204" charset="0"/>
              </a:rPr>
              <a:t> di </a:t>
            </a:r>
            <a:r>
              <a:rPr lang="en-US" sz="1100" dirty="0" err="1">
                <a:solidFill>
                  <a:schemeClr val="tx1"/>
                </a:solidFill>
                <a:latin typeface="Bricolage Grotesque" panose="020B0604020202020204" charset="0"/>
              </a:rPr>
              <a:t>prendere</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decisioni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informate</a:t>
            </a:r>
            <a:r>
              <a:rPr lang="en-US" sz="1100" dirty="0">
                <a:solidFill>
                  <a:schemeClr val="tx1"/>
                </a:solidFill>
                <a:latin typeface="Bricolage Grotesque" panose="020B0604020202020204" charset="0"/>
              </a:rPr>
              <a:t> o </a:t>
            </a:r>
            <a:r>
              <a:rPr lang="en-US" sz="1100" dirty="0" err="1">
                <a:solidFill>
                  <a:schemeClr val="tx1"/>
                </a:solidFill>
                <a:latin typeface="Bricolage Grotesque" panose="020B0604020202020204" charset="0"/>
              </a:rPr>
              <a:t>scoraggiandole</a:t>
            </a:r>
            <a:r>
              <a:rPr lang="en-US" sz="1100" dirty="0">
                <a:solidFill>
                  <a:schemeClr val="tx1"/>
                </a:solidFill>
                <a:latin typeface="Bricolage Grotesque" panose="020B0604020202020204" charset="0"/>
              </a:rPr>
              <a:t> dal </a:t>
            </a:r>
            <a:r>
              <a:rPr lang="en-US" sz="1100" dirty="0" err="1">
                <a:solidFill>
                  <a:schemeClr val="tx1"/>
                </a:solidFill>
                <a:latin typeface="Bricolage Grotesque" panose="020B0604020202020204" charset="0"/>
              </a:rPr>
              <a:t>votare</a:t>
            </a:r>
            <a:endParaRPr lang="en-US" dirty="0"/>
          </a:p>
        </p:txBody>
      </p:sp>
    </p:spTree>
    <p:extLst>
      <p:ext uri="{BB962C8B-B14F-4D97-AF65-F5344CB8AC3E}">
        <p14:creationId xmlns:p14="http://schemas.microsoft.com/office/powerpoint/2010/main" val="29775722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2E5A8-8A7F-99BB-E71B-AB1CD47360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E9CDC2-2605-7DDA-CDA7-8A3D9BC658B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31F19B1-5161-4AAE-8629-8DDD582A30B4}"/>
              </a:ext>
            </a:extLst>
          </p:cNvPr>
          <p:cNvSpPr>
            <a:spLocks noGrp="1"/>
          </p:cNvSpPr>
          <p:nvPr>
            <p:ph type="body" idx="1"/>
          </p:nvPr>
        </p:nvSpPr>
        <p:spPr/>
        <p:txBody>
          <a:bodyPr/>
          <a:lstStyle/>
          <a:p>
            <a:r>
              <a:rPr lang="en-GB" dirty="0"/>
              <a:t>Distribuzione, push</a:t>
            </a:r>
          </a:p>
        </p:txBody>
      </p:sp>
    </p:spTree>
    <p:extLst>
      <p:ext uri="{BB962C8B-B14F-4D97-AF65-F5344CB8AC3E}">
        <p14:creationId xmlns:p14="http://schemas.microsoft.com/office/powerpoint/2010/main" val="19637003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E56D-483D-2F33-7623-3FC876E26C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F3081A-BA74-0ABE-C8A4-643FAEE3922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944DB0D-7AE4-BA3C-C33D-E2F4AD5A154E}"/>
              </a:ext>
            </a:extLst>
          </p:cNvPr>
          <p:cNvSpPr>
            <a:spLocks noGrp="1"/>
          </p:cNvSpPr>
          <p:nvPr>
            <p:ph type="body" idx="1"/>
          </p:nvPr>
        </p:nvSpPr>
        <p:spPr/>
        <p:txBody>
          <a:bodyPr/>
          <a:lstStyle/>
          <a:p>
            <a:r>
              <a:rPr lang="en-GB" dirty="0"/>
              <a:t>Distribuzione, push</a:t>
            </a:r>
          </a:p>
        </p:txBody>
      </p:sp>
    </p:spTree>
    <p:extLst>
      <p:ext uri="{BB962C8B-B14F-4D97-AF65-F5344CB8AC3E}">
        <p14:creationId xmlns:p14="http://schemas.microsoft.com/office/powerpoint/2010/main" val="30173401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2BDACF-3AF2-211F-66C3-6792B0E85B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4C7833-843B-5A93-CF56-6058D0CB0A6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BA33571-B078-EC9B-E29C-27E9BB647D7A}"/>
              </a:ext>
            </a:extLst>
          </p:cNvPr>
          <p:cNvSpPr>
            <a:spLocks noGrp="1"/>
          </p:cNvSpPr>
          <p:nvPr>
            <p:ph type="body" idx="1"/>
          </p:nvPr>
        </p:nvSpPr>
        <p:spPr/>
        <p:txBody>
          <a:bodyPr/>
          <a:lstStyle/>
          <a:p>
            <a:r>
              <a:rPr lang="en-GB" dirty="0"/>
              <a:t>Distribuzione, push</a:t>
            </a:r>
          </a:p>
        </p:txBody>
      </p:sp>
    </p:spTree>
    <p:extLst>
      <p:ext uri="{BB962C8B-B14F-4D97-AF65-F5344CB8AC3E}">
        <p14:creationId xmlns:p14="http://schemas.microsoft.com/office/powerpoint/2010/main" val="37518003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CFD014-FF5C-D00B-CCBD-020A65850A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2140F7-BF51-D809-4F6B-0EDAE8BDE19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6528861-5B7D-E979-5F8F-B98E44FA56FD}"/>
              </a:ext>
            </a:extLst>
          </p:cNvPr>
          <p:cNvSpPr>
            <a:spLocks noGrp="1"/>
          </p:cNvSpPr>
          <p:nvPr>
            <p:ph type="body" idx="1"/>
          </p:nvPr>
        </p:nvSpPr>
        <p:spPr/>
        <p:txBody>
          <a:bodyPr/>
          <a:lstStyle/>
          <a:p>
            <a:r>
              <a:rPr lang="en-GB" dirty="0"/>
              <a:t>Distribuzione, push</a:t>
            </a:r>
          </a:p>
        </p:txBody>
      </p:sp>
    </p:spTree>
    <p:extLst>
      <p:ext uri="{BB962C8B-B14F-4D97-AF65-F5344CB8AC3E}">
        <p14:creationId xmlns:p14="http://schemas.microsoft.com/office/powerpoint/2010/main" val="2190652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2EA23-D699-6F9E-DFF4-58407D4F3C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DEFD86-8451-B72C-362B-C5639A405E3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5B1248E-04A9-DD19-9B60-FC0204C50974}"/>
              </a:ext>
            </a:extLst>
          </p:cNvPr>
          <p:cNvSpPr>
            <a:spLocks noGrp="1"/>
          </p:cNvSpPr>
          <p:nvPr>
            <p:ph type="body" idx="1"/>
          </p:nvPr>
        </p:nvSpPr>
        <p:spPr/>
        <p:txBody>
          <a:bodyPr/>
          <a:lstStyle/>
          <a:p>
            <a:r>
              <a:rPr lang="en-GB" dirty="0"/>
              <a:t>Distribuzione, push</a:t>
            </a:r>
          </a:p>
        </p:txBody>
      </p:sp>
    </p:spTree>
    <p:extLst>
      <p:ext uri="{BB962C8B-B14F-4D97-AF65-F5344CB8AC3E}">
        <p14:creationId xmlns:p14="http://schemas.microsoft.com/office/powerpoint/2010/main" val="409197030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BBE7B-1778-7107-FD0D-DBB19C1D82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EC5062-BD2F-921B-9B35-80217338F88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F028823-BAF0-C741-16A4-76E6F1864B8E}"/>
              </a:ext>
            </a:extLst>
          </p:cNvPr>
          <p:cNvSpPr>
            <a:spLocks noGrp="1"/>
          </p:cNvSpPr>
          <p:nvPr>
            <p:ph type="body" idx="1"/>
          </p:nvPr>
        </p:nvSpPr>
        <p:spPr/>
        <p:txBody>
          <a:bodyPr/>
          <a:lstStyle/>
          <a:p>
            <a:r>
              <a:rPr lang="en-GB" dirty="0"/>
              <a:t>Distribuzione, push</a:t>
            </a:r>
          </a:p>
        </p:txBody>
      </p:sp>
    </p:spTree>
    <p:extLst>
      <p:ext uri="{BB962C8B-B14F-4D97-AF65-F5344CB8AC3E}">
        <p14:creationId xmlns:p14="http://schemas.microsoft.com/office/powerpoint/2010/main" val="33751420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DBFC4-D0C0-6704-EF75-96CBEC42C1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849729-5BC6-C00F-4E34-A385044CA79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C0BE7AD-F79C-1829-F4B0-B549AABF0060}"/>
              </a:ext>
            </a:extLst>
          </p:cNvPr>
          <p:cNvSpPr>
            <a:spLocks noGrp="1"/>
          </p:cNvSpPr>
          <p:nvPr>
            <p:ph type="body" idx="1"/>
          </p:nvPr>
        </p:nvSpPr>
        <p:spPr/>
        <p:txBody>
          <a:bodyPr/>
          <a:lstStyle/>
          <a:p>
            <a:r>
              <a:rPr lang="en-GB" dirty="0"/>
              <a:t>Distribuzione, push</a:t>
            </a:r>
          </a:p>
        </p:txBody>
      </p:sp>
    </p:spTree>
    <p:extLst>
      <p:ext uri="{BB962C8B-B14F-4D97-AF65-F5344CB8AC3E}">
        <p14:creationId xmlns:p14="http://schemas.microsoft.com/office/powerpoint/2010/main" val="11686162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00172-B6F3-EB24-382A-21D264BF3D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33B80B-907C-6D07-F97C-E12CBD9B8E3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97FDCF0-6AD2-B013-8B5F-A63CEF25B65F}"/>
              </a:ext>
            </a:extLst>
          </p:cNvPr>
          <p:cNvSpPr>
            <a:spLocks noGrp="1"/>
          </p:cNvSpPr>
          <p:nvPr>
            <p:ph type="body" idx="1"/>
          </p:nvPr>
        </p:nvSpPr>
        <p:spPr/>
        <p:txBody>
          <a:bodyPr/>
          <a:lstStyle/>
          <a:p>
            <a:r>
              <a:rPr lang="en-GB" dirty="0"/>
              <a:t>Distribuzione, push</a:t>
            </a:r>
          </a:p>
        </p:txBody>
      </p:sp>
    </p:spTree>
    <p:extLst>
      <p:ext uri="{BB962C8B-B14F-4D97-AF65-F5344CB8AC3E}">
        <p14:creationId xmlns:p14="http://schemas.microsoft.com/office/powerpoint/2010/main" val="34558666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51E32-8814-4392-9CC3-8C212FB207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879F8C-9FEE-F01B-53FD-CDE7373A89E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D397922-2F36-8D2B-0E56-D96CB6247543}"/>
              </a:ext>
            </a:extLst>
          </p:cNvPr>
          <p:cNvSpPr>
            <a:spLocks noGrp="1"/>
          </p:cNvSpPr>
          <p:nvPr>
            <p:ph type="body" idx="1"/>
          </p:nvPr>
        </p:nvSpPr>
        <p:spPr/>
        <p:txBody>
          <a:bodyPr/>
          <a:lstStyle/>
          <a:p>
            <a:r>
              <a:rPr lang="en-GB" dirty="0"/>
              <a:t>Distribuzione, push</a:t>
            </a:r>
          </a:p>
        </p:txBody>
      </p:sp>
    </p:spTree>
    <p:extLst>
      <p:ext uri="{BB962C8B-B14F-4D97-AF65-F5344CB8AC3E}">
        <p14:creationId xmlns:p14="http://schemas.microsoft.com/office/powerpoint/2010/main" val="9265988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A0B00-C734-D1D0-4771-91594A0CA5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30641B-3920-11AF-E513-AF37A2720D1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3C7607E-0457-946B-7C25-712AB66BC83D}"/>
              </a:ext>
            </a:extLst>
          </p:cNvPr>
          <p:cNvSpPr>
            <a:spLocks noGrp="1"/>
          </p:cNvSpPr>
          <p:nvPr>
            <p:ph type="body" idx="1"/>
          </p:nvPr>
        </p:nvSpPr>
        <p:spPr/>
        <p:txBody>
          <a:bodyPr/>
          <a:lstStyle/>
          <a:p>
            <a:r>
              <a:rPr lang="en-GB" dirty="0"/>
              <a:t>Distribuzione, push</a:t>
            </a:r>
          </a:p>
        </p:txBody>
      </p:sp>
    </p:spTree>
    <p:extLst>
      <p:ext uri="{BB962C8B-B14F-4D97-AF65-F5344CB8AC3E}">
        <p14:creationId xmlns:p14="http://schemas.microsoft.com/office/powerpoint/2010/main" val="21654510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D623A-C745-6ACB-9845-D39E7292ED2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AB80EC1-E116-A252-37F3-8864BF327109}"/>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33016A49-566B-AD2B-E269-588B4A8F11EF}"/>
              </a:ext>
            </a:extLst>
          </p:cNvPr>
          <p:cNvSpPr>
            <a:spLocks noGrp="1"/>
          </p:cNvSpPr>
          <p:nvPr>
            <p:ph type="body" idx="1"/>
          </p:nvPr>
        </p:nvSpPr>
        <p:spPr/>
        <p:txBody>
          <a:bodyPr/>
          <a:lstStyle/>
          <a:p>
            <a:pPr marL="25400" indent="0" algn="l">
              <a:lnSpc>
                <a:spcPct val="170000"/>
              </a:lnSpc>
            </a:pPr>
            <a:r>
              <a:rPr lang="en-US" sz="1100" dirty="0" err="1">
                <a:solidFill>
                  <a:schemeClr val="tx1"/>
                </a:solidFill>
                <a:latin typeface="Bricolage Grotesque" panose="020B0604020202020204" charset="0"/>
              </a:rPr>
              <a:t>una</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società</a:t>
            </a:r>
            <a:r>
              <a:rPr lang="en-US" sz="1100" dirty="0">
                <a:solidFill>
                  <a:schemeClr val="tx1"/>
                </a:solidFill>
                <a:latin typeface="Bricolage Grotesque" panose="020B0604020202020204" charset="0"/>
              </a:rPr>
              <a:t> in cui </a:t>
            </a:r>
            <a:r>
              <a:rPr lang="en-US" sz="1100" dirty="0" err="1">
                <a:solidFill>
                  <a:schemeClr val="tx1"/>
                </a:solidFill>
                <a:latin typeface="Bricolage Grotesque" panose="020B0604020202020204" charset="0"/>
              </a:rPr>
              <a:t>prevalgono</a:t>
            </a:r>
            <a:r>
              <a:rPr lang="en-US" sz="1100" dirty="0">
                <a:solidFill>
                  <a:schemeClr val="tx1"/>
                </a:solidFill>
                <a:latin typeface="Bricolage Grotesque" panose="020B0604020202020204" charset="0"/>
              </a:rPr>
              <a:t> il </a:t>
            </a:r>
            <a:r>
              <a:rPr lang="en-US" sz="1100" dirty="0" err="1">
                <a:solidFill>
                  <a:schemeClr val="tx1"/>
                </a:solidFill>
                <a:latin typeface="Bricolage Grotesque" panose="020B0604020202020204" charset="0"/>
              </a:rPr>
              <a:t>pluralismo</a:t>
            </a:r>
            <a:r>
              <a:rPr lang="en-US" sz="1100" dirty="0">
                <a:solidFill>
                  <a:schemeClr val="tx1"/>
                </a:solidFill>
                <a:latin typeface="Bricolage Grotesque" panose="020B0604020202020204" charset="0"/>
              </a:rPr>
              <a:t>, la non </a:t>
            </a:r>
            <a:r>
              <a:rPr lang="en-US" sz="1100" dirty="0" err="1">
                <a:solidFill>
                  <a:schemeClr val="tx1"/>
                </a:solidFill>
                <a:latin typeface="Bricolage Grotesque" panose="020B0604020202020204" charset="0"/>
              </a:rPr>
              <a:t>discriminazione</a:t>
            </a:r>
            <a:r>
              <a:rPr lang="en-US" sz="1100" dirty="0">
                <a:solidFill>
                  <a:schemeClr val="tx1"/>
                </a:solidFill>
                <a:latin typeface="Bricolage Grotesque" panose="020B0604020202020204" charset="0"/>
              </a:rPr>
              <a:t>, la </a:t>
            </a:r>
            <a:r>
              <a:rPr lang="en-US" sz="1100" dirty="0" err="1">
                <a:solidFill>
                  <a:schemeClr val="tx1"/>
                </a:solidFill>
                <a:latin typeface="Bricolage Grotesque" panose="020B0604020202020204" charset="0"/>
              </a:rPr>
              <a:t>tolleranza</a:t>
            </a:r>
            <a:r>
              <a:rPr lang="en-US" sz="1100" dirty="0">
                <a:solidFill>
                  <a:schemeClr val="tx1"/>
                </a:solidFill>
                <a:latin typeface="Bricolage Grotesque" panose="020B0604020202020204" charset="0"/>
              </a:rPr>
              <a:t>, la </a:t>
            </a:r>
            <a:r>
              <a:rPr lang="en-US" sz="1100" dirty="0" err="1">
                <a:solidFill>
                  <a:schemeClr val="tx1"/>
                </a:solidFill>
                <a:latin typeface="Bricolage Grotesque" panose="020B0604020202020204" charset="0"/>
              </a:rPr>
              <a:t>giustizia</a:t>
            </a:r>
            <a:r>
              <a:rPr lang="en-US" sz="1100" dirty="0">
                <a:solidFill>
                  <a:schemeClr val="tx1"/>
                </a:solidFill>
                <a:latin typeface="Bricolage Grotesque" panose="020B0604020202020204" charset="0"/>
              </a:rPr>
              <a:t>, la </a:t>
            </a:r>
            <a:r>
              <a:rPr lang="en-US" sz="1100" dirty="0" err="1">
                <a:solidFill>
                  <a:schemeClr val="tx1"/>
                </a:solidFill>
                <a:latin typeface="Bricolage Grotesque" panose="020B0604020202020204" charset="0"/>
              </a:rPr>
              <a:t>solidarietà</a:t>
            </a:r>
            <a:r>
              <a:rPr lang="en-US" sz="1100" dirty="0">
                <a:solidFill>
                  <a:schemeClr val="tx1"/>
                </a:solidFill>
                <a:latin typeface="Bricolage Grotesque" panose="020B0604020202020204" charset="0"/>
              </a:rPr>
              <a:t> e </a:t>
            </a:r>
            <a:r>
              <a:rPr lang="en-US" sz="1100" dirty="0" err="1">
                <a:solidFill>
                  <a:schemeClr val="tx1"/>
                </a:solidFill>
                <a:latin typeface="Bricolage Grotesque" panose="020B0604020202020204" charset="0"/>
              </a:rPr>
              <a:t>l'uguaglianza</a:t>
            </a:r>
            <a:r>
              <a:rPr lang="en-US" sz="1100" dirty="0">
                <a:solidFill>
                  <a:schemeClr val="tx1"/>
                </a:solidFill>
                <a:latin typeface="Bricolage Grotesque" panose="020B0604020202020204" charset="0"/>
              </a:rPr>
              <a:t>. </a:t>
            </a:r>
          </a:p>
          <a:p>
            <a:pPr marL="25400" indent="0" algn="l">
              <a:lnSpc>
                <a:spcPct val="170000"/>
              </a:lnSpc>
            </a:pPr>
            <a:r>
              <a:rPr lang="en-US" sz="1100" dirty="0">
                <a:solidFill>
                  <a:schemeClr val="tx1"/>
                </a:solidFill>
                <a:latin typeface="Bricolage Grotesque" panose="020B0604020202020204" charset="0"/>
              </a:rPr>
              <a:t>I </a:t>
            </a:r>
            <a:r>
              <a:rPr lang="en-US" sz="1100" dirty="0" err="1">
                <a:solidFill>
                  <a:schemeClr val="tx1"/>
                </a:solidFill>
                <a:latin typeface="Bricolage Grotesque" panose="020B0604020202020204" charset="0"/>
              </a:rPr>
              <a:t>cittadini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possono</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esprimere</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liberamente</a:t>
            </a:r>
            <a:r>
              <a:rPr lang="en-US" sz="1100" dirty="0">
                <a:solidFill>
                  <a:schemeClr val="tx1"/>
                </a:solidFill>
                <a:latin typeface="Bricolage Grotesque" panose="020B0604020202020204" charset="0"/>
              </a:rPr>
              <a:t> le loro </a:t>
            </a:r>
            <a:r>
              <a:rPr lang="en-US" sz="1100" dirty="0" err="1">
                <a:solidFill>
                  <a:schemeClr val="tx1"/>
                </a:solidFill>
                <a:latin typeface="Bricolage Grotesque" panose="020B0604020202020204" charset="0"/>
              </a:rPr>
              <a:t>opinioni</a:t>
            </a:r>
            <a:r>
              <a:rPr lang="en-US" sz="1100" dirty="0">
                <a:solidFill>
                  <a:schemeClr val="tx1"/>
                </a:solidFill>
                <a:latin typeface="Bricolage Grotesque" panose="020B0604020202020204" charset="0"/>
              </a:rPr>
              <a:t> e </a:t>
            </a:r>
            <a:r>
              <a:rPr lang="en-US" sz="1100" dirty="0" err="1">
                <a:solidFill>
                  <a:schemeClr val="tx1"/>
                </a:solidFill>
                <a:latin typeface="Bricolage Grotesque" panose="020B0604020202020204" charset="0"/>
              </a:rPr>
              <a:t>formarsi</a:t>
            </a:r>
            <a:r>
              <a:rPr lang="en-US" sz="1100" dirty="0">
                <a:solidFill>
                  <a:schemeClr val="tx1"/>
                </a:solidFill>
                <a:latin typeface="Bricolage Grotesque" panose="020B0604020202020204" charset="0"/>
              </a:rPr>
              <a:t> le </a:t>
            </a:r>
            <a:r>
              <a:rPr lang="en-US" sz="1100" dirty="0" err="1">
                <a:solidFill>
                  <a:schemeClr val="tx1"/>
                </a:solidFill>
                <a:latin typeface="Bricolage Grotesque" panose="020B0604020202020204" charset="0"/>
              </a:rPr>
              <a:t>proprie</a:t>
            </a:r>
            <a:r>
              <a:rPr lang="en-US" sz="1100" dirty="0">
                <a:solidFill>
                  <a:schemeClr val="tx1"/>
                </a:solidFill>
                <a:latin typeface="Bricolage Grotesque" panose="020B0604020202020204" charset="0"/>
              </a:rPr>
              <a:t> idee</a:t>
            </a:r>
          </a:p>
          <a:p>
            <a:pPr marL="25400" indent="0" algn="l">
              <a:lnSpc>
                <a:spcPct val="170000"/>
              </a:lnSpc>
            </a:pPr>
            <a:endParaRPr lang="en-US" sz="1100" dirty="0">
              <a:solidFill>
                <a:schemeClr val="tx1"/>
              </a:solidFill>
              <a:latin typeface="Bricolage Grotesque" panose="020B0604020202020204" charset="0"/>
            </a:endParaRPr>
          </a:p>
          <a:p>
            <a:pPr marL="25400" indent="0" algn="l">
              <a:lnSpc>
                <a:spcPct val="170000"/>
              </a:lnSpc>
            </a:pPr>
            <a:r>
              <a:rPr lang="en-US" sz="1100" dirty="0" err="1">
                <a:solidFill>
                  <a:schemeClr val="tx1"/>
                </a:solidFill>
                <a:latin typeface="Bricolage Grotesque" panose="020B0604020202020204" charset="0"/>
              </a:rPr>
              <a:t>minare</a:t>
            </a:r>
            <a:r>
              <a:rPr lang="en-US" sz="1100" dirty="0">
                <a:solidFill>
                  <a:schemeClr val="tx1"/>
                </a:solidFill>
                <a:latin typeface="Bricolage Grotesque" panose="020B0604020202020204" charset="0"/>
              </a:rPr>
              <a:t> le </a:t>
            </a:r>
            <a:r>
              <a:rPr lang="en-US" sz="1100" dirty="0" err="1">
                <a:solidFill>
                  <a:schemeClr val="tx1"/>
                </a:solidFill>
                <a:latin typeface="Bricolage Grotesque" panose="020B0604020202020204" charset="0"/>
              </a:rPr>
              <a:t>istituzioni</a:t>
            </a:r>
            <a:r>
              <a:rPr lang="en-US" sz="1100" dirty="0">
                <a:solidFill>
                  <a:schemeClr val="tx1"/>
                </a:solidFill>
                <a:latin typeface="Bricolage Grotesque" panose="020B0604020202020204" charset="0"/>
              </a:rPr>
              <a:t> e </a:t>
            </a:r>
            <a:r>
              <a:rPr lang="en-US" sz="1100" dirty="0" err="1">
                <a:solidFill>
                  <a:schemeClr val="tx1"/>
                </a:solidFill>
                <a:latin typeface="Bricolage Grotesque" panose="020B0604020202020204" charset="0"/>
              </a:rPr>
              <a:t>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processi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democratici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impedendo</a:t>
            </a:r>
            <a:r>
              <a:rPr lang="en-US" sz="1100" dirty="0">
                <a:solidFill>
                  <a:schemeClr val="tx1"/>
                </a:solidFill>
                <a:latin typeface="Bricolage Grotesque" panose="020B0604020202020204" charset="0"/>
              </a:rPr>
              <a:t> alle </a:t>
            </a:r>
            <a:r>
              <a:rPr lang="en-US" sz="1100" dirty="0" err="1">
                <a:solidFill>
                  <a:schemeClr val="tx1"/>
                </a:solidFill>
                <a:latin typeface="Bricolage Grotesque" panose="020B0604020202020204" charset="0"/>
              </a:rPr>
              <a:t>persone</a:t>
            </a:r>
            <a:r>
              <a:rPr lang="en-US" sz="1100" dirty="0">
                <a:solidFill>
                  <a:schemeClr val="tx1"/>
                </a:solidFill>
                <a:latin typeface="Bricolage Grotesque" panose="020B0604020202020204" charset="0"/>
              </a:rPr>
              <a:t> di </a:t>
            </a:r>
            <a:r>
              <a:rPr lang="en-US" sz="1100" dirty="0" err="1">
                <a:solidFill>
                  <a:schemeClr val="tx1"/>
                </a:solidFill>
                <a:latin typeface="Bricolage Grotesque" panose="020B0604020202020204" charset="0"/>
              </a:rPr>
              <a:t>prendere</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decisioni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informate</a:t>
            </a:r>
            <a:r>
              <a:rPr lang="en-US" sz="1100" dirty="0">
                <a:solidFill>
                  <a:schemeClr val="tx1"/>
                </a:solidFill>
                <a:latin typeface="Bricolage Grotesque" panose="020B0604020202020204" charset="0"/>
              </a:rPr>
              <a:t> o </a:t>
            </a:r>
            <a:r>
              <a:rPr lang="en-US" sz="1100" dirty="0" err="1">
                <a:solidFill>
                  <a:schemeClr val="tx1"/>
                </a:solidFill>
                <a:latin typeface="Bricolage Grotesque" panose="020B0604020202020204" charset="0"/>
              </a:rPr>
              <a:t>scoraggiandole</a:t>
            </a:r>
            <a:r>
              <a:rPr lang="en-US" sz="1100" dirty="0">
                <a:solidFill>
                  <a:schemeClr val="tx1"/>
                </a:solidFill>
                <a:latin typeface="Bricolage Grotesque" panose="020B0604020202020204" charset="0"/>
              </a:rPr>
              <a:t> dal </a:t>
            </a:r>
            <a:r>
              <a:rPr lang="en-US" sz="1100" dirty="0" err="1">
                <a:solidFill>
                  <a:schemeClr val="tx1"/>
                </a:solidFill>
                <a:latin typeface="Bricolage Grotesque" panose="020B0604020202020204" charset="0"/>
              </a:rPr>
              <a:t>votare</a:t>
            </a:r>
            <a:endParaRPr lang="en-US" dirty="0"/>
          </a:p>
        </p:txBody>
      </p:sp>
    </p:spTree>
    <p:extLst>
      <p:ext uri="{BB962C8B-B14F-4D97-AF65-F5344CB8AC3E}">
        <p14:creationId xmlns:p14="http://schemas.microsoft.com/office/powerpoint/2010/main" val="234151362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87893-61DB-B489-BC13-F14414CD7B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728DBA-FE29-4B87-585B-EFB86350AC3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6EAAA0E-144E-0B8B-B545-409B3F29A558}"/>
              </a:ext>
            </a:extLst>
          </p:cNvPr>
          <p:cNvSpPr>
            <a:spLocks noGrp="1"/>
          </p:cNvSpPr>
          <p:nvPr>
            <p:ph type="body" idx="1"/>
          </p:nvPr>
        </p:nvSpPr>
        <p:spPr/>
        <p:txBody>
          <a:bodyPr/>
          <a:lstStyle/>
          <a:p>
            <a:r>
              <a:rPr lang="en-GB" dirty="0"/>
              <a:t>Distribuzione, push</a:t>
            </a:r>
          </a:p>
        </p:txBody>
      </p:sp>
    </p:spTree>
    <p:extLst>
      <p:ext uri="{BB962C8B-B14F-4D97-AF65-F5344CB8AC3E}">
        <p14:creationId xmlns:p14="http://schemas.microsoft.com/office/powerpoint/2010/main" val="266797223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35512C-1F82-09FF-77F3-E0888781CB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86DBA8-3EC2-E962-DE99-F66047A643B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F18A95B-45B7-7E64-97D4-1F09D03C86E2}"/>
              </a:ext>
            </a:extLst>
          </p:cNvPr>
          <p:cNvSpPr>
            <a:spLocks noGrp="1"/>
          </p:cNvSpPr>
          <p:nvPr>
            <p:ph type="body" idx="1"/>
          </p:nvPr>
        </p:nvSpPr>
        <p:spPr/>
        <p:txBody>
          <a:bodyPr/>
          <a:lstStyle/>
          <a:p>
            <a:r>
              <a:rPr lang="en-GB" dirty="0"/>
              <a:t>Distribuzione, push</a:t>
            </a:r>
          </a:p>
        </p:txBody>
      </p:sp>
    </p:spTree>
    <p:extLst>
      <p:ext uri="{BB962C8B-B14F-4D97-AF65-F5344CB8AC3E}">
        <p14:creationId xmlns:p14="http://schemas.microsoft.com/office/powerpoint/2010/main" val="148677921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F64D4-1A91-FAD8-C7BD-8FB3CBE639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311D77-7119-5CB8-DC05-7F3E91CB0FD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FC58AE1-57B7-9266-86CE-EFF82599E2BE}"/>
              </a:ext>
            </a:extLst>
          </p:cNvPr>
          <p:cNvSpPr>
            <a:spLocks noGrp="1"/>
          </p:cNvSpPr>
          <p:nvPr>
            <p:ph type="body" idx="1"/>
          </p:nvPr>
        </p:nvSpPr>
        <p:spPr/>
        <p:txBody>
          <a:bodyPr/>
          <a:lstStyle/>
          <a:p>
            <a:pPr marL="158750" indent="0">
              <a:buNone/>
            </a:pPr>
            <a:endParaRPr lang="en-GB" dirty="0"/>
          </a:p>
        </p:txBody>
      </p:sp>
    </p:spTree>
    <p:extLst>
      <p:ext uri="{BB962C8B-B14F-4D97-AF65-F5344CB8AC3E}">
        <p14:creationId xmlns:p14="http://schemas.microsoft.com/office/powerpoint/2010/main" val="413116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580CA-C38F-89A9-12BB-8D22B8A1897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B74C8D8-CE99-3DC3-5A53-47AD868FE5DF}"/>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B65FCA88-7770-7A8E-1BEB-FB5444C7A583}"/>
              </a:ext>
            </a:extLst>
          </p:cNvPr>
          <p:cNvSpPr>
            <a:spLocks noGrp="1"/>
          </p:cNvSpPr>
          <p:nvPr>
            <p:ph type="body" idx="1"/>
          </p:nvPr>
        </p:nvSpPr>
        <p:spPr/>
        <p:txBody>
          <a:bodyPr/>
          <a:lstStyle/>
          <a:p>
            <a:pPr marL="25400" indent="0" algn="l">
              <a:lnSpc>
                <a:spcPct val="170000"/>
              </a:lnSpc>
            </a:pPr>
            <a:r>
              <a:rPr lang="en-US" sz="1100" dirty="0" err="1">
                <a:solidFill>
                  <a:schemeClr val="tx1"/>
                </a:solidFill>
                <a:latin typeface="Bricolage Grotesque" panose="020B0604020202020204" charset="0"/>
              </a:rPr>
              <a:t>una</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società</a:t>
            </a:r>
            <a:r>
              <a:rPr lang="en-US" sz="1100" dirty="0">
                <a:solidFill>
                  <a:schemeClr val="tx1"/>
                </a:solidFill>
                <a:latin typeface="Bricolage Grotesque" panose="020B0604020202020204" charset="0"/>
              </a:rPr>
              <a:t> in cui </a:t>
            </a:r>
            <a:r>
              <a:rPr lang="en-US" sz="1100" dirty="0" err="1">
                <a:solidFill>
                  <a:schemeClr val="tx1"/>
                </a:solidFill>
                <a:latin typeface="Bricolage Grotesque" panose="020B0604020202020204" charset="0"/>
              </a:rPr>
              <a:t>prevalgono</a:t>
            </a:r>
            <a:r>
              <a:rPr lang="en-US" sz="1100" dirty="0">
                <a:solidFill>
                  <a:schemeClr val="tx1"/>
                </a:solidFill>
                <a:latin typeface="Bricolage Grotesque" panose="020B0604020202020204" charset="0"/>
              </a:rPr>
              <a:t> il </a:t>
            </a:r>
            <a:r>
              <a:rPr lang="en-US" sz="1100" dirty="0" err="1">
                <a:solidFill>
                  <a:schemeClr val="tx1"/>
                </a:solidFill>
                <a:latin typeface="Bricolage Grotesque" panose="020B0604020202020204" charset="0"/>
              </a:rPr>
              <a:t>pluralismo</a:t>
            </a:r>
            <a:r>
              <a:rPr lang="en-US" sz="1100" dirty="0">
                <a:solidFill>
                  <a:schemeClr val="tx1"/>
                </a:solidFill>
                <a:latin typeface="Bricolage Grotesque" panose="020B0604020202020204" charset="0"/>
              </a:rPr>
              <a:t>, la non </a:t>
            </a:r>
            <a:r>
              <a:rPr lang="en-US" sz="1100" dirty="0" err="1">
                <a:solidFill>
                  <a:schemeClr val="tx1"/>
                </a:solidFill>
                <a:latin typeface="Bricolage Grotesque" panose="020B0604020202020204" charset="0"/>
              </a:rPr>
              <a:t>discriminazione</a:t>
            </a:r>
            <a:r>
              <a:rPr lang="en-US" sz="1100" dirty="0">
                <a:solidFill>
                  <a:schemeClr val="tx1"/>
                </a:solidFill>
                <a:latin typeface="Bricolage Grotesque" panose="020B0604020202020204" charset="0"/>
              </a:rPr>
              <a:t>, la </a:t>
            </a:r>
            <a:r>
              <a:rPr lang="en-US" sz="1100" dirty="0" err="1">
                <a:solidFill>
                  <a:schemeClr val="tx1"/>
                </a:solidFill>
                <a:latin typeface="Bricolage Grotesque" panose="020B0604020202020204" charset="0"/>
              </a:rPr>
              <a:t>tolleranza</a:t>
            </a:r>
            <a:r>
              <a:rPr lang="en-US" sz="1100" dirty="0">
                <a:solidFill>
                  <a:schemeClr val="tx1"/>
                </a:solidFill>
                <a:latin typeface="Bricolage Grotesque" panose="020B0604020202020204" charset="0"/>
              </a:rPr>
              <a:t>, la </a:t>
            </a:r>
            <a:r>
              <a:rPr lang="en-US" sz="1100" dirty="0" err="1">
                <a:solidFill>
                  <a:schemeClr val="tx1"/>
                </a:solidFill>
                <a:latin typeface="Bricolage Grotesque" panose="020B0604020202020204" charset="0"/>
              </a:rPr>
              <a:t>giustizia</a:t>
            </a:r>
            <a:r>
              <a:rPr lang="en-US" sz="1100" dirty="0">
                <a:solidFill>
                  <a:schemeClr val="tx1"/>
                </a:solidFill>
                <a:latin typeface="Bricolage Grotesque" panose="020B0604020202020204" charset="0"/>
              </a:rPr>
              <a:t>, la </a:t>
            </a:r>
            <a:r>
              <a:rPr lang="en-US" sz="1100" dirty="0" err="1">
                <a:solidFill>
                  <a:schemeClr val="tx1"/>
                </a:solidFill>
                <a:latin typeface="Bricolage Grotesque" panose="020B0604020202020204" charset="0"/>
              </a:rPr>
              <a:t>solidarietà</a:t>
            </a:r>
            <a:r>
              <a:rPr lang="en-US" sz="1100" dirty="0">
                <a:solidFill>
                  <a:schemeClr val="tx1"/>
                </a:solidFill>
                <a:latin typeface="Bricolage Grotesque" panose="020B0604020202020204" charset="0"/>
              </a:rPr>
              <a:t> e </a:t>
            </a:r>
            <a:r>
              <a:rPr lang="en-US" sz="1100" dirty="0" err="1">
                <a:solidFill>
                  <a:schemeClr val="tx1"/>
                </a:solidFill>
                <a:latin typeface="Bricolage Grotesque" panose="020B0604020202020204" charset="0"/>
              </a:rPr>
              <a:t>l'uguaglianza</a:t>
            </a:r>
            <a:r>
              <a:rPr lang="en-US" sz="1100" dirty="0">
                <a:solidFill>
                  <a:schemeClr val="tx1"/>
                </a:solidFill>
                <a:latin typeface="Bricolage Grotesque" panose="020B0604020202020204" charset="0"/>
              </a:rPr>
              <a:t>. </a:t>
            </a:r>
          </a:p>
          <a:p>
            <a:pPr marL="25400" indent="0" algn="l">
              <a:lnSpc>
                <a:spcPct val="170000"/>
              </a:lnSpc>
            </a:pPr>
            <a:r>
              <a:rPr lang="en-US" sz="1100" dirty="0">
                <a:solidFill>
                  <a:schemeClr val="tx1"/>
                </a:solidFill>
                <a:latin typeface="Bricolage Grotesque" panose="020B0604020202020204" charset="0"/>
              </a:rPr>
              <a:t>I </a:t>
            </a:r>
            <a:r>
              <a:rPr lang="en-US" sz="1100" dirty="0" err="1">
                <a:solidFill>
                  <a:schemeClr val="tx1"/>
                </a:solidFill>
                <a:latin typeface="Bricolage Grotesque" panose="020B0604020202020204" charset="0"/>
              </a:rPr>
              <a:t>cittadini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possono</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esprimere</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liberamente</a:t>
            </a:r>
            <a:r>
              <a:rPr lang="en-US" sz="1100" dirty="0">
                <a:solidFill>
                  <a:schemeClr val="tx1"/>
                </a:solidFill>
                <a:latin typeface="Bricolage Grotesque" panose="020B0604020202020204" charset="0"/>
              </a:rPr>
              <a:t> le loro </a:t>
            </a:r>
            <a:r>
              <a:rPr lang="en-US" sz="1100" dirty="0" err="1">
                <a:solidFill>
                  <a:schemeClr val="tx1"/>
                </a:solidFill>
                <a:latin typeface="Bricolage Grotesque" panose="020B0604020202020204" charset="0"/>
              </a:rPr>
              <a:t>opinioni</a:t>
            </a:r>
            <a:r>
              <a:rPr lang="en-US" sz="1100" dirty="0">
                <a:solidFill>
                  <a:schemeClr val="tx1"/>
                </a:solidFill>
                <a:latin typeface="Bricolage Grotesque" panose="020B0604020202020204" charset="0"/>
              </a:rPr>
              <a:t> e </a:t>
            </a:r>
            <a:r>
              <a:rPr lang="en-US" sz="1100" dirty="0" err="1">
                <a:solidFill>
                  <a:schemeClr val="tx1"/>
                </a:solidFill>
                <a:latin typeface="Bricolage Grotesque" panose="020B0604020202020204" charset="0"/>
              </a:rPr>
              <a:t>formarsi</a:t>
            </a:r>
            <a:r>
              <a:rPr lang="en-US" sz="1100" dirty="0">
                <a:solidFill>
                  <a:schemeClr val="tx1"/>
                </a:solidFill>
                <a:latin typeface="Bricolage Grotesque" panose="020B0604020202020204" charset="0"/>
              </a:rPr>
              <a:t> le </a:t>
            </a:r>
            <a:r>
              <a:rPr lang="en-US" sz="1100" dirty="0" err="1">
                <a:solidFill>
                  <a:schemeClr val="tx1"/>
                </a:solidFill>
                <a:latin typeface="Bricolage Grotesque" panose="020B0604020202020204" charset="0"/>
              </a:rPr>
              <a:t>proprie</a:t>
            </a:r>
            <a:r>
              <a:rPr lang="en-US" sz="1100" dirty="0">
                <a:solidFill>
                  <a:schemeClr val="tx1"/>
                </a:solidFill>
                <a:latin typeface="Bricolage Grotesque" panose="020B0604020202020204" charset="0"/>
              </a:rPr>
              <a:t> idee</a:t>
            </a:r>
          </a:p>
          <a:p>
            <a:pPr marL="25400" indent="0" algn="l">
              <a:lnSpc>
                <a:spcPct val="170000"/>
              </a:lnSpc>
            </a:pPr>
            <a:endParaRPr lang="en-US" sz="1100" dirty="0">
              <a:solidFill>
                <a:schemeClr val="tx1"/>
              </a:solidFill>
              <a:latin typeface="Bricolage Grotesque" panose="020B0604020202020204" charset="0"/>
            </a:endParaRPr>
          </a:p>
          <a:p>
            <a:pPr marL="25400" indent="0" algn="l">
              <a:lnSpc>
                <a:spcPct val="170000"/>
              </a:lnSpc>
            </a:pPr>
            <a:r>
              <a:rPr lang="en-US" sz="1100" dirty="0" err="1">
                <a:solidFill>
                  <a:schemeClr val="tx1"/>
                </a:solidFill>
                <a:latin typeface="Bricolage Grotesque" panose="020B0604020202020204" charset="0"/>
              </a:rPr>
              <a:t>minare</a:t>
            </a:r>
            <a:r>
              <a:rPr lang="en-US" sz="1100" dirty="0">
                <a:solidFill>
                  <a:schemeClr val="tx1"/>
                </a:solidFill>
                <a:latin typeface="Bricolage Grotesque" panose="020B0604020202020204" charset="0"/>
              </a:rPr>
              <a:t> le </a:t>
            </a:r>
            <a:r>
              <a:rPr lang="en-US" sz="1100" dirty="0" err="1">
                <a:solidFill>
                  <a:schemeClr val="tx1"/>
                </a:solidFill>
                <a:latin typeface="Bricolage Grotesque" panose="020B0604020202020204" charset="0"/>
              </a:rPr>
              <a:t>istituzioni</a:t>
            </a:r>
            <a:r>
              <a:rPr lang="en-US" sz="1100" dirty="0">
                <a:solidFill>
                  <a:schemeClr val="tx1"/>
                </a:solidFill>
                <a:latin typeface="Bricolage Grotesque" panose="020B0604020202020204" charset="0"/>
              </a:rPr>
              <a:t> e </a:t>
            </a:r>
            <a:r>
              <a:rPr lang="en-US" sz="1100" dirty="0" err="1">
                <a:solidFill>
                  <a:schemeClr val="tx1"/>
                </a:solidFill>
                <a:latin typeface="Bricolage Grotesque" panose="020B0604020202020204" charset="0"/>
              </a:rPr>
              <a:t>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processi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democratici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impedendo</a:t>
            </a:r>
            <a:r>
              <a:rPr lang="en-US" sz="1100" dirty="0">
                <a:solidFill>
                  <a:schemeClr val="tx1"/>
                </a:solidFill>
                <a:latin typeface="Bricolage Grotesque" panose="020B0604020202020204" charset="0"/>
              </a:rPr>
              <a:t> alle </a:t>
            </a:r>
            <a:r>
              <a:rPr lang="en-US" sz="1100" dirty="0" err="1">
                <a:solidFill>
                  <a:schemeClr val="tx1"/>
                </a:solidFill>
                <a:latin typeface="Bricolage Grotesque" panose="020B0604020202020204" charset="0"/>
              </a:rPr>
              <a:t>persone</a:t>
            </a:r>
            <a:r>
              <a:rPr lang="en-US" sz="1100" dirty="0">
                <a:solidFill>
                  <a:schemeClr val="tx1"/>
                </a:solidFill>
                <a:latin typeface="Bricolage Grotesque" panose="020B0604020202020204" charset="0"/>
              </a:rPr>
              <a:t> di </a:t>
            </a:r>
            <a:r>
              <a:rPr lang="en-US" sz="1100" dirty="0" err="1">
                <a:solidFill>
                  <a:schemeClr val="tx1"/>
                </a:solidFill>
                <a:latin typeface="Bricolage Grotesque" panose="020B0604020202020204" charset="0"/>
              </a:rPr>
              <a:t>prendere</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decisioni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informate</a:t>
            </a:r>
            <a:r>
              <a:rPr lang="en-US" sz="1100" dirty="0">
                <a:solidFill>
                  <a:schemeClr val="tx1"/>
                </a:solidFill>
                <a:latin typeface="Bricolage Grotesque" panose="020B0604020202020204" charset="0"/>
              </a:rPr>
              <a:t> o </a:t>
            </a:r>
            <a:r>
              <a:rPr lang="en-US" sz="1100" dirty="0" err="1">
                <a:solidFill>
                  <a:schemeClr val="tx1"/>
                </a:solidFill>
                <a:latin typeface="Bricolage Grotesque" panose="020B0604020202020204" charset="0"/>
              </a:rPr>
              <a:t>scoraggiandole</a:t>
            </a:r>
            <a:r>
              <a:rPr lang="en-US" sz="1100" dirty="0">
                <a:solidFill>
                  <a:schemeClr val="tx1"/>
                </a:solidFill>
                <a:latin typeface="Bricolage Grotesque" panose="020B0604020202020204" charset="0"/>
              </a:rPr>
              <a:t> dal </a:t>
            </a:r>
            <a:r>
              <a:rPr lang="en-US" sz="1100" dirty="0" err="1">
                <a:solidFill>
                  <a:schemeClr val="tx1"/>
                </a:solidFill>
                <a:latin typeface="Bricolage Grotesque" panose="020B0604020202020204" charset="0"/>
              </a:rPr>
              <a:t>votare</a:t>
            </a:r>
            <a:endParaRPr lang="en-US" dirty="0"/>
          </a:p>
        </p:txBody>
      </p:sp>
    </p:spTree>
    <p:extLst>
      <p:ext uri="{BB962C8B-B14F-4D97-AF65-F5344CB8AC3E}">
        <p14:creationId xmlns:p14="http://schemas.microsoft.com/office/powerpoint/2010/main" val="11098214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199F3-ED99-B458-3797-A13975DB523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6E4AF95-82F7-50DF-1B5F-C339B59A911D}"/>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DDCB820E-C2BC-657C-8A87-617F3EF5E696}"/>
              </a:ext>
            </a:extLst>
          </p:cNvPr>
          <p:cNvSpPr>
            <a:spLocks noGrp="1"/>
          </p:cNvSpPr>
          <p:nvPr>
            <p:ph type="body" idx="1"/>
          </p:nvPr>
        </p:nvSpPr>
        <p:spPr/>
        <p:txBody>
          <a:bodyPr/>
          <a:lstStyle/>
          <a:p>
            <a:pPr marL="25400" indent="0" algn="l">
              <a:lnSpc>
                <a:spcPct val="170000"/>
              </a:lnSpc>
            </a:pPr>
            <a:r>
              <a:rPr lang="en-US" sz="1100" dirty="0" err="1">
                <a:solidFill>
                  <a:schemeClr val="tx1"/>
                </a:solidFill>
                <a:latin typeface="Bricolage Grotesque" panose="020B0604020202020204" charset="0"/>
              </a:rPr>
              <a:t>una</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società</a:t>
            </a:r>
            <a:r>
              <a:rPr lang="en-US" sz="1100" dirty="0">
                <a:solidFill>
                  <a:schemeClr val="tx1"/>
                </a:solidFill>
                <a:latin typeface="Bricolage Grotesque" panose="020B0604020202020204" charset="0"/>
              </a:rPr>
              <a:t> in cui </a:t>
            </a:r>
            <a:r>
              <a:rPr lang="en-US" sz="1100" dirty="0" err="1">
                <a:solidFill>
                  <a:schemeClr val="tx1"/>
                </a:solidFill>
                <a:latin typeface="Bricolage Grotesque" panose="020B0604020202020204" charset="0"/>
              </a:rPr>
              <a:t>prevalgono</a:t>
            </a:r>
            <a:r>
              <a:rPr lang="en-US" sz="1100" dirty="0">
                <a:solidFill>
                  <a:schemeClr val="tx1"/>
                </a:solidFill>
                <a:latin typeface="Bricolage Grotesque" panose="020B0604020202020204" charset="0"/>
              </a:rPr>
              <a:t> il </a:t>
            </a:r>
            <a:r>
              <a:rPr lang="en-US" sz="1100" dirty="0" err="1">
                <a:solidFill>
                  <a:schemeClr val="tx1"/>
                </a:solidFill>
                <a:latin typeface="Bricolage Grotesque" panose="020B0604020202020204" charset="0"/>
              </a:rPr>
              <a:t>pluralismo</a:t>
            </a:r>
            <a:r>
              <a:rPr lang="en-US" sz="1100" dirty="0">
                <a:solidFill>
                  <a:schemeClr val="tx1"/>
                </a:solidFill>
                <a:latin typeface="Bricolage Grotesque" panose="020B0604020202020204" charset="0"/>
              </a:rPr>
              <a:t>, la non </a:t>
            </a:r>
            <a:r>
              <a:rPr lang="en-US" sz="1100" dirty="0" err="1">
                <a:solidFill>
                  <a:schemeClr val="tx1"/>
                </a:solidFill>
                <a:latin typeface="Bricolage Grotesque" panose="020B0604020202020204" charset="0"/>
              </a:rPr>
              <a:t>discriminazione</a:t>
            </a:r>
            <a:r>
              <a:rPr lang="en-US" sz="1100" dirty="0">
                <a:solidFill>
                  <a:schemeClr val="tx1"/>
                </a:solidFill>
                <a:latin typeface="Bricolage Grotesque" panose="020B0604020202020204" charset="0"/>
              </a:rPr>
              <a:t>, la </a:t>
            </a:r>
            <a:r>
              <a:rPr lang="en-US" sz="1100" dirty="0" err="1">
                <a:solidFill>
                  <a:schemeClr val="tx1"/>
                </a:solidFill>
                <a:latin typeface="Bricolage Grotesque" panose="020B0604020202020204" charset="0"/>
              </a:rPr>
              <a:t>tolleranza</a:t>
            </a:r>
            <a:r>
              <a:rPr lang="en-US" sz="1100" dirty="0">
                <a:solidFill>
                  <a:schemeClr val="tx1"/>
                </a:solidFill>
                <a:latin typeface="Bricolage Grotesque" panose="020B0604020202020204" charset="0"/>
              </a:rPr>
              <a:t>, la </a:t>
            </a:r>
            <a:r>
              <a:rPr lang="en-US" sz="1100" dirty="0" err="1">
                <a:solidFill>
                  <a:schemeClr val="tx1"/>
                </a:solidFill>
                <a:latin typeface="Bricolage Grotesque" panose="020B0604020202020204" charset="0"/>
              </a:rPr>
              <a:t>giustizia</a:t>
            </a:r>
            <a:r>
              <a:rPr lang="en-US" sz="1100" dirty="0">
                <a:solidFill>
                  <a:schemeClr val="tx1"/>
                </a:solidFill>
                <a:latin typeface="Bricolage Grotesque" panose="020B0604020202020204" charset="0"/>
              </a:rPr>
              <a:t>, la </a:t>
            </a:r>
            <a:r>
              <a:rPr lang="en-US" sz="1100" dirty="0" err="1">
                <a:solidFill>
                  <a:schemeClr val="tx1"/>
                </a:solidFill>
                <a:latin typeface="Bricolage Grotesque" panose="020B0604020202020204" charset="0"/>
              </a:rPr>
              <a:t>solidarietà</a:t>
            </a:r>
            <a:r>
              <a:rPr lang="en-US" sz="1100" dirty="0">
                <a:solidFill>
                  <a:schemeClr val="tx1"/>
                </a:solidFill>
                <a:latin typeface="Bricolage Grotesque" panose="020B0604020202020204" charset="0"/>
              </a:rPr>
              <a:t> e </a:t>
            </a:r>
            <a:r>
              <a:rPr lang="en-US" sz="1100" dirty="0" err="1">
                <a:solidFill>
                  <a:schemeClr val="tx1"/>
                </a:solidFill>
                <a:latin typeface="Bricolage Grotesque" panose="020B0604020202020204" charset="0"/>
              </a:rPr>
              <a:t>l'uguaglianza</a:t>
            </a:r>
            <a:r>
              <a:rPr lang="en-US" sz="1100" dirty="0">
                <a:solidFill>
                  <a:schemeClr val="tx1"/>
                </a:solidFill>
                <a:latin typeface="Bricolage Grotesque" panose="020B0604020202020204" charset="0"/>
              </a:rPr>
              <a:t>. </a:t>
            </a:r>
          </a:p>
          <a:p>
            <a:pPr marL="25400" indent="0" algn="l">
              <a:lnSpc>
                <a:spcPct val="170000"/>
              </a:lnSpc>
            </a:pPr>
            <a:r>
              <a:rPr lang="en-US" sz="1100" dirty="0">
                <a:solidFill>
                  <a:schemeClr val="tx1"/>
                </a:solidFill>
                <a:latin typeface="Bricolage Grotesque" panose="020B0604020202020204" charset="0"/>
              </a:rPr>
              <a:t>I </a:t>
            </a:r>
            <a:r>
              <a:rPr lang="en-US" sz="1100" dirty="0" err="1">
                <a:solidFill>
                  <a:schemeClr val="tx1"/>
                </a:solidFill>
                <a:latin typeface="Bricolage Grotesque" panose="020B0604020202020204" charset="0"/>
              </a:rPr>
              <a:t>cittadini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possono</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esprimere</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liberamente</a:t>
            </a:r>
            <a:r>
              <a:rPr lang="en-US" sz="1100" dirty="0">
                <a:solidFill>
                  <a:schemeClr val="tx1"/>
                </a:solidFill>
                <a:latin typeface="Bricolage Grotesque" panose="020B0604020202020204" charset="0"/>
              </a:rPr>
              <a:t> le loro </a:t>
            </a:r>
            <a:r>
              <a:rPr lang="en-US" sz="1100" dirty="0" err="1">
                <a:solidFill>
                  <a:schemeClr val="tx1"/>
                </a:solidFill>
                <a:latin typeface="Bricolage Grotesque" panose="020B0604020202020204" charset="0"/>
              </a:rPr>
              <a:t>opinioni</a:t>
            </a:r>
            <a:r>
              <a:rPr lang="en-US" sz="1100" dirty="0">
                <a:solidFill>
                  <a:schemeClr val="tx1"/>
                </a:solidFill>
                <a:latin typeface="Bricolage Grotesque" panose="020B0604020202020204" charset="0"/>
              </a:rPr>
              <a:t> e </a:t>
            </a:r>
            <a:r>
              <a:rPr lang="en-US" sz="1100" dirty="0" err="1">
                <a:solidFill>
                  <a:schemeClr val="tx1"/>
                </a:solidFill>
                <a:latin typeface="Bricolage Grotesque" panose="020B0604020202020204" charset="0"/>
              </a:rPr>
              <a:t>formarsi</a:t>
            </a:r>
            <a:r>
              <a:rPr lang="en-US" sz="1100" dirty="0">
                <a:solidFill>
                  <a:schemeClr val="tx1"/>
                </a:solidFill>
                <a:latin typeface="Bricolage Grotesque" panose="020B0604020202020204" charset="0"/>
              </a:rPr>
              <a:t> le </a:t>
            </a:r>
            <a:r>
              <a:rPr lang="en-US" sz="1100" dirty="0" err="1">
                <a:solidFill>
                  <a:schemeClr val="tx1"/>
                </a:solidFill>
                <a:latin typeface="Bricolage Grotesque" panose="020B0604020202020204" charset="0"/>
              </a:rPr>
              <a:t>proprie</a:t>
            </a:r>
            <a:r>
              <a:rPr lang="en-US" sz="1100" dirty="0">
                <a:solidFill>
                  <a:schemeClr val="tx1"/>
                </a:solidFill>
                <a:latin typeface="Bricolage Grotesque" panose="020B0604020202020204" charset="0"/>
              </a:rPr>
              <a:t> idee</a:t>
            </a:r>
          </a:p>
          <a:p>
            <a:pPr marL="25400" indent="0" algn="l">
              <a:lnSpc>
                <a:spcPct val="170000"/>
              </a:lnSpc>
            </a:pPr>
            <a:endParaRPr lang="en-US" sz="1100" dirty="0">
              <a:solidFill>
                <a:schemeClr val="tx1"/>
              </a:solidFill>
              <a:latin typeface="Bricolage Grotesque" panose="020B0604020202020204" charset="0"/>
            </a:endParaRPr>
          </a:p>
          <a:p>
            <a:pPr marL="25400" indent="0" algn="l">
              <a:lnSpc>
                <a:spcPct val="170000"/>
              </a:lnSpc>
            </a:pPr>
            <a:r>
              <a:rPr lang="en-US" sz="1100" dirty="0" err="1">
                <a:solidFill>
                  <a:schemeClr val="tx1"/>
                </a:solidFill>
                <a:latin typeface="Bricolage Grotesque" panose="020B0604020202020204" charset="0"/>
              </a:rPr>
              <a:t>minare</a:t>
            </a:r>
            <a:r>
              <a:rPr lang="en-US" sz="1100" dirty="0">
                <a:solidFill>
                  <a:schemeClr val="tx1"/>
                </a:solidFill>
                <a:latin typeface="Bricolage Grotesque" panose="020B0604020202020204" charset="0"/>
              </a:rPr>
              <a:t> le </a:t>
            </a:r>
            <a:r>
              <a:rPr lang="en-US" sz="1100" dirty="0" err="1">
                <a:solidFill>
                  <a:schemeClr val="tx1"/>
                </a:solidFill>
                <a:latin typeface="Bricolage Grotesque" panose="020B0604020202020204" charset="0"/>
              </a:rPr>
              <a:t>istituzioni</a:t>
            </a:r>
            <a:r>
              <a:rPr lang="en-US" sz="1100" dirty="0">
                <a:solidFill>
                  <a:schemeClr val="tx1"/>
                </a:solidFill>
                <a:latin typeface="Bricolage Grotesque" panose="020B0604020202020204" charset="0"/>
              </a:rPr>
              <a:t> e </a:t>
            </a:r>
            <a:r>
              <a:rPr lang="en-US" sz="1100" dirty="0" err="1">
                <a:solidFill>
                  <a:schemeClr val="tx1"/>
                </a:solidFill>
                <a:latin typeface="Bricolage Grotesque" panose="020B0604020202020204" charset="0"/>
              </a:rPr>
              <a:t>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processi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democratici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impedendo</a:t>
            </a:r>
            <a:r>
              <a:rPr lang="en-US" sz="1100" dirty="0">
                <a:solidFill>
                  <a:schemeClr val="tx1"/>
                </a:solidFill>
                <a:latin typeface="Bricolage Grotesque" panose="020B0604020202020204" charset="0"/>
              </a:rPr>
              <a:t> alle </a:t>
            </a:r>
            <a:r>
              <a:rPr lang="en-US" sz="1100" dirty="0" err="1">
                <a:solidFill>
                  <a:schemeClr val="tx1"/>
                </a:solidFill>
                <a:latin typeface="Bricolage Grotesque" panose="020B0604020202020204" charset="0"/>
              </a:rPr>
              <a:t>persone</a:t>
            </a:r>
            <a:r>
              <a:rPr lang="en-US" sz="1100" dirty="0">
                <a:solidFill>
                  <a:schemeClr val="tx1"/>
                </a:solidFill>
                <a:latin typeface="Bricolage Grotesque" panose="020B0604020202020204" charset="0"/>
              </a:rPr>
              <a:t> di </a:t>
            </a:r>
            <a:r>
              <a:rPr lang="en-US" sz="1100" dirty="0" err="1">
                <a:solidFill>
                  <a:schemeClr val="tx1"/>
                </a:solidFill>
                <a:latin typeface="Bricolage Grotesque" panose="020B0604020202020204" charset="0"/>
              </a:rPr>
              <a:t>prendere</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decisioni</a:t>
            </a:r>
            <a:r>
              <a:rPr lang="en-US" sz="1100" dirty="0">
                <a:solidFill>
                  <a:schemeClr val="tx1"/>
                </a:solidFill>
                <a:latin typeface="Bricolage Grotesque" panose="020B0604020202020204" charset="0"/>
              </a:rPr>
              <a:t> </a:t>
            </a:r>
            <a:r>
              <a:rPr lang="en-US" sz="1100" dirty="0" err="1">
                <a:solidFill>
                  <a:schemeClr val="tx1"/>
                </a:solidFill>
                <a:latin typeface="Bricolage Grotesque" panose="020B0604020202020204" charset="0"/>
              </a:rPr>
              <a:t>informate</a:t>
            </a:r>
            <a:r>
              <a:rPr lang="en-US" sz="1100" dirty="0">
                <a:solidFill>
                  <a:schemeClr val="tx1"/>
                </a:solidFill>
                <a:latin typeface="Bricolage Grotesque" panose="020B0604020202020204" charset="0"/>
              </a:rPr>
              <a:t> o </a:t>
            </a:r>
            <a:r>
              <a:rPr lang="en-US" sz="1100" dirty="0" err="1">
                <a:solidFill>
                  <a:schemeClr val="tx1"/>
                </a:solidFill>
                <a:latin typeface="Bricolage Grotesque" panose="020B0604020202020204" charset="0"/>
              </a:rPr>
              <a:t>scoraggiandole</a:t>
            </a:r>
            <a:r>
              <a:rPr lang="en-US" sz="1100" dirty="0">
                <a:solidFill>
                  <a:schemeClr val="tx1"/>
                </a:solidFill>
                <a:latin typeface="Bricolage Grotesque" panose="020B0604020202020204" charset="0"/>
              </a:rPr>
              <a:t> dal </a:t>
            </a:r>
            <a:r>
              <a:rPr lang="en-US" sz="1100" dirty="0" err="1">
                <a:solidFill>
                  <a:schemeClr val="tx1"/>
                </a:solidFill>
                <a:latin typeface="Bricolage Grotesque" panose="020B0604020202020204" charset="0"/>
              </a:rPr>
              <a:t>votare</a:t>
            </a:r>
            <a:endParaRPr lang="en-US" dirty="0"/>
          </a:p>
        </p:txBody>
      </p:sp>
    </p:spTree>
    <p:extLst>
      <p:ext uri="{BB962C8B-B14F-4D97-AF65-F5344CB8AC3E}">
        <p14:creationId xmlns:p14="http://schemas.microsoft.com/office/powerpoint/2010/main" val="3796885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6B16E7D6-2FF5-2C3B-F834-E4E0E30B686C}"/>
            </a:ext>
          </a:extLst>
        </p:cNvPr>
        <p:cNvGrpSpPr/>
        <p:nvPr/>
      </p:nvGrpSpPr>
      <p:grpSpPr>
        <a:xfrm>
          <a:off x="0" y="0"/>
          <a:ext cx="0" cy="0"/>
          <a:chOff x="0" y="0"/>
          <a:chExt cx="0" cy="0"/>
        </a:xfrm>
      </p:grpSpPr>
      <p:sp>
        <p:nvSpPr>
          <p:cNvPr id="151" name="Google Shape;151;p3:notes">
            <a:extLst>
              <a:ext uri="{FF2B5EF4-FFF2-40B4-BE49-F238E27FC236}">
                <a16:creationId xmlns:a16="http://schemas.microsoft.com/office/drawing/2014/main" id="{0416067B-B3EA-C4EF-0B0C-C0C9BE0245A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3:notes">
            <a:extLst>
              <a:ext uri="{FF2B5EF4-FFF2-40B4-BE49-F238E27FC236}">
                <a16:creationId xmlns:a16="http://schemas.microsoft.com/office/drawing/2014/main" id="{31057CCF-30C3-D2E7-48EB-17A41F2C38D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15894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1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1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2"/>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2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23"/>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3"/>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2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lide new">
  <p:cSld name="Slide new">
    <p:spTree>
      <p:nvGrpSpPr>
        <p:cNvPr id="1" name="Shape 15"/>
        <p:cNvGrpSpPr/>
        <p:nvPr/>
      </p:nvGrpSpPr>
      <p:grpSpPr>
        <a:xfrm>
          <a:off x="0" y="0"/>
          <a:ext cx="0" cy="0"/>
          <a:chOff x="0" y="0"/>
          <a:chExt cx="0" cy="0"/>
        </a:xfrm>
      </p:grpSpPr>
      <p:sp>
        <p:nvSpPr>
          <p:cNvPr id="16" name="Google Shape;16;p33"/>
          <p:cNvSpPr/>
          <p:nvPr/>
        </p:nvSpPr>
        <p:spPr>
          <a:xfrm>
            <a:off x="0" y="1614525"/>
            <a:ext cx="18288000" cy="8185349"/>
          </a:xfrm>
          <a:prstGeom prst="rect">
            <a:avLst/>
          </a:prstGeom>
          <a:solidFill>
            <a:srgbClr val="005575">
              <a:alpha val="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2707" b="0" i="0" u="none" strike="noStrike" cap="none">
              <a:solidFill>
                <a:schemeClr val="lt1"/>
              </a:solidFill>
              <a:latin typeface="Arial"/>
              <a:ea typeface="Arial"/>
              <a:cs typeface="Arial"/>
              <a:sym typeface="Arial"/>
            </a:endParaRPr>
          </a:p>
        </p:txBody>
      </p:sp>
      <p:sp>
        <p:nvSpPr>
          <p:cNvPr id="17" name="Google Shape;17;p3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3"/>
          <p:cNvSpPr txBox="1">
            <a:spLocks noGrp="1"/>
          </p:cNvSpPr>
          <p:nvPr>
            <p:ph type="body" idx="1"/>
          </p:nvPr>
        </p:nvSpPr>
        <p:spPr>
          <a:xfrm>
            <a:off x="0" y="1807872"/>
            <a:ext cx="18288000" cy="7992000"/>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SzPts val="3200"/>
              <a:buChar char="•"/>
              <a:defRPr u="none">
                <a:latin typeface="Arial"/>
                <a:ea typeface="Arial"/>
                <a:cs typeface="Arial"/>
                <a:sym typeface="Arial"/>
              </a:defRPr>
            </a:lvl1pPr>
            <a:lvl2pPr marL="914400" lvl="1" indent="-406400" algn="l">
              <a:lnSpc>
                <a:spcPct val="100000"/>
              </a:lnSpc>
              <a:spcBef>
                <a:spcPts val="560"/>
              </a:spcBef>
              <a:spcAft>
                <a:spcPts val="0"/>
              </a:spcAft>
              <a:buSzPts val="2800"/>
              <a:buChar char="–"/>
              <a:defRPr sz="3600"/>
            </a:lvl2pPr>
            <a:lvl3pPr marL="1371600" lvl="2" indent="-381000" algn="l">
              <a:lnSpc>
                <a:spcPct val="100000"/>
              </a:lnSpc>
              <a:spcBef>
                <a:spcPts val="480"/>
              </a:spcBef>
              <a:spcAft>
                <a:spcPts val="0"/>
              </a:spcAft>
              <a:buSzPts val="2400"/>
              <a:buChar char="•"/>
              <a:defRPr/>
            </a:lvl3pPr>
            <a:lvl4pPr marL="1828800" lvl="3" indent="-355600" algn="l">
              <a:lnSpc>
                <a:spcPct val="100000"/>
              </a:lnSpc>
              <a:spcBef>
                <a:spcPts val="400"/>
              </a:spcBef>
              <a:spcAft>
                <a:spcPts val="0"/>
              </a:spcAft>
              <a:buSzPts val="2000"/>
              <a:buChar char="–"/>
              <a:defRPr/>
            </a:lvl4pPr>
            <a:lvl5pPr marL="2286000" lvl="4" indent="-355600" algn="l">
              <a:lnSpc>
                <a:spcPct val="100000"/>
              </a:lnSpc>
              <a:spcBef>
                <a:spcPts val="400"/>
              </a:spcBef>
              <a:spcAft>
                <a:spcPts val="0"/>
              </a:spcAft>
              <a:buSzPts val="2000"/>
              <a:buChar char="»"/>
              <a:defRPr/>
            </a:lvl5pPr>
            <a:lvl6pPr marL="2743200" lvl="5" indent="-355600" algn="l">
              <a:lnSpc>
                <a:spcPct val="100000"/>
              </a:lnSpc>
              <a:spcBef>
                <a:spcPts val="400"/>
              </a:spcBef>
              <a:spcAft>
                <a:spcPts val="0"/>
              </a:spcAft>
              <a:buSzPts val="2000"/>
              <a:buChar char="•"/>
              <a:defRPr/>
            </a:lvl6pPr>
            <a:lvl7pPr marL="3200400" lvl="6" indent="-355600" algn="l">
              <a:lnSpc>
                <a:spcPct val="100000"/>
              </a:lnSpc>
              <a:spcBef>
                <a:spcPts val="400"/>
              </a:spcBef>
              <a:spcAft>
                <a:spcPts val="0"/>
              </a:spcAft>
              <a:buSzPts val="2000"/>
              <a:buChar char="•"/>
              <a:defRPr/>
            </a:lvl7pPr>
            <a:lvl8pPr marL="3657600" lvl="7" indent="-355600" algn="l">
              <a:lnSpc>
                <a:spcPct val="100000"/>
              </a:lnSpc>
              <a:spcBef>
                <a:spcPts val="400"/>
              </a:spcBef>
              <a:spcAft>
                <a:spcPts val="0"/>
              </a:spcAft>
              <a:buSzPts val="2000"/>
              <a:buChar char="•"/>
              <a:defRPr/>
            </a:lvl8pPr>
            <a:lvl9pPr marL="4114800" lvl="8" indent="-355600" algn="l">
              <a:lnSpc>
                <a:spcPct val="100000"/>
              </a:lnSpc>
              <a:spcBef>
                <a:spcPts val="400"/>
              </a:spcBef>
              <a:spcAft>
                <a:spcPts val="0"/>
              </a:spcAft>
              <a:buSzPts val="2000"/>
              <a:buChar char="•"/>
              <a:defRPr/>
            </a:lvl9pPr>
          </a:lstStyle>
          <a:p>
            <a:endParaRPr/>
          </a:p>
        </p:txBody>
      </p:sp>
      <p:sp>
        <p:nvSpPr>
          <p:cNvPr id="19" name="Google Shape;19;p3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864605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lide, white">
  <p:cSld name="Slide, white">
    <p:spTree>
      <p:nvGrpSpPr>
        <p:cNvPr id="1" name="Shape 20"/>
        <p:cNvGrpSpPr/>
        <p:nvPr/>
      </p:nvGrpSpPr>
      <p:grpSpPr>
        <a:xfrm>
          <a:off x="0" y="0"/>
          <a:ext cx="0" cy="0"/>
          <a:chOff x="0" y="0"/>
          <a:chExt cx="0" cy="0"/>
        </a:xfrm>
      </p:grpSpPr>
      <p:sp>
        <p:nvSpPr>
          <p:cNvPr id="21" name="Google Shape;21;p3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34"/>
          <p:cNvSpPr txBox="1">
            <a:spLocks noGrp="1"/>
          </p:cNvSpPr>
          <p:nvPr>
            <p:ph type="body" idx="1"/>
          </p:nvPr>
        </p:nvSpPr>
        <p:spPr>
          <a:xfrm>
            <a:off x="0" y="1807872"/>
            <a:ext cx="18288000" cy="7992000"/>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SzPts val="3200"/>
              <a:buChar char="•"/>
              <a:defRPr u="none">
                <a:latin typeface="Arial"/>
                <a:ea typeface="Arial"/>
                <a:cs typeface="Arial"/>
                <a:sym typeface="Arial"/>
              </a:defRPr>
            </a:lvl1pPr>
            <a:lvl2pPr marL="914400" lvl="1" indent="-406400" algn="l">
              <a:lnSpc>
                <a:spcPct val="100000"/>
              </a:lnSpc>
              <a:spcBef>
                <a:spcPts val="560"/>
              </a:spcBef>
              <a:spcAft>
                <a:spcPts val="0"/>
              </a:spcAft>
              <a:buSzPts val="2800"/>
              <a:buChar char="–"/>
              <a:defRPr sz="3600"/>
            </a:lvl2pPr>
            <a:lvl3pPr marL="1371600" lvl="2" indent="-381000" algn="l">
              <a:lnSpc>
                <a:spcPct val="100000"/>
              </a:lnSpc>
              <a:spcBef>
                <a:spcPts val="480"/>
              </a:spcBef>
              <a:spcAft>
                <a:spcPts val="0"/>
              </a:spcAft>
              <a:buSzPts val="2400"/>
              <a:buChar char="•"/>
              <a:defRPr/>
            </a:lvl3pPr>
            <a:lvl4pPr marL="1828800" lvl="3" indent="-355600" algn="l">
              <a:lnSpc>
                <a:spcPct val="100000"/>
              </a:lnSpc>
              <a:spcBef>
                <a:spcPts val="400"/>
              </a:spcBef>
              <a:spcAft>
                <a:spcPts val="0"/>
              </a:spcAft>
              <a:buSzPts val="2000"/>
              <a:buChar char="–"/>
              <a:defRPr/>
            </a:lvl4pPr>
            <a:lvl5pPr marL="2286000" lvl="4" indent="-355600" algn="l">
              <a:lnSpc>
                <a:spcPct val="100000"/>
              </a:lnSpc>
              <a:spcBef>
                <a:spcPts val="400"/>
              </a:spcBef>
              <a:spcAft>
                <a:spcPts val="0"/>
              </a:spcAft>
              <a:buSzPts val="2000"/>
              <a:buChar char="»"/>
              <a:defRPr/>
            </a:lvl5pPr>
            <a:lvl6pPr marL="2743200" lvl="5" indent="-355600" algn="l">
              <a:lnSpc>
                <a:spcPct val="100000"/>
              </a:lnSpc>
              <a:spcBef>
                <a:spcPts val="400"/>
              </a:spcBef>
              <a:spcAft>
                <a:spcPts val="0"/>
              </a:spcAft>
              <a:buSzPts val="2000"/>
              <a:buChar char="•"/>
              <a:defRPr/>
            </a:lvl6pPr>
            <a:lvl7pPr marL="3200400" lvl="6" indent="-355600" algn="l">
              <a:lnSpc>
                <a:spcPct val="100000"/>
              </a:lnSpc>
              <a:spcBef>
                <a:spcPts val="400"/>
              </a:spcBef>
              <a:spcAft>
                <a:spcPts val="0"/>
              </a:spcAft>
              <a:buSzPts val="2000"/>
              <a:buChar char="•"/>
              <a:defRPr/>
            </a:lvl7pPr>
            <a:lvl8pPr marL="3657600" lvl="7" indent="-355600" algn="l">
              <a:lnSpc>
                <a:spcPct val="100000"/>
              </a:lnSpc>
              <a:spcBef>
                <a:spcPts val="400"/>
              </a:spcBef>
              <a:spcAft>
                <a:spcPts val="0"/>
              </a:spcAft>
              <a:buSzPts val="2000"/>
              <a:buChar char="•"/>
              <a:defRPr/>
            </a:lvl8pPr>
            <a:lvl9pPr marL="4114800" lvl="8" indent="-355600" algn="l">
              <a:lnSpc>
                <a:spcPct val="100000"/>
              </a:lnSpc>
              <a:spcBef>
                <a:spcPts val="400"/>
              </a:spcBef>
              <a:spcAft>
                <a:spcPts val="0"/>
              </a:spcAft>
              <a:buSzPts val="2000"/>
              <a:buChar char="•"/>
              <a:defRPr/>
            </a:lvl9pPr>
          </a:lstStyle>
          <a:p>
            <a:endParaRPr/>
          </a:p>
        </p:txBody>
      </p:sp>
      <p:sp>
        <p:nvSpPr>
          <p:cNvPr id="23" name="Google Shape;23;p3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54028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4"/>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4"/>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1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5"/>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1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16"/>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6"/>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1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1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1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7"/>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17"/>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1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1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8"/>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18"/>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18"/>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18"/>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1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1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20"/>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0"/>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20"/>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2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21"/>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1"/>
          <p:cNvSpPr>
            <a:spLocks noGrp="1"/>
          </p:cNvSpPr>
          <p:nvPr>
            <p:ph type="pic" idx="2"/>
          </p:nvPr>
        </p:nvSpPr>
        <p:spPr>
          <a:xfrm>
            <a:off x="1792288" y="612775"/>
            <a:ext cx="5486400" cy="4114800"/>
          </a:xfrm>
          <a:prstGeom prst="rect">
            <a:avLst/>
          </a:prstGeom>
          <a:noFill/>
          <a:ln>
            <a:noFill/>
          </a:ln>
        </p:spPr>
      </p:sp>
      <p:sp>
        <p:nvSpPr>
          <p:cNvPr id="64" name="Google Shape;64;p21"/>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2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microsoft.com/office/2007/relationships/hdphoto" Target="../media/hdphoto4.wdp"/><Relationship Id="rId13" Type="http://schemas.microsoft.com/office/2007/relationships/hdphoto" Target="../media/hdphoto6.wdp"/><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3.wdp"/><Relationship Id="rId11" Type="http://schemas.microsoft.com/office/2007/relationships/hdphoto" Target="../media/hdphoto5.wdp"/><Relationship Id="rId5" Type="http://schemas.openxmlformats.org/officeDocument/2006/relationships/image" Target="../media/image19.png"/><Relationship Id="rId10" Type="http://schemas.openxmlformats.org/officeDocument/2006/relationships/image" Target="../media/image22.png"/><Relationship Id="rId4" Type="http://schemas.microsoft.com/office/2007/relationships/hdphoto" Target="../media/hdphoto2.wdp"/><Relationship Id="rId9"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9.png"/><Relationship Id="rId4" Type="http://schemas.microsoft.com/office/2007/relationships/hdphoto" Target="../media/hdphoto2.wdp"/><Relationship Id="rId9" Type="http://schemas.openxmlformats.org/officeDocument/2006/relationships/image" Target="../media/image21.png"/></Relationships>
</file>

<file path=ppt/slides/_rels/slide23.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9.png"/><Relationship Id="rId4" Type="http://schemas.microsoft.com/office/2007/relationships/hdphoto" Target="../media/hdphoto2.wdp"/><Relationship Id="rId9" Type="http://schemas.openxmlformats.org/officeDocument/2006/relationships/image" Target="../media/image21.png"/></Relationships>
</file>

<file path=ppt/slides/_rels/slide24.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9.png"/><Relationship Id="rId4" Type="http://schemas.microsoft.com/office/2007/relationships/hdphoto" Target="../media/hdphoto2.wdp"/><Relationship Id="rId9"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png"/><Relationship Id="rId7" Type="http://schemas.microsoft.com/office/2007/relationships/hdphoto" Target="../media/hdphoto3.wdp"/><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1.png"/><Relationship Id="rId5" Type="http://schemas.microsoft.com/office/2007/relationships/hdphoto" Target="../media/hdphoto2.wdp"/><Relationship Id="rId10" Type="http://schemas.microsoft.com/office/2007/relationships/hdphoto" Target="../media/hdphoto4.wdp"/><Relationship Id="rId4" Type="http://schemas.openxmlformats.org/officeDocument/2006/relationships/image" Target="../media/image18.png"/><Relationship Id="rId9" Type="http://schemas.openxmlformats.org/officeDocument/2006/relationships/image" Target="../media/image20.pn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microsoft.com/office/2007/relationships/hdphoto" Target="../media/hdphoto8.wdp"/><Relationship Id="rId4" Type="http://schemas.openxmlformats.org/officeDocument/2006/relationships/image" Target="../media/image36.png"/></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20" b="-921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5" name="Google Shape;85;p1"/>
          <p:cNvSpPr/>
          <p:nvPr/>
        </p:nvSpPr>
        <p:spPr>
          <a:xfrm>
            <a:off x="-5920638" y="-3739844"/>
            <a:ext cx="18288000" cy="182880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86" name="Google Shape;86;p1"/>
          <p:cNvGrpSpPr/>
          <p:nvPr/>
        </p:nvGrpSpPr>
        <p:grpSpPr>
          <a:xfrm>
            <a:off x="1028700" y="6135610"/>
            <a:ext cx="6079466" cy="887472"/>
            <a:chOff x="0" y="-47625"/>
            <a:chExt cx="1381663" cy="240312"/>
          </a:xfrm>
        </p:grpSpPr>
        <p:sp>
          <p:nvSpPr>
            <p:cNvPr id="87" name="Google Shape;87;p1"/>
            <p:cNvSpPr/>
            <p:nvPr/>
          </p:nvSpPr>
          <p:spPr>
            <a:xfrm>
              <a:off x="0" y="0"/>
              <a:ext cx="1381663" cy="192687"/>
            </a:xfrm>
            <a:custGeom>
              <a:avLst/>
              <a:gdLst/>
              <a:ahLst/>
              <a:cxnLst/>
              <a:rect l="l" t="t" r="r" b="b"/>
              <a:pathLst>
                <a:path w="1381663" h="192687" extrusionOk="0">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8" name="Google Shape;88;p1"/>
            <p:cNvSpPr txBox="1"/>
            <p:nvPr/>
          </p:nvSpPr>
          <p:spPr>
            <a:xfrm>
              <a:off x="0" y="-47625"/>
              <a:ext cx="1381663" cy="240312"/>
            </a:xfrm>
            <a:prstGeom prst="rect">
              <a:avLst/>
            </a:prstGeom>
            <a:noFill/>
            <a:ln>
              <a:noFill/>
            </a:ln>
          </p:spPr>
          <p:txBody>
            <a:bodyPr spcFirstLastPara="1" wrap="square" lIns="50800" tIns="50800" rIns="50800" bIns="50800" anchor="t"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9" name="Google Shape;89;p1"/>
          <p:cNvGrpSpPr/>
          <p:nvPr/>
        </p:nvGrpSpPr>
        <p:grpSpPr>
          <a:xfrm>
            <a:off x="1028699" y="7080842"/>
            <a:ext cx="6079465" cy="2031090"/>
            <a:chOff x="0" y="-47625"/>
            <a:chExt cx="1063358" cy="232991"/>
          </a:xfrm>
        </p:grpSpPr>
        <p:sp>
          <p:nvSpPr>
            <p:cNvPr id="90" name="Google Shape;90;p1"/>
            <p:cNvSpPr/>
            <p:nvPr/>
          </p:nvSpPr>
          <p:spPr>
            <a:xfrm>
              <a:off x="0" y="0"/>
              <a:ext cx="1063358" cy="185366"/>
            </a:xfrm>
            <a:custGeom>
              <a:avLst/>
              <a:gdLst/>
              <a:ahLst/>
              <a:cxnLst/>
              <a:rect l="l" t="t" r="r" b="b"/>
              <a:pathLst>
                <a:path w="1063358" h="185366" extrusionOk="0">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 name="Google Shape;91;p1"/>
            <p:cNvSpPr txBox="1"/>
            <p:nvPr/>
          </p:nvSpPr>
          <p:spPr>
            <a:xfrm>
              <a:off x="0" y="-47625"/>
              <a:ext cx="1063358" cy="232991"/>
            </a:xfrm>
            <a:prstGeom prst="rect">
              <a:avLst/>
            </a:prstGeom>
            <a:noFill/>
            <a:ln>
              <a:noFill/>
            </a:ln>
          </p:spPr>
          <p:txBody>
            <a:bodyPr spcFirstLastPara="1" wrap="square" lIns="50800" tIns="50800" rIns="50800" bIns="50800" anchor="t" anchorCtr="0">
              <a:noAutofit/>
            </a:bodyPr>
            <a:lstStyle/>
            <a:p>
              <a:pPr marL="0" marR="0" lvl="0" indent="0" algn="ctr" rtl="0">
                <a:lnSpc>
                  <a:spcPct val="149944"/>
                </a:lnSpc>
                <a:spcBef>
                  <a:spcPts val="0"/>
                </a:spcBef>
                <a:spcAft>
                  <a:spcPts val="0"/>
                </a:spcAft>
                <a:buNone/>
              </a:pPr>
              <a:endParaRPr sz="1800" dirty="0">
                <a:solidFill>
                  <a:schemeClr val="dk1"/>
                </a:solidFill>
                <a:latin typeface="Calibri"/>
                <a:ea typeface="Calibri"/>
                <a:cs typeface="Calibri"/>
                <a:sym typeface="Calibri"/>
              </a:endParaRPr>
            </a:p>
          </p:txBody>
        </p:sp>
      </p:grpSp>
      <p:sp>
        <p:nvSpPr>
          <p:cNvPr id="92" name="Google Shape;92;p1"/>
          <p:cNvSpPr/>
          <p:nvPr/>
        </p:nvSpPr>
        <p:spPr>
          <a:xfrm>
            <a:off x="1028700" y="1028700"/>
            <a:ext cx="3521366" cy="1408249"/>
          </a:xfrm>
          <a:custGeom>
            <a:avLst/>
            <a:gdLst/>
            <a:ahLst/>
            <a:cxnLst/>
            <a:rect l="l" t="t" r="r" b="b"/>
            <a:pathLst>
              <a:path w="3521366" h="1408249" extrusionOk="0">
                <a:moveTo>
                  <a:pt x="0" y="0"/>
                </a:moveTo>
                <a:lnTo>
                  <a:pt x="3521366" y="0"/>
                </a:lnTo>
                <a:lnTo>
                  <a:pt x="3521366" y="1408249"/>
                </a:lnTo>
                <a:lnTo>
                  <a:pt x="0" y="1408249"/>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3" name="Google Shape;93;p1"/>
          <p:cNvSpPr/>
          <p:nvPr/>
        </p:nvSpPr>
        <p:spPr>
          <a:xfrm>
            <a:off x="9703066" y="-3373891"/>
            <a:ext cx="5328592" cy="8256736"/>
          </a:xfrm>
          <a:custGeom>
            <a:avLst/>
            <a:gdLst/>
            <a:ahLst/>
            <a:cxnLst/>
            <a:rect l="l" t="t" r="r" b="b"/>
            <a:pathLst>
              <a:path w="5328592" h="8256736" extrusionOk="0">
                <a:moveTo>
                  <a:pt x="0" y="0"/>
                </a:moveTo>
                <a:lnTo>
                  <a:pt x="5328591" y="0"/>
                </a:lnTo>
                <a:lnTo>
                  <a:pt x="5328591" y="8256735"/>
                </a:lnTo>
                <a:lnTo>
                  <a:pt x="0" y="8256735"/>
                </a:lnTo>
                <a:lnTo>
                  <a:pt x="0" y="0"/>
                </a:lnTo>
                <a:close/>
              </a:path>
            </a:pathLst>
          </a:custGeom>
          <a:blipFill rotWithShape="1">
            <a:blip r:embed="rId6">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 name="Google Shape;94;p1"/>
          <p:cNvSpPr/>
          <p:nvPr/>
        </p:nvSpPr>
        <p:spPr>
          <a:xfrm rot="-5400000">
            <a:off x="14465585" y="3076769"/>
            <a:ext cx="2937939" cy="4133462"/>
          </a:xfrm>
          <a:custGeom>
            <a:avLst/>
            <a:gdLst/>
            <a:ahLst/>
            <a:cxnLst/>
            <a:rect l="l" t="t" r="r" b="b"/>
            <a:pathLst>
              <a:path w="2937939" h="4133462" extrusionOk="0">
                <a:moveTo>
                  <a:pt x="0" y="0"/>
                </a:moveTo>
                <a:lnTo>
                  <a:pt x="2937939" y="0"/>
                </a:lnTo>
                <a:lnTo>
                  <a:pt x="2937939" y="4133462"/>
                </a:lnTo>
                <a:lnTo>
                  <a:pt x="0" y="4133462"/>
                </a:lnTo>
                <a:lnTo>
                  <a:pt x="0" y="0"/>
                </a:lnTo>
                <a:close/>
              </a:path>
            </a:pathLst>
          </a:custGeom>
          <a:blipFill rotWithShape="1">
            <a:blip r:embed="rId6">
              <a:alphaModFix/>
            </a:blip>
            <a:stretch>
              <a:fillRect l="-107387"/>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5" name="Google Shape;95;p1"/>
          <p:cNvSpPr/>
          <p:nvPr/>
        </p:nvSpPr>
        <p:spPr>
          <a:xfrm>
            <a:off x="13238369" y="444593"/>
            <a:ext cx="5149829" cy="1628968"/>
          </a:xfrm>
          <a:custGeom>
            <a:avLst/>
            <a:gdLst/>
            <a:ahLst/>
            <a:cxnLst/>
            <a:rect l="l" t="t" r="r" b="b"/>
            <a:pathLst>
              <a:path w="5149829" h="1628968" extrusionOk="0">
                <a:moveTo>
                  <a:pt x="0" y="0"/>
                </a:moveTo>
                <a:lnTo>
                  <a:pt x="5149829" y="0"/>
                </a:lnTo>
                <a:lnTo>
                  <a:pt x="5149829" y="1628968"/>
                </a:lnTo>
                <a:lnTo>
                  <a:pt x="0" y="1628968"/>
                </a:lnTo>
                <a:lnTo>
                  <a:pt x="0" y="0"/>
                </a:lnTo>
                <a:close/>
              </a:path>
            </a:pathLst>
          </a:custGeom>
          <a:blipFill rotWithShape="1">
            <a:blip r:embed="rId7">
              <a:alphaModFix/>
            </a:blip>
            <a:stretch>
              <a:fillRect l="-15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6" name="Google Shape;96;p1"/>
          <p:cNvSpPr/>
          <p:nvPr/>
        </p:nvSpPr>
        <p:spPr>
          <a:xfrm>
            <a:off x="7852621" y="8443920"/>
            <a:ext cx="3872623" cy="864030"/>
          </a:xfrm>
          <a:custGeom>
            <a:avLst/>
            <a:gdLst/>
            <a:ahLst/>
            <a:cxnLst/>
            <a:rect l="l" t="t" r="r" b="b"/>
            <a:pathLst>
              <a:path w="3872623" h="864030" extrusionOk="0">
                <a:moveTo>
                  <a:pt x="0" y="0"/>
                </a:moveTo>
                <a:lnTo>
                  <a:pt x="3872622" y="0"/>
                </a:lnTo>
                <a:lnTo>
                  <a:pt x="3872622" y="864030"/>
                </a:lnTo>
                <a:lnTo>
                  <a:pt x="0" y="864030"/>
                </a:lnTo>
                <a:lnTo>
                  <a:pt x="0" y="0"/>
                </a:lnTo>
                <a:close/>
              </a:path>
            </a:pathLst>
          </a:custGeom>
          <a:blipFill rotWithShape="1">
            <a:blip r:embed="rId8">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 name="Google Shape;97;p1"/>
          <p:cNvSpPr/>
          <p:nvPr/>
        </p:nvSpPr>
        <p:spPr>
          <a:xfrm>
            <a:off x="12123384" y="8512517"/>
            <a:ext cx="5135916" cy="745783"/>
          </a:xfrm>
          <a:custGeom>
            <a:avLst/>
            <a:gdLst/>
            <a:ahLst/>
            <a:cxnLst/>
            <a:rect l="l" t="t" r="r" b="b"/>
            <a:pathLst>
              <a:path w="5135916" h="745783" extrusionOk="0">
                <a:moveTo>
                  <a:pt x="0" y="0"/>
                </a:moveTo>
                <a:lnTo>
                  <a:pt x="5135916" y="0"/>
                </a:lnTo>
                <a:lnTo>
                  <a:pt x="5135916" y="745783"/>
                </a:lnTo>
                <a:lnTo>
                  <a:pt x="0" y="745783"/>
                </a:lnTo>
                <a:lnTo>
                  <a:pt x="0" y="0"/>
                </a:lnTo>
                <a:close/>
              </a:path>
            </a:pathLst>
          </a:custGeom>
          <a:blipFill rotWithShape="1">
            <a:blip r:embed="rId9">
              <a:alphaModFix/>
            </a:blip>
            <a:stretch>
              <a:fillRect r="-101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 name="Google Shape;98;p1"/>
          <p:cNvSpPr txBox="1"/>
          <p:nvPr/>
        </p:nvSpPr>
        <p:spPr>
          <a:xfrm>
            <a:off x="1178862" y="4472107"/>
            <a:ext cx="12921186" cy="1661993"/>
          </a:xfrm>
          <a:prstGeom prst="rect">
            <a:avLst/>
          </a:prstGeom>
          <a:noFill/>
          <a:ln>
            <a:noFill/>
          </a:ln>
        </p:spPr>
        <p:txBody>
          <a:bodyPr spcFirstLastPara="1" wrap="square" lIns="0" tIns="0" rIns="0" bIns="0" anchor="t" anchorCtr="0">
            <a:spAutoFit/>
          </a:bodyPr>
          <a:lstStyle/>
          <a:p>
            <a:r>
              <a:rPr lang="en-US" sz="3600" b="1" dirty="0">
                <a:solidFill>
                  <a:srgbClr val="0C4DA2"/>
                </a:solidFill>
                <a:latin typeface="Bricolage Grotesque"/>
                <a:ea typeface="Bricolage Grotesque"/>
                <a:cs typeface="Bricolage Grotesque"/>
                <a:sym typeface="Bricolage Grotesque"/>
              </a:rPr>
              <a:t>H</a:t>
            </a:r>
            <a:r>
              <a:rPr lang="en-US" sz="3600" dirty="0">
                <a:solidFill>
                  <a:srgbClr val="2A2828"/>
                </a:solidFill>
                <a:latin typeface="Bricolage Grotesque"/>
                <a:ea typeface="Bricolage Grotesque"/>
                <a:cs typeface="Bricolage Grotesque"/>
                <a:sym typeface="Bricolage Grotesque"/>
              </a:rPr>
              <a:t>andling </a:t>
            </a:r>
            <a:r>
              <a:rPr lang="en-US" sz="3600" b="1" dirty="0">
                <a:solidFill>
                  <a:srgbClr val="0C4DA2"/>
                </a:solidFill>
                <a:latin typeface="Bricolage Grotesque"/>
                <a:ea typeface="Bricolage Grotesque"/>
                <a:cs typeface="Bricolage Grotesque"/>
                <a:sym typeface="Bricolage Grotesque"/>
              </a:rPr>
              <a:t>I</a:t>
            </a:r>
            <a:r>
              <a:rPr lang="en-US" sz="3600" dirty="0">
                <a:solidFill>
                  <a:srgbClr val="2A2828"/>
                </a:solidFill>
                <a:latin typeface="Bricolage Grotesque"/>
                <a:ea typeface="Bricolage Grotesque"/>
                <a:cs typeface="Bricolage Grotesque"/>
                <a:sym typeface="Bricolage Grotesque"/>
              </a:rPr>
              <a:t>nformation and Media </a:t>
            </a:r>
            <a:r>
              <a:rPr lang="en-US" sz="3600" b="1" dirty="0">
                <a:solidFill>
                  <a:srgbClr val="0C4DA2"/>
                </a:solidFill>
                <a:latin typeface="Bricolage Grotesque"/>
                <a:ea typeface="Bricolage Grotesque"/>
                <a:cs typeface="Bricolage Grotesque"/>
                <a:sym typeface="Bricolage Grotesque"/>
              </a:rPr>
              <a:t>L</a:t>
            </a:r>
            <a:r>
              <a:rPr lang="en-US" sz="3600" dirty="0">
                <a:solidFill>
                  <a:srgbClr val="2A2828"/>
                </a:solidFill>
                <a:latin typeface="Bricolage Grotesque"/>
                <a:ea typeface="Bricolage Grotesque"/>
                <a:cs typeface="Bricolage Grotesque"/>
                <a:sym typeface="Bricolage Grotesque"/>
              </a:rPr>
              <a:t>iteracy in the </a:t>
            </a:r>
            <a:r>
              <a:rPr lang="en-US" sz="3600" b="1" dirty="0">
                <a:solidFill>
                  <a:srgbClr val="0C4DA2"/>
                </a:solidFill>
                <a:latin typeface="Bricolage Grotesque"/>
                <a:ea typeface="Bricolage Grotesque"/>
                <a:cs typeface="Bricolage Grotesque"/>
                <a:sym typeface="Bricolage Grotesque"/>
              </a:rPr>
              <a:t>D</a:t>
            </a:r>
            <a:r>
              <a:rPr lang="en-US" sz="3600" dirty="0">
                <a:solidFill>
                  <a:srgbClr val="2A2828"/>
                </a:solidFill>
                <a:latin typeface="Bricolage Grotesque"/>
                <a:ea typeface="Bricolage Grotesque"/>
                <a:cs typeface="Bricolage Grotesque"/>
                <a:sym typeface="Bricolage Grotesque"/>
              </a:rPr>
              <a:t>igital </a:t>
            </a:r>
            <a:r>
              <a:rPr lang="en-US" sz="3600" b="1" dirty="0">
                <a:solidFill>
                  <a:srgbClr val="0C4DA2"/>
                </a:solidFill>
                <a:latin typeface="Bricolage Grotesque"/>
                <a:ea typeface="Bricolage Grotesque"/>
                <a:cs typeface="Bricolage Grotesque"/>
                <a:sym typeface="Bricolage Grotesque"/>
              </a:rPr>
              <a:t>A</a:t>
            </a:r>
            <a:r>
              <a:rPr lang="en-US" sz="3600" dirty="0">
                <a:solidFill>
                  <a:srgbClr val="2A2828"/>
                </a:solidFill>
                <a:latin typeface="Bricolage Grotesque"/>
                <a:ea typeface="Bricolage Grotesque"/>
                <a:cs typeface="Bricolage Grotesque"/>
                <a:sym typeface="Bricolage Grotesque"/>
              </a:rPr>
              <a:t>ge</a:t>
            </a:r>
          </a:p>
          <a:p>
            <a:r>
              <a:rPr lang="en-US" sz="3600" b="1" dirty="0" err="1">
                <a:solidFill>
                  <a:srgbClr val="0C4DA2"/>
                </a:solidFill>
                <a:latin typeface="Bricolage Grotesque"/>
                <a:ea typeface="Bricolage Grotesque"/>
                <a:cs typeface="Bricolage Grotesque"/>
                <a:sym typeface="Bricolage Grotesque"/>
              </a:rPr>
              <a:t>A</a:t>
            </a:r>
            <a:r>
              <a:rPr lang="en-US" sz="3600" dirty="0" err="1">
                <a:solidFill>
                  <a:srgbClr val="2A2828"/>
                </a:solidFill>
                <a:latin typeface="Bricolage Grotesque"/>
                <a:ea typeface="Bricolage Grotesque"/>
                <a:cs typeface="Bricolage Grotesque"/>
                <a:sym typeface="Bricolage Grotesque"/>
              </a:rPr>
              <a:t>lfabetizzazione</a:t>
            </a:r>
            <a:r>
              <a:rPr lang="en-US" sz="3600" dirty="0">
                <a:solidFill>
                  <a:srgbClr val="2A2828"/>
                </a:solidFill>
                <a:latin typeface="Bricolage Grotesque"/>
                <a:ea typeface="Bricolage Grotesque"/>
                <a:cs typeface="Bricolage Grotesque"/>
                <a:sym typeface="Bricolage Grotesque"/>
              </a:rPr>
              <a:t> </a:t>
            </a:r>
            <a:r>
              <a:rPr lang="en-US" sz="3600" b="1" dirty="0" err="1">
                <a:solidFill>
                  <a:srgbClr val="0C4DA2"/>
                </a:solidFill>
                <a:latin typeface="Bricolage Grotesque"/>
                <a:ea typeface="Bricolage Grotesque"/>
                <a:cs typeface="Bricolage Grotesque"/>
                <a:sym typeface="Bricolage Grotesque"/>
              </a:rPr>
              <a:t>I</a:t>
            </a:r>
            <a:r>
              <a:rPr lang="en-US" sz="3600" dirty="0" err="1">
                <a:solidFill>
                  <a:srgbClr val="2A2828"/>
                </a:solidFill>
                <a:latin typeface="Bricolage Grotesque"/>
                <a:ea typeface="Bricolage Grotesque"/>
                <a:cs typeface="Bricolage Grotesque"/>
                <a:sym typeface="Bricolage Grotesque"/>
              </a:rPr>
              <a:t>nformativa</a:t>
            </a:r>
            <a:r>
              <a:rPr lang="en-US" sz="3600" dirty="0">
                <a:solidFill>
                  <a:srgbClr val="2A2828"/>
                </a:solidFill>
                <a:latin typeface="Bricolage Grotesque"/>
                <a:ea typeface="Bricolage Grotesque"/>
                <a:cs typeface="Bricolage Grotesque"/>
                <a:sym typeface="Bricolage Grotesque"/>
              </a:rPr>
              <a:t> e </a:t>
            </a:r>
            <a:r>
              <a:rPr lang="en-US" sz="3600" b="1" dirty="0" err="1">
                <a:solidFill>
                  <a:srgbClr val="0C4DA2"/>
                </a:solidFill>
                <a:latin typeface="Bricolage Grotesque"/>
                <a:ea typeface="Bricolage Grotesque"/>
                <a:cs typeface="Bricolage Grotesque"/>
                <a:sym typeface="Bricolage Grotesque"/>
              </a:rPr>
              <a:t>M</a:t>
            </a:r>
            <a:r>
              <a:rPr lang="en-US" sz="3600" dirty="0" err="1">
                <a:solidFill>
                  <a:srgbClr val="2A2828"/>
                </a:solidFill>
                <a:latin typeface="Bricolage Grotesque"/>
                <a:ea typeface="Bricolage Grotesque"/>
                <a:cs typeface="Bricolage Grotesque"/>
                <a:sym typeface="Bricolage Grotesque"/>
              </a:rPr>
              <a:t>ediale</a:t>
            </a:r>
            <a:r>
              <a:rPr lang="en-US" sz="3600" dirty="0">
                <a:solidFill>
                  <a:srgbClr val="2A2828"/>
                </a:solidFill>
                <a:latin typeface="Bricolage Grotesque"/>
                <a:ea typeface="Bricolage Grotesque"/>
                <a:cs typeface="Bricolage Grotesque"/>
                <a:sym typeface="Bricolage Grotesque"/>
              </a:rPr>
              <a:t> </a:t>
            </a:r>
            <a:r>
              <a:rPr lang="en-US" sz="3600" dirty="0" err="1">
                <a:solidFill>
                  <a:srgbClr val="2A2828"/>
                </a:solidFill>
                <a:latin typeface="Bricolage Grotesque"/>
                <a:ea typeface="Bricolage Grotesque"/>
                <a:cs typeface="Bricolage Grotesque"/>
                <a:sym typeface="Bricolage Grotesque"/>
              </a:rPr>
              <a:t>nell’</a:t>
            </a:r>
            <a:r>
              <a:rPr lang="en-US" sz="3600" b="1" dirty="0" err="1">
                <a:solidFill>
                  <a:srgbClr val="0C4DA2"/>
                </a:solidFill>
                <a:latin typeface="Bricolage Grotesque"/>
                <a:ea typeface="Bricolage Grotesque"/>
                <a:cs typeface="Bricolage Grotesque"/>
                <a:sym typeface="Bricolage Grotesque"/>
              </a:rPr>
              <a:t>E</a:t>
            </a:r>
            <a:r>
              <a:rPr lang="en-US" sz="3600" dirty="0" err="1">
                <a:solidFill>
                  <a:srgbClr val="2A2828"/>
                </a:solidFill>
                <a:latin typeface="Bricolage Grotesque"/>
                <a:ea typeface="Bricolage Grotesque"/>
                <a:cs typeface="Bricolage Grotesque"/>
                <a:sym typeface="Bricolage Grotesque"/>
              </a:rPr>
              <a:t>poca</a:t>
            </a:r>
            <a:r>
              <a:rPr lang="en-US" sz="3600" dirty="0">
                <a:solidFill>
                  <a:srgbClr val="2A2828"/>
                </a:solidFill>
                <a:latin typeface="Bricolage Grotesque"/>
                <a:ea typeface="Bricolage Grotesque"/>
                <a:cs typeface="Bricolage Grotesque"/>
                <a:sym typeface="Bricolage Grotesque"/>
              </a:rPr>
              <a:t> </a:t>
            </a:r>
            <a:r>
              <a:rPr lang="en-US" sz="3600" b="1" dirty="0" err="1">
                <a:solidFill>
                  <a:srgbClr val="0C4DA2"/>
                </a:solidFill>
                <a:latin typeface="Bricolage Grotesque"/>
                <a:ea typeface="Bricolage Grotesque"/>
                <a:cs typeface="Bricolage Grotesque"/>
                <a:sym typeface="Bricolage Grotesque"/>
              </a:rPr>
              <a:t>D</a:t>
            </a:r>
            <a:r>
              <a:rPr lang="en-US" sz="3600" dirty="0" err="1">
                <a:solidFill>
                  <a:srgbClr val="2A2828"/>
                </a:solidFill>
                <a:latin typeface="Bricolage Grotesque"/>
                <a:ea typeface="Bricolage Grotesque"/>
                <a:cs typeface="Bricolage Grotesque"/>
                <a:sym typeface="Bricolage Grotesque"/>
              </a:rPr>
              <a:t>igitale</a:t>
            </a:r>
            <a:endParaRPr lang="en-US" sz="3600" dirty="0">
              <a:solidFill>
                <a:srgbClr val="2A2828"/>
              </a:solidFill>
              <a:latin typeface="Bricolage Grotesque"/>
              <a:ea typeface="Bricolage Grotesque"/>
              <a:cs typeface="Bricolage Grotesque"/>
              <a:sym typeface="Bricolage Grotesque"/>
            </a:endParaRPr>
          </a:p>
          <a:p>
            <a:endParaRPr lang="en-US" sz="3600" dirty="0">
              <a:solidFill>
                <a:srgbClr val="2A2828"/>
              </a:solidFill>
              <a:latin typeface="Bricolage Grotesque"/>
              <a:ea typeface="Bricolage Grotesque"/>
              <a:cs typeface="Bricolage Grotesque"/>
              <a:sym typeface="Bricolage Grotesque"/>
            </a:endParaRPr>
          </a:p>
        </p:txBody>
      </p:sp>
      <p:sp>
        <p:nvSpPr>
          <p:cNvPr id="99" name="Google Shape;99;p1"/>
          <p:cNvSpPr txBox="1"/>
          <p:nvPr/>
        </p:nvSpPr>
        <p:spPr>
          <a:xfrm>
            <a:off x="1084826" y="3177950"/>
            <a:ext cx="9324300" cy="1461875"/>
          </a:xfrm>
          <a:prstGeom prst="rect">
            <a:avLst/>
          </a:prstGeom>
          <a:noFill/>
          <a:ln>
            <a:noFill/>
          </a:ln>
        </p:spPr>
        <p:txBody>
          <a:bodyPr spcFirstLastPara="1" wrap="square" lIns="0" tIns="0" rIns="0" bIns="0" anchor="t" anchorCtr="0">
            <a:spAutoFit/>
          </a:bodyPr>
          <a:lstStyle/>
          <a:p>
            <a:pPr marL="0" marR="0" lvl="0" indent="0" algn="l" rtl="0">
              <a:lnSpc>
                <a:spcPct val="110004"/>
              </a:lnSpc>
              <a:spcBef>
                <a:spcPts val="0"/>
              </a:spcBef>
              <a:spcAft>
                <a:spcPts val="0"/>
              </a:spcAft>
              <a:buNone/>
            </a:pPr>
            <a:r>
              <a:rPr lang="en-US" sz="8636" b="1" dirty="0">
                <a:solidFill>
                  <a:srgbClr val="0C4DA2"/>
                </a:solidFill>
                <a:latin typeface="Bricolage Grotesque"/>
                <a:ea typeface="Bricolage Grotesque"/>
                <a:cs typeface="Bricolage Grotesque"/>
                <a:sym typeface="Bricolage Grotesque"/>
              </a:rPr>
              <a:t>HILDA - AIMED</a:t>
            </a:r>
            <a:endParaRPr dirty="0">
              <a:solidFill>
                <a:srgbClr val="0C4DA2"/>
              </a:solidFill>
            </a:endParaRPr>
          </a:p>
        </p:txBody>
      </p:sp>
      <p:sp>
        <p:nvSpPr>
          <p:cNvPr id="100" name="Google Shape;100;p1"/>
          <p:cNvSpPr txBox="1"/>
          <p:nvPr/>
        </p:nvSpPr>
        <p:spPr>
          <a:xfrm>
            <a:off x="1345549" y="6429050"/>
            <a:ext cx="5486572" cy="1016689"/>
          </a:xfrm>
          <a:prstGeom prst="rect">
            <a:avLst/>
          </a:prstGeom>
          <a:noFill/>
          <a:ln>
            <a:noFill/>
          </a:ln>
        </p:spPr>
        <p:txBody>
          <a:bodyPr spcFirstLastPara="1" wrap="square" lIns="0" tIns="0" rIns="0" bIns="0" anchor="t" anchorCtr="0">
            <a:spAutoFit/>
          </a:bodyPr>
          <a:lstStyle/>
          <a:p>
            <a:pPr lvl="0">
              <a:lnSpc>
                <a:spcPct val="150045"/>
              </a:lnSpc>
            </a:pPr>
            <a:r>
              <a:rPr lang="en-US" sz="2202" dirty="0">
                <a:solidFill>
                  <a:srgbClr val="FFFFFF"/>
                </a:solidFill>
                <a:latin typeface="Bricolage Grotesque"/>
                <a:ea typeface="Bricolage Grotesque"/>
                <a:cs typeface="Bricolage Grotesque"/>
                <a:sym typeface="Bricolage Grotesque"/>
              </a:rPr>
              <a:t>Un </a:t>
            </a:r>
            <a:r>
              <a:rPr lang="en-US" sz="2202" dirty="0" err="1">
                <a:solidFill>
                  <a:srgbClr val="FFFFFF"/>
                </a:solidFill>
                <a:latin typeface="Bricolage Grotesque"/>
                <a:ea typeface="Bricolage Grotesque"/>
                <a:cs typeface="Bricolage Grotesque"/>
                <a:sym typeface="Bricolage Grotesque"/>
              </a:rPr>
              <a:t>prodotto</a:t>
            </a:r>
            <a:r>
              <a:rPr lang="en-US" sz="2202" dirty="0">
                <a:solidFill>
                  <a:srgbClr val="FFFFFF"/>
                </a:solidFill>
                <a:latin typeface="Bricolage Grotesque"/>
                <a:ea typeface="Bricolage Grotesque"/>
                <a:cs typeface="Bricolage Grotesque"/>
                <a:sym typeface="Bricolage Grotesque"/>
              </a:rPr>
              <a:t> del </a:t>
            </a:r>
            <a:r>
              <a:rPr lang="en-US" sz="2202" dirty="0" err="1">
                <a:solidFill>
                  <a:srgbClr val="FFFFFF"/>
                </a:solidFill>
                <a:latin typeface="Bricolage Grotesque"/>
                <a:ea typeface="Bricolage Grotesque"/>
                <a:cs typeface="Bricolage Grotesque"/>
                <a:sym typeface="Bricolage Grotesque"/>
              </a:rPr>
              <a:t>progetto</a:t>
            </a:r>
            <a:r>
              <a:rPr lang="en-US" sz="2202" dirty="0">
                <a:solidFill>
                  <a:srgbClr val="FFFFFF"/>
                </a:solidFill>
                <a:latin typeface="Bricolage Grotesque"/>
                <a:ea typeface="Bricolage Grotesque"/>
                <a:cs typeface="Bricolage Grotesque"/>
                <a:sym typeface="Bricolage Grotesque"/>
              </a:rPr>
              <a:t> DRONE dell'Unione Europea</a:t>
            </a:r>
            <a:endParaRPr dirty="0"/>
          </a:p>
        </p:txBody>
      </p:sp>
      <p:sp>
        <p:nvSpPr>
          <p:cNvPr id="2" name="CasellaDiTesto 1">
            <a:extLst>
              <a:ext uri="{FF2B5EF4-FFF2-40B4-BE49-F238E27FC236}">
                <a16:creationId xmlns:a16="http://schemas.microsoft.com/office/drawing/2014/main" id="{A30BF423-9824-B7C8-873A-20222531F748}"/>
              </a:ext>
            </a:extLst>
          </p:cNvPr>
          <p:cNvSpPr txBox="1"/>
          <p:nvPr/>
        </p:nvSpPr>
        <p:spPr>
          <a:xfrm>
            <a:off x="1103780" y="7526014"/>
            <a:ext cx="5929302" cy="1477328"/>
          </a:xfrm>
          <a:prstGeom prst="rect">
            <a:avLst/>
          </a:prstGeom>
          <a:noFill/>
        </p:spPr>
        <p:txBody>
          <a:bodyPr wrap="square">
            <a:spAutoFit/>
          </a:bodyPr>
          <a:lstStyle/>
          <a:p>
            <a:r>
              <a:rPr lang="en-US" sz="1800" b="1" dirty="0"/>
              <a:t>DRONE</a:t>
            </a:r>
            <a:r>
              <a:rPr lang="en-US" sz="1800" dirty="0"/>
              <a:t>: Teacher &amp; school leaders training to promote Digital </a:t>
            </a:r>
            <a:r>
              <a:rPr lang="en-US" sz="1800" dirty="0" err="1"/>
              <a:t>liteRacy</a:t>
            </a:r>
            <a:r>
              <a:rPr lang="en-US" sz="1800" dirty="0"/>
              <a:t> and combat the spread of </a:t>
            </a:r>
            <a:r>
              <a:rPr lang="en-US" sz="1800" dirty="0" err="1"/>
              <a:t>disinfOrmation</a:t>
            </a:r>
            <a:r>
              <a:rPr lang="en-US" sz="1800" dirty="0"/>
              <a:t> among </a:t>
            </a:r>
            <a:r>
              <a:rPr lang="en-US" sz="1800" dirty="0" err="1"/>
              <a:t>vulNerable</a:t>
            </a:r>
            <a:r>
              <a:rPr lang="en-US" sz="1800" dirty="0"/>
              <a:t> groups of </a:t>
            </a:r>
            <a:r>
              <a:rPr lang="en-US" sz="1800" dirty="0" err="1"/>
              <a:t>adolEscents</a:t>
            </a:r>
            <a:br>
              <a:rPr lang="en-US" sz="1800" dirty="0"/>
            </a:br>
            <a:endParaRPr lang="en-US" sz="1800" dirty="0"/>
          </a:p>
          <a:p>
            <a:r>
              <a:rPr lang="en-US" sz="1800" b="1" dirty="0"/>
              <a:t>https://mydroneproject.eu/</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26BA92-2C77-4530-6605-F47CA31DFE45}"/>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DA0C2C38-7E7B-8FF5-DD18-162B8B0E8C2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I media digitali: una risorsa e una minaccia</a:t>
            </a:r>
            <a:endParaRPr lang="el-GR" dirty="0"/>
          </a:p>
        </p:txBody>
      </p:sp>
      <p:sp>
        <p:nvSpPr>
          <p:cNvPr id="4" name="Google Shape;118;p2">
            <a:extLst>
              <a:ext uri="{FF2B5EF4-FFF2-40B4-BE49-F238E27FC236}">
                <a16:creationId xmlns:a16="http://schemas.microsoft.com/office/drawing/2014/main" id="{96DAE651-B062-F163-66A0-5E4A43A23F3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AB10FAFD-9391-C58C-5C40-48C674865726}"/>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29DDB5D4-DBB1-6508-C291-DD72860CA813}"/>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018E5D19-AFFC-AEF2-F4A4-8FF0E10013B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4EEAFAC-D2F0-10CF-88D7-2E75F55B86DA}"/>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F44A811-185B-454D-32C8-6164C6780EF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CC751C5-32FC-8528-EB6F-CC542A832E2B}"/>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FD8D919C-C0C2-6C93-69FA-9EE2369EB63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22DC6011-AE6F-192E-D7DC-5A001EFA9FE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03071CFF-536F-E80A-CDFA-FBEC6D12FE4F}"/>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7" name="Immagine 16" descr="Immagine che contiene Elementi grafici, simbolo, Carattere, grafica&#10;&#10;Il contenuto generato dall'IA potrebbe non essere corretto.">
            <a:extLst>
              <a:ext uri="{FF2B5EF4-FFF2-40B4-BE49-F238E27FC236}">
                <a16:creationId xmlns:a16="http://schemas.microsoft.com/office/drawing/2014/main" id="{310DAB9C-3419-6C3F-20C6-B69698922CC3}"/>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Lst>
          </a:blip>
          <a:stretch>
            <a:fillRect/>
          </a:stretch>
        </p:blipFill>
        <p:spPr>
          <a:xfrm>
            <a:off x="5696968" y="2963135"/>
            <a:ext cx="6894063" cy="4596042"/>
          </a:xfrm>
          <a:prstGeom prst="rect">
            <a:avLst/>
          </a:prstGeom>
        </p:spPr>
      </p:pic>
      <p:pic>
        <p:nvPicPr>
          <p:cNvPr id="19" name="Immagine 18" descr="Immagine che contiene Elementi grafici, schermata, simbolo, logo&#10;&#10;Il contenuto generato dall'IA potrebbe non essere corretto.">
            <a:extLst>
              <a:ext uri="{FF2B5EF4-FFF2-40B4-BE49-F238E27FC236}">
                <a16:creationId xmlns:a16="http://schemas.microsoft.com/office/drawing/2014/main" id="{74D79789-9AD7-C4B7-14B8-D8FEC705C6E1}"/>
              </a:ext>
            </a:extLst>
          </p:cNvPr>
          <p:cNvPicPr>
            <a:picLocks noChangeAspect="1"/>
          </p:cNvPicPr>
          <p:nvPr/>
        </p:nvPicPr>
        <p:blipFill>
          <a:blip r:embed="rId5"/>
          <a:stretch>
            <a:fillRect/>
          </a:stretch>
        </p:blipFill>
        <p:spPr>
          <a:xfrm>
            <a:off x="1358334" y="3440255"/>
            <a:ext cx="5931056" cy="3954037"/>
          </a:xfrm>
          <a:prstGeom prst="rect">
            <a:avLst/>
          </a:prstGeom>
        </p:spPr>
      </p:pic>
      <p:pic>
        <p:nvPicPr>
          <p:cNvPr id="21" name="Immagine 20" descr="Immagine che contiene Elementi grafici, simbolo, logo, grafica&#10;&#10;Il contenuto generato dall'IA potrebbe non essere corretto.">
            <a:extLst>
              <a:ext uri="{FF2B5EF4-FFF2-40B4-BE49-F238E27FC236}">
                <a16:creationId xmlns:a16="http://schemas.microsoft.com/office/drawing/2014/main" id="{F419A538-B774-4245-48F1-F984353F72A4}"/>
              </a:ext>
            </a:extLst>
          </p:cNvPr>
          <p:cNvPicPr>
            <a:picLocks noChangeAspect="1"/>
          </p:cNvPicPr>
          <p:nvPr/>
        </p:nvPicPr>
        <p:blipFill>
          <a:blip r:embed="rId6"/>
          <a:stretch>
            <a:fillRect/>
          </a:stretch>
        </p:blipFill>
        <p:spPr>
          <a:xfrm>
            <a:off x="11315789" y="3650059"/>
            <a:ext cx="5301641" cy="3534428"/>
          </a:xfrm>
          <a:prstGeom prst="rect">
            <a:avLst/>
          </a:prstGeom>
        </p:spPr>
      </p:pic>
      <p:sp>
        <p:nvSpPr>
          <p:cNvPr id="23" name="CasellaDiTesto 22">
            <a:extLst>
              <a:ext uri="{FF2B5EF4-FFF2-40B4-BE49-F238E27FC236}">
                <a16:creationId xmlns:a16="http://schemas.microsoft.com/office/drawing/2014/main" id="{491F3C4B-76A8-EBFD-5220-61026FBEC9CB}"/>
              </a:ext>
            </a:extLst>
          </p:cNvPr>
          <p:cNvSpPr txBox="1"/>
          <p:nvPr/>
        </p:nvSpPr>
        <p:spPr>
          <a:xfrm>
            <a:off x="9143999" y="9930784"/>
            <a:ext cx="9144000" cy="307777"/>
          </a:xfrm>
          <a:prstGeom prst="rect">
            <a:avLst/>
          </a:prstGeom>
          <a:noFill/>
        </p:spPr>
        <p:txBody>
          <a:bodyPr wrap="square">
            <a:spAutoFit/>
          </a:bodyPr>
          <a:lstStyle/>
          <a:p>
            <a:pPr algn="r"/>
            <a:r>
              <a:rPr lang="en-US" dirty="0"/>
              <a:t>Fonte delle icone: https://unevoc.unesco.org/wysd/World+Youth+Skills+Day</a:t>
            </a:r>
          </a:p>
        </p:txBody>
      </p:sp>
    </p:spTree>
    <p:extLst>
      <p:ext uri="{BB962C8B-B14F-4D97-AF65-F5344CB8AC3E}">
        <p14:creationId xmlns:p14="http://schemas.microsoft.com/office/powerpoint/2010/main" val="1998370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05F3E-9CC5-6E16-7F08-178BD0A42229}"/>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7B0B5922-0DDF-6C15-54F7-6C7236D7766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I media digitali: una risorsa e una minaccia</a:t>
            </a:r>
            <a:endParaRPr lang="el-GR" dirty="0"/>
          </a:p>
        </p:txBody>
      </p:sp>
      <p:sp>
        <p:nvSpPr>
          <p:cNvPr id="3" name="Υπότιτλος 2">
            <a:extLst>
              <a:ext uri="{FF2B5EF4-FFF2-40B4-BE49-F238E27FC236}">
                <a16:creationId xmlns:a16="http://schemas.microsoft.com/office/drawing/2014/main" id="{E7994019-AE2C-CAEC-8013-8EA9BB62AB63}"/>
              </a:ext>
            </a:extLst>
          </p:cNvPr>
          <p:cNvSpPr>
            <a:spLocks noGrp="1"/>
          </p:cNvSpPr>
          <p:nvPr>
            <p:ph type="subTitle" idx="1"/>
          </p:nvPr>
        </p:nvSpPr>
        <p:spPr>
          <a:xfrm>
            <a:off x="979380" y="1766703"/>
            <a:ext cx="9681159" cy="3376797"/>
          </a:xfrm>
        </p:spPr>
        <p:txBody>
          <a:bodyPr>
            <a:noAutofit/>
          </a:bodyPr>
          <a:lstStyle/>
          <a:p>
            <a:pPr marL="25400" indent="0" algn="l">
              <a:lnSpc>
                <a:spcPct val="170000"/>
              </a:lnSpc>
            </a:pPr>
            <a:r>
              <a:rPr lang="it-IT" noProof="0" dirty="0">
                <a:solidFill>
                  <a:schemeClr val="tx1"/>
                </a:solidFill>
                <a:latin typeface="Bricolage Grotesque" panose="020B0604020202020204" charset="0"/>
              </a:rPr>
              <a:t>Internet era un tempo considerato un mezzo in grado di rafforzare le democrazie grazie alla facilità di accesso alle informazioni. </a:t>
            </a:r>
          </a:p>
          <a:p>
            <a:pPr marL="25400" indent="0" algn="l">
              <a:lnSpc>
                <a:spcPct val="170000"/>
              </a:lnSpc>
            </a:pPr>
            <a:r>
              <a:rPr lang="it-IT" dirty="0">
                <a:solidFill>
                  <a:schemeClr val="tx1"/>
                </a:solidFill>
                <a:latin typeface="Bricolage Grotesque" panose="020B0604020202020204" charset="0"/>
              </a:rPr>
              <a:t>O</a:t>
            </a:r>
            <a:r>
              <a:rPr lang="it-IT" noProof="0" dirty="0" err="1">
                <a:solidFill>
                  <a:schemeClr val="tx1"/>
                </a:solidFill>
                <a:latin typeface="Bricolage Grotesque" panose="020B0604020202020204" charset="0"/>
              </a:rPr>
              <a:t>ra</a:t>
            </a:r>
            <a:r>
              <a:rPr lang="it-IT" dirty="0">
                <a:solidFill>
                  <a:schemeClr val="tx1"/>
                </a:solidFill>
                <a:latin typeface="Bricolage Grotesque" panose="020B0604020202020204" charset="0"/>
              </a:rPr>
              <a:t>, invece, </a:t>
            </a:r>
            <a:r>
              <a:rPr lang="it-IT" noProof="0" dirty="0">
                <a:solidFill>
                  <a:schemeClr val="tx1"/>
                </a:solidFill>
                <a:latin typeface="Bricolage Grotesque" panose="020B0604020202020204" charset="0"/>
              </a:rPr>
              <a:t>è sempre più spesso visto come un importante catalizzatore di disinformazione, cosa che può minacciare la democrazia.</a:t>
            </a:r>
          </a:p>
          <a:p>
            <a:pPr marL="25400" indent="0" algn="l">
              <a:lnSpc>
                <a:spcPct val="170000"/>
              </a:lnSpc>
            </a:pPr>
            <a:endParaRPr lang="it-IT" noProof="0" dirty="0">
              <a:solidFill>
                <a:schemeClr val="tx1"/>
              </a:solidFill>
              <a:latin typeface="Bricolage Grotesque" panose="020B0604020202020204" charset="0"/>
            </a:endParaRPr>
          </a:p>
          <a:p>
            <a:pPr marL="25400" indent="0" algn="l">
              <a:lnSpc>
                <a:spcPct val="170000"/>
              </a:lnSpc>
            </a:pPr>
            <a:r>
              <a:rPr lang="it-IT" noProof="0" dirty="0">
                <a:solidFill>
                  <a:schemeClr val="tx1"/>
                </a:solidFill>
                <a:latin typeface="Bricolage Grotesque" panose="020B0604020202020204" charset="0"/>
              </a:rPr>
              <a:t>Questo è motivo di preoccupazione per la Unione Europea, poiché minaccia i valori europei.</a:t>
            </a:r>
          </a:p>
          <a:p>
            <a:pPr marL="25400" indent="0" algn="l">
              <a:lnSpc>
                <a:spcPct val="170000"/>
              </a:lnSpc>
            </a:pPr>
            <a:endParaRPr lang="it-IT" noProof="0" dirty="0">
              <a:solidFill>
                <a:schemeClr val="tx1"/>
              </a:solidFill>
              <a:latin typeface="Bricolage Grotesque" panose="020B0604020202020204" charset="0"/>
            </a:endParaRPr>
          </a:p>
          <a:p>
            <a:pPr marL="25400" indent="0" algn="l">
              <a:lnSpc>
                <a:spcPct val="170000"/>
              </a:lnSpc>
            </a:pPr>
            <a:endParaRPr lang="it-IT" noProof="0"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31BB2572-5807-E950-F458-1A2023FDE5CD}"/>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E83B142-6C17-0841-3F6D-BE5AFAC8D3C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80B4C9FB-ADFB-8F31-96B5-B016B5F3212F}"/>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B7D9782-31A8-7F4F-F824-1B80CFFBABA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91C6BBB9-968A-0FA3-ECAF-6E75308BE31B}"/>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D873399-ADCB-B8D8-C3F7-319651CCE13A}"/>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0BD13A1-32D1-3DC4-1930-B2AEE890C25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4C8F3A4-6039-2359-A4E0-E4656E84A23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B49132EB-53EF-F685-FE95-08819F66C333}"/>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D619B404-6BA5-4CD4-9857-F1116AEA8CC4}"/>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23953627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0EABF-73CB-D86A-065D-D894CEF9B7C7}"/>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3130D9E8-D9BD-A133-2F22-0ED93A2467E1}"/>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I media digitali: una risorsa e una minaccia</a:t>
            </a:r>
            <a:endParaRPr lang="el-GR" dirty="0"/>
          </a:p>
        </p:txBody>
      </p:sp>
      <p:sp>
        <p:nvSpPr>
          <p:cNvPr id="4" name="Google Shape;118;p2">
            <a:extLst>
              <a:ext uri="{FF2B5EF4-FFF2-40B4-BE49-F238E27FC236}">
                <a16:creationId xmlns:a16="http://schemas.microsoft.com/office/drawing/2014/main" id="{2C358AEA-E24E-CCF7-F8FC-52EB9CEE41AB}"/>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39AAF454-C78E-1BF5-5BF5-90C7D7D3BAF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6A7E0EC-D3C6-D994-8F3B-EA7549E80DD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4E2CC641-74F7-D7D6-0F11-A6DF9BE51C9B}"/>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8A71B7E1-B4AC-C4E0-0B3A-5BA79DFE53AE}"/>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B5285F1-DDD6-8575-B253-60496E254BA2}"/>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4464C5CB-B8EB-4CE0-CE3A-EAC90C2B69DC}"/>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77B67AD5-D82B-5D19-3C06-F0D678015282}"/>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62638339-C29A-0243-F378-0299DBDBAA12}"/>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DD062558-9BE0-0276-E24E-8A6A0B218E0B}"/>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Υπότιτλος 2">
            <a:extLst>
              <a:ext uri="{FF2B5EF4-FFF2-40B4-BE49-F238E27FC236}">
                <a16:creationId xmlns:a16="http://schemas.microsoft.com/office/drawing/2014/main" id="{D295E07D-ECA2-9DB7-2583-5C1FEF4F9093}"/>
              </a:ext>
            </a:extLst>
          </p:cNvPr>
          <p:cNvSpPr>
            <a:spLocks noGrp="1"/>
          </p:cNvSpPr>
          <p:nvPr>
            <p:ph type="subTitle" idx="1"/>
          </p:nvPr>
        </p:nvSpPr>
        <p:spPr>
          <a:xfrm>
            <a:off x="8430768" y="1116904"/>
            <a:ext cx="9857232" cy="9819320"/>
          </a:xfrm>
        </p:spPr>
        <p:txBody>
          <a:bodyPr>
            <a:noAutofit/>
          </a:bodyPr>
          <a:lstStyle/>
          <a:p>
            <a:pPr marL="25400" indent="0" algn="l">
              <a:lnSpc>
                <a:spcPct val="170000"/>
              </a:lnSpc>
            </a:pPr>
            <a:r>
              <a:rPr lang="it-IT" sz="2800" dirty="0">
                <a:solidFill>
                  <a:schemeClr val="tx1"/>
                </a:solidFill>
                <a:latin typeface="Bricolage Grotesque" panose="020B0604020202020204" charset="0"/>
              </a:rPr>
              <a:t>«La democrazia, lo Stato di diritto e il rispetto dei diritti fondamentali sono tra i valori fondanti dell'UE. Questi valori sono comuni agli Stati membri e sono alla base di una società in cui prevalgono il pluralismo, la non discriminazione, la tolleranza, la giustizia, la solidarietà e l'uguaglianza. I cittadini possono esprimere liberamente le loro opinioni e formarsi le proprie idee. Possono partecipare alla vita democratica, scegliere i propri rappresentanti politici e avere voce in capitolo sul proprio futuro, in uno spazio pubblico in cui è possibile esprimere opinioni diverse e la diversità è accettata.»</a:t>
            </a:r>
            <a:endParaRPr lang="it-IT" sz="2800" noProof="0" dirty="0">
              <a:solidFill>
                <a:schemeClr val="tx1"/>
              </a:solidFill>
              <a:latin typeface="Bricolage Grotesque" panose="020B0604020202020204" charset="0"/>
            </a:endParaRPr>
          </a:p>
          <a:p>
            <a:pPr marL="25400" indent="0" algn="r"/>
            <a:r>
              <a:rPr lang="it-IT" sz="1800" noProof="0" dirty="0">
                <a:solidFill>
                  <a:schemeClr val="tx1"/>
                </a:solidFill>
                <a:latin typeface="Bricolage Grotesque" panose="020B0604020202020204" charset="0"/>
              </a:rPr>
              <a:t>Strategic </a:t>
            </a:r>
            <a:r>
              <a:rPr lang="it-IT" sz="1800" noProof="0" dirty="0" err="1">
                <a:solidFill>
                  <a:schemeClr val="tx1"/>
                </a:solidFill>
                <a:latin typeface="Bricolage Grotesque" panose="020B0604020202020204" charset="0"/>
              </a:rPr>
              <a:t>communication</a:t>
            </a:r>
            <a:r>
              <a:rPr lang="it-IT" sz="1800" noProof="0" dirty="0">
                <a:solidFill>
                  <a:schemeClr val="tx1"/>
                </a:solidFill>
                <a:latin typeface="Bricolage Grotesque" panose="020B0604020202020204" charset="0"/>
              </a:rPr>
              <a:t> and </a:t>
            </a:r>
            <a:r>
              <a:rPr lang="it-IT" sz="1800" noProof="0" dirty="0" err="1">
                <a:solidFill>
                  <a:schemeClr val="tx1"/>
                </a:solidFill>
                <a:latin typeface="Bricolage Grotesque" panose="020B0604020202020204" charset="0"/>
              </a:rPr>
              <a:t>countering</a:t>
            </a:r>
            <a:r>
              <a:rPr lang="it-IT" sz="1800" noProof="0" dirty="0">
                <a:solidFill>
                  <a:schemeClr val="tx1"/>
                </a:solidFill>
                <a:latin typeface="Bricolage Grotesque" panose="020B0604020202020204" charset="0"/>
              </a:rPr>
              <a:t> </a:t>
            </a:r>
            <a:r>
              <a:rPr lang="it-IT" sz="1800" noProof="0" dirty="0" err="1">
                <a:solidFill>
                  <a:schemeClr val="tx1"/>
                </a:solidFill>
                <a:latin typeface="Bricolage Grotesque" panose="020B0604020202020204" charset="0"/>
              </a:rPr>
              <a:t>foreign</a:t>
            </a:r>
            <a:r>
              <a:rPr lang="it-IT" sz="1800" noProof="0" dirty="0">
                <a:solidFill>
                  <a:schemeClr val="tx1"/>
                </a:solidFill>
                <a:latin typeface="Bricolage Grotesque" panose="020B0604020202020204" charset="0"/>
              </a:rPr>
              <a:t> </a:t>
            </a:r>
          </a:p>
          <a:p>
            <a:pPr marL="25400" indent="0" algn="r"/>
            <a:r>
              <a:rPr lang="it-IT" sz="1800" noProof="0" dirty="0">
                <a:solidFill>
                  <a:schemeClr val="tx1"/>
                </a:solidFill>
                <a:latin typeface="Bricolage Grotesque" panose="020B0604020202020204" charset="0"/>
              </a:rPr>
              <a:t>information </a:t>
            </a:r>
            <a:r>
              <a:rPr lang="it-IT" sz="1800" noProof="0" dirty="0" err="1">
                <a:solidFill>
                  <a:schemeClr val="tx1"/>
                </a:solidFill>
                <a:latin typeface="Bricolage Grotesque" panose="020B0604020202020204" charset="0"/>
              </a:rPr>
              <a:t>manipulation</a:t>
            </a:r>
            <a:r>
              <a:rPr lang="it-IT" sz="1800" noProof="0" dirty="0">
                <a:solidFill>
                  <a:schemeClr val="tx1"/>
                </a:solidFill>
                <a:latin typeface="Bricolage Grotesque" panose="020B0604020202020204" charset="0"/>
              </a:rPr>
              <a:t> and </a:t>
            </a:r>
            <a:r>
              <a:rPr lang="it-IT" sz="1800" noProof="0" dirty="0" err="1">
                <a:solidFill>
                  <a:schemeClr val="tx1"/>
                </a:solidFill>
                <a:latin typeface="Bricolage Grotesque" panose="020B0604020202020204" charset="0"/>
              </a:rPr>
              <a:t>interference</a:t>
            </a:r>
            <a:endParaRPr lang="it-IT" sz="1800" noProof="0" dirty="0">
              <a:solidFill>
                <a:schemeClr val="tx1"/>
              </a:solidFill>
              <a:latin typeface="Bricolage Grotesque" panose="020B0604020202020204" charset="0"/>
            </a:endParaRPr>
          </a:p>
          <a:p>
            <a:pPr marL="25400" indent="0" algn="l">
              <a:lnSpc>
                <a:spcPct val="170000"/>
              </a:lnSpc>
            </a:pPr>
            <a:endParaRPr lang="it-IT" sz="2800" noProof="0" dirty="0">
              <a:solidFill>
                <a:schemeClr val="tx1"/>
              </a:solidFill>
              <a:latin typeface="Bricolage Grotesque" panose="020B0604020202020204" charset="0"/>
            </a:endParaRPr>
          </a:p>
          <a:p>
            <a:pPr marL="25400" indent="0" algn="l">
              <a:lnSpc>
                <a:spcPct val="170000"/>
              </a:lnSpc>
            </a:pPr>
            <a:endParaRPr lang="it-IT" sz="2800" noProof="0" dirty="0">
              <a:solidFill>
                <a:schemeClr val="tx1"/>
              </a:solidFill>
              <a:latin typeface="Bricolage Grotesque" panose="020B0604020202020204" charset="0"/>
            </a:endParaRPr>
          </a:p>
        </p:txBody>
      </p:sp>
      <p:sp>
        <p:nvSpPr>
          <p:cNvPr id="3" name="CasellaDiTesto 2">
            <a:extLst>
              <a:ext uri="{FF2B5EF4-FFF2-40B4-BE49-F238E27FC236}">
                <a16:creationId xmlns:a16="http://schemas.microsoft.com/office/drawing/2014/main" id="{B89D3875-A36D-B4D9-C340-04B273DBE891}"/>
              </a:ext>
            </a:extLst>
          </p:cNvPr>
          <p:cNvSpPr txBox="1"/>
          <p:nvPr/>
        </p:nvSpPr>
        <p:spPr>
          <a:xfrm>
            <a:off x="9144000" y="9904911"/>
            <a:ext cx="9144000" cy="307777"/>
          </a:xfrm>
          <a:prstGeom prst="rect">
            <a:avLst/>
          </a:prstGeom>
          <a:noFill/>
        </p:spPr>
        <p:txBody>
          <a:bodyPr wrap="square">
            <a:spAutoFit/>
          </a:bodyPr>
          <a:lstStyle/>
          <a:p>
            <a:pPr algn="r"/>
            <a:r>
              <a:rPr lang="en-US" dirty="0"/>
              <a:t>https://commission.europa.eu/topics/countering-information-manipulation_en</a:t>
            </a:r>
          </a:p>
        </p:txBody>
      </p:sp>
    </p:spTree>
    <p:extLst>
      <p:ext uri="{BB962C8B-B14F-4D97-AF65-F5344CB8AC3E}">
        <p14:creationId xmlns:p14="http://schemas.microsoft.com/office/powerpoint/2010/main" val="7990493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074C66-525E-45C2-9BB6-BE0241444EB1}"/>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BCAFCF75-357F-025D-3846-54ADB3596EF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I media digitali: una risorsa e una minaccia</a:t>
            </a:r>
            <a:endParaRPr lang="el-GR" dirty="0"/>
          </a:p>
        </p:txBody>
      </p:sp>
      <p:sp>
        <p:nvSpPr>
          <p:cNvPr id="4" name="Google Shape;118;p2">
            <a:extLst>
              <a:ext uri="{FF2B5EF4-FFF2-40B4-BE49-F238E27FC236}">
                <a16:creationId xmlns:a16="http://schemas.microsoft.com/office/drawing/2014/main" id="{9F4DE3AD-562B-53FB-AE8E-754D660991D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B0C68915-EF24-94F8-4E9C-077266E80620}"/>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E379178A-5A32-1306-A3F5-785F0807A069}"/>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0984FC62-25D0-A5EF-6BF5-6D8337952C8B}"/>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825095D-5F03-DD96-CFE2-06707D3E841A}"/>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89CDB63F-4B54-8CC5-D926-7B82BE3C62E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E60DBB40-2A41-32DA-D3E2-2C26224B0D05}"/>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433B8143-5C1E-10A2-8FF4-80D4CB685C9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44ABAD46-BBFF-44B0-E51A-3163BD3596CF}"/>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812CB645-2BB9-3959-C23B-F0677EE11906}"/>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Υπότιτλος 2">
            <a:extLst>
              <a:ext uri="{FF2B5EF4-FFF2-40B4-BE49-F238E27FC236}">
                <a16:creationId xmlns:a16="http://schemas.microsoft.com/office/drawing/2014/main" id="{C8F04FB3-D1E8-9AB2-B1B9-920B0A0AAC1C}"/>
              </a:ext>
            </a:extLst>
          </p:cNvPr>
          <p:cNvSpPr>
            <a:spLocks noGrp="1"/>
          </p:cNvSpPr>
          <p:nvPr>
            <p:ph type="subTitle" idx="1"/>
          </p:nvPr>
        </p:nvSpPr>
        <p:spPr>
          <a:xfrm>
            <a:off x="8430768" y="1679937"/>
            <a:ext cx="9857232" cy="9819320"/>
          </a:xfrm>
        </p:spPr>
        <p:txBody>
          <a:bodyPr>
            <a:noAutofit/>
          </a:bodyPr>
          <a:lstStyle/>
          <a:p>
            <a:pPr marL="25400" indent="0" algn="l">
              <a:lnSpc>
                <a:spcPct val="170000"/>
              </a:lnSpc>
            </a:pPr>
            <a:r>
              <a:rPr lang="it-IT" sz="2800" dirty="0">
                <a:solidFill>
                  <a:schemeClr val="tx1"/>
                </a:solidFill>
                <a:latin typeface="Bricolage Grotesque" panose="020B0604020202020204" charset="0"/>
              </a:rPr>
              <a:t>«[…] la manipolazione delle informazioni […] costituisce una grave minaccia in tal senso. Può minare le istituzioni e i processi democratici impedendo alle persone di prendere decisioni informate o scoraggiandole dal votare. Può polarizzare la società mettendo le comunità le une contro le altre. Le nuove tecnologie hanno reso possibile […] operare e diffondere disinformazione su una scala e con una velocità mai viste prima..»</a:t>
            </a:r>
            <a:endParaRPr lang="it-IT" sz="2800" noProof="0" dirty="0">
              <a:solidFill>
                <a:schemeClr val="tx1"/>
              </a:solidFill>
              <a:latin typeface="Bricolage Grotesque" panose="020B0604020202020204" charset="0"/>
            </a:endParaRPr>
          </a:p>
          <a:p>
            <a:pPr marL="25400" indent="0" algn="r"/>
            <a:r>
              <a:rPr lang="it-IT" sz="1800" noProof="0" dirty="0">
                <a:solidFill>
                  <a:schemeClr val="tx1"/>
                </a:solidFill>
                <a:latin typeface="Bricolage Grotesque" panose="020B0604020202020204" charset="0"/>
              </a:rPr>
              <a:t>Strategic </a:t>
            </a:r>
            <a:r>
              <a:rPr lang="it-IT" sz="1800" noProof="0" dirty="0" err="1">
                <a:solidFill>
                  <a:schemeClr val="tx1"/>
                </a:solidFill>
                <a:latin typeface="Bricolage Grotesque" panose="020B0604020202020204" charset="0"/>
              </a:rPr>
              <a:t>communication</a:t>
            </a:r>
            <a:r>
              <a:rPr lang="it-IT" sz="1800" noProof="0" dirty="0">
                <a:solidFill>
                  <a:schemeClr val="tx1"/>
                </a:solidFill>
                <a:latin typeface="Bricolage Grotesque" panose="020B0604020202020204" charset="0"/>
              </a:rPr>
              <a:t> and </a:t>
            </a:r>
            <a:r>
              <a:rPr lang="it-IT" sz="1800" noProof="0" dirty="0" err="1">
                <a:solidFill>
                  <a:schemeClr val="tx1"/>
                </a:solidFill>
                <a:latin typeface="Bricolage Grotesque" panose="020B0604020202020204" charset="0"/>
              </a:rPr>
              <a:t>countering</a:t>
            </a:r>
            <a:r>
              <a:rPr lang="it-IT" sz="1800" noProof="0" dirty="0">
                <a:solidFill>
                  <a:schemeClr val="tx1"/>
                </a:solidFill>
                <a:latin typeface="Bricolage Grotesque" panose="020B0604020202020204" charset="0"/>
              </a:rPr>
              <a:t> </a:t>
            </a:r>
            <a:r>
              <a:rPr lang="it-IT" sz="1800" noProof="0" dirty="0" err="1">
                <a:solidFill>
                  <a:schemeClr val="tx1"/>
                </a:solidFill>
                <a:latin typeface="Bricolage Grotesque" panose="020B0604020202020204" charset="0"/>
              </a:rPr>
              <a:t>foreign</a:t>
            </a:r>
            <a:r>
              <a:rPr lang="it-IT" sz="1800" noProof="0" dirty="0">
                <a:solidFill>
                  <a:schemeClr val="tx1"/>
                </a:solidFill>
                <a:latin typeface="Bricolage Grotesque" panose="020B0604020202020204" charset="0"/>
              </a:rPr>
              <a:t> </a:t>
            </a:r>
          </a:p>
          <a:p>
            <a:pPr marL="25400" indent="0" algn="r"/>
            <a:r>
              <a:rPr lang="it-IT" sz="1800" noProof="0" dirty="0">
                <a:solidFill>
                  <a:schemeClr val="tx1"/>
                </a:solidFill>
                <a:latin typeface="Bricolage Grotesque" panose="020B0604020202020204" charset="0"/>
              </a:rPr>
              <a:t>information </a:t>
            </a:r>
            <a:r>
              <a:rPr lang="it-IT" sz="1800" noProof="0" dirty="0" err="1">
                <a:solidFill>
                  <a:schemeClr val="tx1"/>
                </a:solidFill>
                <a:latin typeface="Bricolage Grotesque" panose="020B0604020202020204" charset="0"/>
              </a:rPr>
              <a:t>manipulation</a:t>
            </a:r>
            <a:r>
              <a:rPr lang="it-IT" sz="1800" noProof="0" dirty="0">
                <a:solidFill>
                  <a:schemeClr val="tx1"/>
                </a:solidFill>
                <a:latin typeface="Bricolage Grotesque" panose="020B0604020202020204" charset="0"/>
              </a:rPr>
              <a:t> and </a:t>
            </a:r>
            <a:r>
              <a:rPr lang="it-IT" sz="1800" noProof="0" dirty="0" err="1">
                <a:solidFill>
                  <a:schemeClr val="tx1"/>
                </a:solidFill>
                <a:latin typeface="Bricolage Grotesque" panose="020B0604020202020204" charset="0"/>
              </a:rPr>
              <a:t>interference</a:t>
            </a:r>
            <a:endParaRPr lang="it-IT" sz="1800" noProof="0" dirty="0">
              <a:solidFill>
                <a:schemeClr val="tx1"/>
              </a:solidFill>
              <a:latin typeface="Bricolage Grotesque" panose="020B0604020202020204" charset="0"/>
            </a:endParaRPr>
          </a:p>
          <a:p>
            <a:pPr marL="25400" indent="0" algn="l">
              <a:lnSpc>
                <a:spcPct val="170000"/>
              </a:lnSpc>
            </a:pPr>
            <a:endParaRPr lang="it-IT" sz="2800" noProof="0" dirty="0">
              <a:solidFill>
                <a:schemeClr val="tx1"/>
              </a:solidFill>
              <a:latin typeface="Bricolage Grotesque" panose="020B0604020202020204" charset="0"/>
            </a:endParaRPr>
          </a:p>
          <a:p>
            <a:pPr marL="25400" indent="0" algn="l">
              <a:lnSpc>
                <a:spcPct val="170000"/>
              </a:lnSpc>
            </a:pPr>
            <a:endParaRPr lang="it-IT" sz="2800" noProof="0" dirty="0">
              <a:solidFill>
                <a:schemeClr val="tx1"/>
              </a:solidFill>
              <a:latin typeface="Bricolage Grotesque" panose="020B0604020202020204" charset="0"/>
            </a:endParaRPr>
          </a:p>
        </p:txBody>
      </p:sp>
      <p:sp>
        <p:nvSpPr>
          <p:cNvPr id="3" name="CasellaDiTesto 2">
            <a:extLst>
              <a:ext uri="{FF2B5EF4-FFF2-40B4-BE49-F238E27FC236}">
                <a16:creationId xmlns:a16="http://schemas.microsoft.com/office/drawing/2014/main" id="{A4B04B3C-F761-6F4D-B070-7315F54F3EBA}"/>
              </a:ext>
            </a:extLst>
          </p:cNvPr>
          <p:cNvSpPr txBox="1"/>
          <p:nvPr/>
        </p:nvSpPr>
        <p:spPr>
          <a:xfrm>
            <a:off x="9144000" y="9930784"/>
            <a:ext cx="9144000" cy="307777"/>
          </a:xfrm>
          <a:prstGeom prst="rect">
            <a:avLst/>
          </a:prstGeom>
          <a:noFill/>
        </p:spPr>
        <p:txBody>
          <a:bodyPr wrap="square">
            <a:spAutoFit/>
          </a:bodyPr>
          <a:lstStyle/>
          <a:p>
            <a:pPr algn="r"/>
            <a:r>
              <a:rPr lang="en-US" dirty="0"/>
              <a:t>https://commission.europa.eu/topics/countering-information-manipulation_en</a:t>
            </a:r>
          </a:p>
        </p:txBody>
      </p:sp>
    </p:spTree>
    <p:extLst>
      <p:ext uri="{BB962C8B-B14F-4D97-AF65-F5344CB8AC3E}">
        <p14:creationId xmlns:p14="http://schemas.microsoft.com/office/powerpoint/2010/main" val="1532855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434DD-77D4-D6C1-C3B9-E9672E261B16}"/>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596CA39-A5BB-23E5-5866-960C650FD7E6}"/>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I media digitali: una risorsa e una minaccia</a:t>
            </a:r>
            <a:endParaRPr lang="el-GR" dirty="0"/>
          </a:p>
        </p:txBody>
      </p:sp>
      <p:sp>
        <p:nvSpPr>
          <p:cNvPr id="4" name="Google Shape;118;p2">
            <a:extLst>
              <a:ext uri="{FF2B5EF4-FFF2-40B4-BE49-F238E27FC236}">
                <a16:creationId xmlns:a16="http://schemas.microsoft.com/office/drawing/2014/main" id="{1B771EC7-7F0F-80F6-1DA2-C3002FD01F4C}"/>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92209720-D87B-B09C-845B-EF72F9C61015}"/>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2ED62D9B-E291-740A-2828-011264B1293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3B32194C-9942-D39A-A809-8F8D5E638A8D}"/>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CADD18B-C37B-2812-8767-C9F0EB47853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7129F54-7FFB-A07B-BA15-2072FF78FA78}"/>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6C117BE-6E1B-D1B6-F3C8-18CA732005DE}"/>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06A30DE4-117C-BD90-3449-76E2BD34044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63A2669A-11E7-856D-9A06-7BA822E8446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A3905929-CB1F-80D4-5387-47B8BCDBF7FA}"/>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Υπότιτλος 2">
            <a:extLst>
              <a:ext uri="{FF2B5EF4-FFF2-40B4-BE49-F238E27FC236}">
                <a16:creationId xmlns:a16="http://schemas.microsoft.com/office/drawing/2014/main" id="{C52029E5-4BB8-905B-0D90-D6DA89B73D14}"/>
              </a:ext>
            </a:extLst>
          </p:cNvPr>
          <p:cNvSpPr>
            <a:spLocks noGrp="1"/>
          </p:cNvSpPr>
          <p:nvPr>
            <p:ph type="subTitle" idx="1"/>
          </p:nvPr>
        </p:nvSpPr>
        <p:spPr>
          <a:xfrm>
            <a:off x="8430768" y="1679937"/>
            <a:ext cx="9857232" cy="9819320"/>
          </a:xfrm>
        </p:spPr>
        <p:txBody>
          <a:bodyPr>
            <a:noAutofit/>
          </a:bodyPr>
          <a:lstStyle/>
          <a:p>
            <a:pPr marL="25400" indent="0" algn="l">
              <a:lnSpc>
                <a:spcPct val="170000"/>
              </a:lnSpc>
            </a:pPr>
            <a:r>
              <a:rPr lang="it-IT" sz="2800" dirty="0">
                <a:solidFill>
                  <a:schemeClr val="tx1"/>
                </a:solidFill>
                <a:latin typeface="Bricolage Grotesque" panose="020B0604020202020204" charset="0"/>
              </a:rPr>
              <a:t>«La disinformazione ha anche implicazioni di vasta portata per i diritti umani e le norme democratiche in tutto il mondo. Minaccia la libertà di pensiero, il diritto alla privacy e il diritto alla partecipazione democratica, oltre a mettere in pericolo una serie di diritti economici, sociali e culturali. Inoltre, riduce gli indicatori più generali della qualità democratica, minando la fiducia dei cittadini nelle istituzioni democratiche non solo distorcendo elezioni libere ed eque, ma anche fomentando la violenza digitale e la repressione»</a:t>
            </a:r>
            <a:endParaRPr lang="it-IT" sz="2800" noProof="0" dirty="0">
              <a:solidFill>
                <a:schemeClr val="tx1"/>
              </a:solidFill>
              <a:latin typeface="Bricolage Grotesque" panose="020B0604020202020204" charset="0"/>
            </a:endParaRPr>
          </a:p>
          <a:p>
            <a:pPr marL="25400" indent="0" algn="r"/>
            <a:r>
              <a:rPr lang="en-US" sz="1800" noProof="0" dirty="0">
                <a:solidFill>
                  <a:schemeClr val="tx1"/>
                </a:solidFill>
                <a:latin typeface="Bricolage Grotesque" panose="020B0604020202020204" charset="0"/>
              </a:rPr>
              <a:t>The impact of disinformation on democratic processes </a:t>
            </a:r>
          </a:p>
          <a:p>
            <a:pPr marL="25400" indent="0" algn="r"/>
            <a:r>
              <a:rPr lang="en-US" sz="1800" noProof="0" dirty="0">
                <a:solidFill>
                  <a:schemeClr val="tx1"/>
                </a:solidFill>
                <a:latin typeface="Bricolage Grotesque" panose="020B0604020202020204" charset="0"/>
              </a:rPr>
              <a:t>and human rights in the world</a:t>
            </a:r>
          </a:p>
          <a:p>
            <a:pPr marL="25400" indent="0" algn="l">
              <a:lnSpc>
                <a:spcPct val="170000"/>
              </a:lnSpc>
            </a:pPr>
            <a:endParaRPr lang="it-IT" sz="2800" noProof="0" dirty="0">
              <a:solidFill>
                <a:schemeClr val="tx1"/>
              </a:solidFill>
              <a:latin typeface="Bricolage Grotesque" panose="020B0604020202020204" charset="0"/>
            </a:endParaRPr>
          </a:p>
          <a:p>
            <a:pPr marL="25400" indent="0" algn="l">
              <a:lnSpc>
                <a:spcPct val="170000"/>
              </a:lnSpc>
            </a:pPr>
            <a:endParaRPr lang="it-IT" sz="2800" noProof="0" dirty="0">
              <a:solidFill>
                <a:schemeClr val="tx1"/>
              </a:solidFill>
              <a:latin typeface="Bricolage Grotesque" panose="020B0604020202020204" charset="0"/>
            </a:endParaRPr>
          </a:p>
        </p:txBody>
      </p:sp>
      <p:sp>
        <p:nvSpPr>
          <p:cNvPr id="17" name="CasellaDiTesto 16">
            <a:extLst>
              <a:ext uri="{FF2B5EF4-FFF2-40B4-BE49-F238E27FC236}">
                <a16:creationId xmlns:a16="http://schemas.microsoft.com/office/drawing/2014/main" id="{B1F35811-B395-B947-F47D-F65233744D10}"/>
              </a:ext>
            </a:extLst>
          </p:cNvPr>
          <p:cNvSpPr txBox="1"/>
          <p:nvPr/>
        </p:nvSpPr>
        <p:spPr>
          <a:xfrm>
            <a:off x="9144000" y="9930784"/>
            <a:ext cx="9144000" cy="307777"/>
          </a:xfrm>
          <a:prstGeom prst="rect">
            <a:avLst/>
          </a:prstGeom>
          <a:noFill/>
        </p:spPr>
        <p:txBody>
          <a:bodyPr wrap="square">
            <a:spAutoFit/>
          </a:bodyPr>
          <a:lstStyle/>
          <a:p>
            <a:pPr algn="r"/>
            <a:r>
              <a:rPr lang="en-US" dirty="0"/>
              <a:t>https://www.europarl.europa.eu/RegData/etudes/STUD/2021/653635/EXPO_STU(2021)653635_EN.pdf</a:t>
            </a:r>
          </a:p>
        </p:txBody>
      </p:sp>
    </p:spTree>
    <p:extLst>
      <p:ext uri="{BB962C8B-B14F-4D97-AF65-F5344CB8AC3E}">
        <p14:creationId xmlns:p14="http://schemas.microsoft.com/office/powerpoint/2010/main" val="6507467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170750-DCF3-3DFC-C113-9A1255324C3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F66E8BA4-A541-8866-1E97-06CC1124CB92}"/>
              </a:ext>
            </a:extLst>
          </p:cNvPr>
          <p:cNvSpPr>
            <a:spLocks noGrp="1"/>
          </p:cNvSpPr>
          <p:nvPr>
            <p:ph type="ctrTitle"/>
          </p:nvPr>
        </p:nvSpPr>
        <p:spPr>
          <a:xfrm>
            <a:off x="2693442" y="356216"/>
            <a:ext cx="14748395" cy="1470025"/>
          </a:xfrm>
        </p:spPr>
        <p:txBody>
          <a:bodyPr/>
          <a:lstStyle/>
          <a:p>
            <a:r>
              <a:rPr lang="it-IT" noProof="0">
                <a:latin typeface="Bricolage Grotesque" panose="020B0604020202020204" charset="0"/>
              </a:rPr>
              <a:t>Alfabetizzazione informativa e mediale</a:t>
            </a:r>
            <a:endParaRPr lang="it-IT" noProof="0"/>
          </a:p>
        </p:txBody>
      </p:sp>
      <p:sp>
        <p:nvSpPr>
          <p:cNvPr id="4" name="Google Shape;118;p2">
            <a:extLst>
              <a:ext uri="{FF2B5EF4-FFF2-40B4-BE49-F238E27FC236}">
                <a16:creationId xmlns:a16="http://schemas.microsoft.com/office/drawing/2014/main" id="{87A32B11-BD55-51F1-E1D8-D227164A1046}"/>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906A4AD-9763-F10A-B3A3-7A7536D7139B}"/>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D876FCA-4F63-2FF0-7BA0-227A02B5751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DC4C1DAE-B5C9-BA0D-A35F-12FE9AE621CE}"/>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0EC577A-B12A-9D20-CAFA-B93692BFC13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6A8AA457-2DA6-ED6D-AABA-5F6F993B4EA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77308468-3EDF-7805-E662-C41A9165F4BD}"/>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2AC4803F-2CC5-833C-C503-708E30B47C53}"/>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960C95C1-15CF-75B7-AFE6-1FEA516F271F}"/>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723A0394-0A11-737A-AEAF-A61811A4E3C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528552B3-7F23-411F-4EE6-37F2D441E02F}"/>
              </a:ext>
            </a:extLst>
          </p:cNvPr>
          <p:cNvSpPr txBox="1"/>
          <p:nvPr/>
        </p:nvSpPr>
        <p:spPr>
          <a:xfrm>
            <a:off x="9144000" y="9930784"/>
            <a:ext cx="9144000" cy="307777"/>
          </a:xfrm>
          <a:prstGeom prst="rect">
            <a:avLst/>
          </a:prstGeom>
          <a:noFill/>
        </p:spPr>
        <p:txBody>
          <a:bodyPr wrap="square">
            <a:spAutoFit/>
          </a:bodyPr>
          <a:lstStyle/>
          <a:p>
            <a:pPr algn="r"/>
            <a:r>
              <a:rPr lang="en-US" dirty="0"/>
              <a:t>Fonte: https://all-digital.org/resources/handbook-on-media-literacy/</a:t>
            </a:r>
          </a:p>
        </p:txBody>
      </p:sp>
      <p:pic>
        <p:nvPicPr>
          <p:cNvPr id="14" name="Immagine 13">
            <a:extLst>
              <a:ext uri="{FF2B5EF4-FFF2-40B4-BE49-F238E27FC236}">
                <a16:creationId xmlns:a16="http://schemas.microsoft.com/office/drawing/2014/main" id="{2EAC3322-927C-E11A-C687-39F96D66F1E7}"/>
              </a:ext>
            </a:extLst>
          </p:cNvPr>
          <p:cNvPicPr>
            <a:picLocks noChangeAspect="1"/>
          </p:cNvPicPr>
          <p:nvPr/>
        </p:nvPicPr>
        <p:blipFill>
          <a:blip r:embed="rId3"/>
          <a:stretch>
            <a:fillRect/>
          </a:stretch>
        </p:blipFill>
        <p:spPr>
          <a:xfrm>
            <a:off x="5829541" y="2349007"/>
            <a:ext cx="7649643" cy="7059010"/>
          </a:xfrm>
          <a:prstGeom prst="rect">
            <a:avLst/>
          </a:prstGeom>
        </p:spPr>
      </p:pic>
    </p:spTree>
    <p:extLst>
      <p:ext uri="{BB962C8B-B14F-4D97-AF65-F5344CB8AC3E}">
        <p14:creationId xmlns:p14="http://schemas.microsoft.com/office/powerpoint/2010/main" val="35043668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46BCE-D6F1-6B48-A663-D18D763EBA3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211C2B53-058D-55CA-2931-5EC5A01D947A}"/>
              </a:ext>
            </a:extLst>
          </p:cNvPr>
          <p:cNvSpPr>
            <a:spLocks noGrp="1"/>
          </p:cNvSpPr>
          <p:nvPr>
            <p:ph type="ctrTitle"/>
          </p:nvPr>
        </p:nvSpPr>
        <p:spPr>
          <a:xfrm>
            <a:off x="2693442" y="356216"/>
            <a:ext cx="14748395" cy="1470025"/>
          </a:xfrm>
        </p:spPr>
        <p:txBody>
          <a:bodyPr/>
          <a:lstStyle/>
          <a:p>
            <a:r>
              <a:rPr lang="en-US" dirty="0" err="1">
                <a:latin typeface="Bricolage Grotesque" panose="020B0604020202020204" charset="0"/>
              </a:rPr>
              <a:t>Alfabetizzazione</a:t>
            </a:r>
            <a:r>
              <a:rPr lang="en-US" dirty="0">
                <a:latin typeface="Bricolage Grotesque" panose="020B0604020202020204" charset="0"/>
              </a:rPr>
              <a:t> </a:t>
            </a:r>
            <a:r>
              <a:rPr lang="en-US" dirty="0" err="1">
                <a:latin typeface="Bricolage Grotesque" panose="020B0604020202020204" charset="0"/>
              </a:rPr>
              <a:t>informativa</a:t>
            </a:r>
            <a:r>
              <a:rPr lang="en-US" dirty="0">
                <a:latin typeface="Bricolage Grotesque" panose="020B0604020202020204" charset="0"/>
              </a:rPr>
              <a:t> e </a:t>
            </a:r>
            <a:r>
              <a:rPr lang="en-US" dirty="0" err="1">
                <a:latin typeface="Bricolage Grotesque" panose="020B0604020202020204" charset="0"/>
              </a:rPr>
              <a:t>mediale</a:t>
            </a:r>
            <a:endParaRPr lang="el-GR" dirty="0"/>
          </a:p>
        </p:txBody>
      </p:sp>
      <p:sp>
        <p:nvSpPr>
          <p:cNvPr id="3" name="Υπότιτλος 2">
            <a:extLst>
              <a:ext uri="{FF2B5EF4-FFF2-40B4-BE49-F238E27FC236}">
                <a16:creationId xmlns:a16="http://schemas.microsoft.com/office/drawing/2014/main" id="{C0240B4D-9E7A-AC44-55F4-BA1D5D503054}"/>
              </a:ext>
            </a:extLst>
          </p:cNvPr>
          <p:cNvSpPr>
            <a:spLocks noGrp="1"/>
          </p:cNvSpPr>
          <p:nvPr>
            <p:ph type="subTitle" idx="1"/>
          </p:nvPr>
        </p:nvSpPr>
        <p:spPr>
          <a:xfrm>
            <a:off x="1009894" y="1826241"/>
            <a:ext cx="10913882" cy="3376797"/>
          </a:xfrm>
        </p:spPr>
        <p:txBody>
          <a:bodyPr>
            <a:noAutofit/>
          </a:bodyPr>
          <a:lstStyle/>
          <a:p>
            <a:pPr marL="25400" indent="0" algn="l">
              <a:lnSpc>
                <a:spcPct val="170000"/>
              </a:lnSpc>
            </a:pPr>
            <a:r>
              <a:rPr lang="it-IT" noProof="0">
                <a:solidFill>
                  <a:schemeClr val="tx1"/>
                </a:solidFill>
                <a:latin typeface="Bricolage Grotesque" panose="020B0604020202020204" charset="0"/>
              </a:rPr>
              <a:t>Oltre a condividere la preoccupazione per la diffusione della disinformazione all’interno della presente situazione geopolitica – che come abbiamo visto è una delle principali ragioni di preoccupazioni della UE, il progetto DRONE è stato concepito con l'idea di creare un corso di formazione – HILDA-AIMED – in grado di promuovere la cittadinanza digitale attiva, consentendo a insegnanti, dirigenti scolastici e genitori di formare le competenze digitali degli e delle adolescenti – i nuovi cittadini e le nuove cittadine della UE.</a:t>
            </a:r>
          </a:p>
          <a:p>
            <a:pPr marL="25400" indent="0" algn="l">
              <a:lnSpc>
                <a:spcPct val="170000"/>
              </a:lnSpc>
            </a:pPr>
            <a:endParaRPr lang="it-IT" noProof="0"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BBF11B99-F0C3-CE55-3A66-47965B9DB70A}"/>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A990FEC-C059-3C11-E595-42659BDE30D3}"/>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322C48AE-3BF5-BA44-C861-8DECBC9E0B39}"/>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59058CE-24C4-FFD0-91A9-2E633BE36DB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56F3AA65-7047-8A96-4ED6-1AB04F7084B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B36E65A-2D7B-425F-3AB3-54106A914F2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436D64F-81BA-8F25-DE83-59F482C6388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4D24BEDA-13EE-41CE-0BE9-D7D1C9A3628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7BD4A3C4-95AC-23D8-9C0B-1F27F60795A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5DC32F8D-9517-301A-375E-B6ABFA6F40C6}"/>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5" name="Immagine 14">
            <a:extLst>
              <a:ext uri="{FF2B5EF4-FFF2-40B4-BE49-F238E27FC236}">
                <a16:creationId xmlns:a16="http://schemas.microsoft.com/office/drawing/2014/main" id="{A51659B6-D1AA-F6E4-C0D5-13257A072E1F}"/>
              </a:ext>
            </a:extLst>
          </p:cNvPr>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15148704" y="5815457"/>
            <a:ext cx="1062410" cy="1049348"/>
          </a:xfrm>
          <a:prstGeom prst="rect">
            <a:avLst/>
          </a:prstGeom>
        </p:spPr>
      </p:pic>
      <p:pic>
        <p:nvPicPr>
          <p:cNvPr id="21" name="Immagine 20">
            <a:extLst>
              <a:ext uri="{FF2B5EF4-FFF2-40B4-BE49-F238E27FC236}">
                <a16:creationId xmlns:a16="http://schemas.microsoft.com/office/drawing/2014/main" id="{1A1B3333-B4EB-7350-985F-902433565753}"/>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13319001" y="5588061"/>
            <a:ext cx="1507557" cy="1470025"/>
          </a:xfrm>
          <a:prstGeom prst="rect">
            <a:avLst/>
          </a:prstGeom>
        </p:spPr>
      </p:pic>
      <p:grpSp>
        <p:nvGrpSpPr>
          <p:cNvPr id="23" name="Gruppo 22">
            <a:extLst>
              <a:ext uri="{FF2B5EF4-FFF2-40B4-BE49-F238E27FC236}">
                <a16:creationId xmlns:a16="http://schemas.microsoft.com/office/drawing/2014/main" id="{74356469-AD96-99D6-80CF-29B4D83B50F8}"/>
              </a:ext>
            </a:extLst>
          </p:cNvPr>
          <p:cNvGrpSpPr/>
          <p:nvPr/>
        </p:nvGrpSpPr>
        <p:grpSpPr>
          <a:xfrm>
            <a:off x="16370761" y="5771719"/>
            <a:ext cx="1585627" cy="1059180"/>
            <a:chOff x="15117413" y="5590855"/>
            <a:chExt cx="3170587" cy="2295845"/>
          </a:xfrm>
        </p:grpSpPr>
        <p:pic>
          <p:nvPicPr>
            <p:cNvPr id="19" name="Immagine 18">
              <a:extLst>
                <a:ext uri="{FF2B5EF4-FFF2-40B4-BE49-F238E27FC236}">
                  <a16:creationId xmlns:a16="http://schemas.microsoft.com/office/drawing/2014/main" id="{5961FA2E-C593-9759-B7A9-26946DAE26FF}"/>
                </a:ext>
              </a:extLst>
            </p:cNvPr>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ackgroundRemoval t="10000" b="90000" l="10000" r="90000">
                          <a14:foregroundMark x1="25561" y1="22034" x2="25561" y2="22034"/>
                          <a14:backgroundMark x1="71749" y1="20763" x2="71749" y2="20763"/>
                          <a14:backgroundMark x1="71749" y1="4661" x2="71749" y2="4661"/>
                          <a14:backgroundMark x1="96861" y1="10169" x2="96861" y2="10169"/>
                        </a14:backgroundRemoval>
                      </a14:imgEffect>
                    </a14:imgLayer>
                  </a14:imgProps>
                </a:ext>
              </a:extLst>
            </a:blip>
            <a:stretch>
              <a:fillRect/>
            </a:stretch>
          </p:blipFill>
          <p:spPr>
            <a:xfrm>
              <a:off x="16163629" y="5638486"/>
              <a:ext cx="2124371" cy="2248214"/>
            </a:xfrm>
            <a:prstGeom prst="rect">
              <a:avLst/>
            </a:prstGeom>
          </p:spPr>
        </p:pic>
        <p:pic>
          <p:nvPicPr>
            <p:cNvPr id="22" name="Immagine 21">
              <a:extLst>
                <a:ext uri="{FF2B5EF4-FFF2-40B4-BE49-F238E27FC236}">
                  <a16:creationId xmlns:a16="http://schemas.microsoft.com/office/drawing/2014/main" id="{ECAC129B-F53B-A5FF-9FA2-365523687947}"/>
                </a:ext>
              </a:extLst>
            </p:cNvPr>
            <p:cNvPicPr>
              <a:picLocks noChangeAspect="1"/>
            </p:cNvPicPr>
            <p:nvPr/>
          </p:nvPicPr>
          <p:blipFill>
            <a:blip r:embed="rId9">
              <a:duotone>
                <a:schemeClr val="accent1">
                  <a:shade val="45000"/>
                  <a:satMod val="135000"/>
                </a:schemeClr>
                <a:prstClr val="white"/>
              </a:duotone>
              <a:extLst>
                <a:ext uri="{BEBA8EAE-BF5A-486C-A8C5-ECC9F3942E4B}">
                  <a14:imgProps xmlns:a14="http://schemas.microsoft.com/office/drawing/2010/main">
                    <a14:imgLayer r:embed="rId4">
                      <a14:imgEffect>
                        <a14:backgroundRemoval t="10000" b="90000" l="10000" r="90000">
                          <a14:foregroundMark x1="26230" y1="16183" x2="26230" y2="16183"/>
                          <a14:foregroundMark x1="39344" y1="73859" x2="39344" y2="73859"/>
                          <a14:foregroundMark x1="30738" y1="68465" x2="30738" y2="68465"/>
                          <a14:foregroundMark x1="29508" y1="83817" x2="29508" y2="83817"/>
                          <a14:foregroundMark x1="29508" y1="77178" x2="29508" y2="77178"/>
                          <a14:backgroundMark x1="73361" y1="21162" x2="73361" y2="21162"/>
                          <a14:backgroundMark x1="89344" y1="9959" x2="89344" y2="9959"/>
                          <a14:backgroundMark x1="62295" y1="35270" x2="62295" y2="35270"/>
                          <a14:backgroundMark x1="68852" y1="29876" x2="68852" y2="29876"/>
                          <a14:backgroundMark x1="94262" y1="20747" x2="94262" y2="20747"/>
                        </a14:backgroundRemoval>
                      </a14:imgEffect>
                    </a14:imgLayer>
                  </a14:imgProps>
                </a:ext>
              </a:extLst>
            </a:blip>
            <a:stretch>
              <a:fillRect/>
            </a:stretch>
          </p:blipFill>
          <p:spPr>
            <a:xfrm>
              <a:off x="15117413" y="5590855"/>
              <a:ext cx="2324424" cy="2295845"/>
            </a:xfrm>
            <a:prstGeom prst="rect">
              <a:avLst/>
            </a:prstGeom>
          </p:spPr>
        </p:pic>
      </p:grpSp>
      <p:pic>
        <p:nvPicPr>
          <p:cNvPr id="25" name="Immagine 24">
            <a:extLst>
              <a:ext uri="{FF2B5EF4-FFF2-40B4-BE49-F238E27FC236}">
                <a16:creationId xmlns:a16="http://schemas.microsoft.com/office/drawing/2014/main" id="{06A10100-62DD-7AED-E120-465A1055AAB7}"/>
              </a:ext>
            </a:extLst>
          </p:cNvPr>
          <p:cNvPicPr>
            <a:picLocks noChangeAspect="1"/>
          </p:cNvPicPr>
          <p:nvPr/>
        </p:nvPicPr>
        <p:blipFill>
          <a:blip r:embed="rId10">
            <a:duotone>
              <a:schemeClr val="accent1">
                <a:shade val="45000"/>
                <a:satMod val="135000"/>
              </a:schemeClr>
              <a:prstClr val="white"/>
            </a:duotone>
            <a:extLst>
              <a:ext uri="{BEBA8EAE-BF5A-486C-A8C5-ECC9F3942E4B}">
                <a14:imgProps xmlns:a14="http://schemas.microsoft.com/office/drawing/2010/main">
                  <a14:imgLayer r:embed="rId11">
                    <a14:imgEffect>
                      <a14:backgroundRemoval t="5085" b="96610" l="9362" r="89362">
                        <a14:foregroundMark x1="50213" y1="5932" x2="50213" y2="5932"/>
                        <a14:foregroundMark x1="52340" y1="20763" x2="52340" y2="20763"/>
                        <a14:foregroundMark x1="42979" y1="29661" x2="42979" y2="29661"/>
                        <a14:foregroundMark x1="48085" y1="39407" x2="48085" y2="39407"/>
                        <a14:foregroundMark x1="37872" y1="50424" x2="37872" y2="50424"/>
                        <a14:foregroundMark x1="48085" y1="53390" x2="48085" y2="53390"/>
                        <a14:foregroundMark x1="63830" y1="54661" x2="63830" y2="54661"/>
                        <a14:foregroundMark x1="64681" y1="36017" x2="64681" y2="36017"/>
                        <a14:foregroundMark x1="35745" y1="33475" x2="35745" y2="33475"/>
                        <a14:foregroundMark x1="51489" y1="63983" x2="51489" y2="63983"/>
                        <a14:foregroundMark x1="28936" y1="74576" x2="28936" y2="74576"/>
                        <a14:foregroundMark x1="61277" y1="79237" x2="61277" y2="79237"/>
                        <a14:foregroundMark x1="43830" y1="92373" x2="43830" y2="92373"/>
                        <a14:foregroundMark x1="28511" y1="93220" x2="28511" y2="93220"/>
                        <a14:foregroundMark x1="57021" y1="94915" x2="57021" y2="94915"/>
                        <a14:foregroundMark x1="46383" y1="96610" x2="46383" y2="96610"/>
                      </a14:backgroundRemoval>
                    </a14:imgEffect>
                  </a14:imgLayer>
                </a14:imgProps>
              </a:ext>
            </a:extLst>
          </a:blip>
          <a:srcRect l="14715" r="16325"/>
          <a:stretch>
            <a:fillRect/>
          </a:stretch>
        </p:blipFill>
        <p:spPr>
          <a:xfrm>
            <a:off x="14772672" y="8524438"/>
            <a:ext cx="924424" cy="1346221"/>
          </a:xfrm>
          <a:prstGeom prst="rect">
            <a:avLst/>
          </a:prstGeom>
        </p:spPr>
      </p:pic>
      <p:pic>
        <p:nvPicPr>
          <p:cNvPr id="27" name="Immagine 26">
            <a:extLst>
              <a:ext uri="{FF2B5EF4-FFF2-40B4-BE49-F238E27FC236}">
                <a16:creationId xmlns:a16="http://schemas.microsoft.com/office/drawing/2014/main" id="{3B06A9F5-AC90-7174-F788-FF698E7E1719}"/>
              </a:ext>
            </a:extLst>
          </p:cNvPr>
          <p:cNvPicPr>
            <a:picLocks noChangeAspect="1"/>
          </p:cNvPicPr>
          <p:nvPr/>
        </p:nvPicPr>
        <p:blipFill>
          <a:blip r:embed="rId12">
            <a:duotone>
              <a:schemeClr val="accent1">
                <a:shade val="45000"/>
                <a:satMod val="135000"/>
              </a:schemeClr>
              <a:prstClr val="white"/>
            </a:duotone>
            <a:extLst>
              <a:ext uri="{BEBA8EAE-BF5A-486C-A8C5-ECC9F3942E4B}">
                <a14:imgProps xmlns:a14="http://schemas.microsoft.com/office/drawing/2010/main">
                  <a14:imgLayer r:embed="rId13">
                    <a14:imgEffect>
                      <a14:backgroundRemoval t="10000" b="90000" l="10000" r="90000">
                        <a14:foregroundMark x1="48404" y1="24734" x2="48404" y2="24734"/>
                        <a14:foregroundMark x1="48404" y1="31649" x2="48404" y2="31649"/>
                        <a14:foregroundMark x1="45213" y1="35904" x2="45213" y2="35904"/>
                        <a14:foregroundMark x1="51862" y1="44947" x2="51862" y2="44947"/>
                        <a14:foregroundMark x1="39894" y1="42819" x2="39894" y2="42819"/>
                        <a14:foregroundMark x1="40691" y1="41223" x2="40691" y2="41223"/>
                        <a14:foregroundMark x1="59043" y1="41755" x2="59043" y2="41755"/>
                        <a14:foregroundMark x1="48670" y1="51330" x2="48670" y2="51330"/>
                        <a14:foregroundMark x1="49734" y1="61170" x2="49734" y2="61170"/>
                        <a14:foregroundMark x1="62234" y1="63032" x2="62234" y2="63032"/>
                        <a14:foregroundMark x1="42287" y1="67553" x2="42287" y2="67553"/>
                      </a14:backgroundRemoval>
                    </a14:imgEffect>
                  </a14:imgLayer>
                </a14:imgProps>
              </a:ext>
            </a:extLst>
          </a:blip>
          <a:srcRect l="28605" t="17855" r="28295" b="15595"/>
          <a:stretch>
            <a:fillRect/>
          </a:stretch>
        </p:blipFill>
        <p:spPr>
          <a:xfrm>
            <a:off x="15469062" y="8475010"/>
            <a:ext cx="942833" cy="1455774"/>
          </a:xfrm>
          <a:prstGeom prst="rect">
            <a:avLst/>
          </a:prstGeom>
        </p:spPr>
      </p:pic>
      <p:sp>
        <p:nvSpPr>
          <p:cNvPr id="28" name="Google Shape;99;p1">
            <a:extLst>
              <a:ext uri="{FF2B5EF4-FFF2-40B4-BE49-F238E27FC236}">
                <a16:creationId xmlns:a16="http://schemas.microsoft.com/office/drawing/2014/main" id="{634C95D0-3B3C-BBC6-1066-9AABE8B5FB99}"/>
              </a:ext>
            </a:extLst>
          </p:cNvPr>
          <p:cNvSpPr txBox="1"/>
          <p:nvPr/>
        </p:nvSpPr>
        <p:spPr>
          <a:xfrm>
            <a:off x="13693996" y="2659833"/>
            <a:ext cx="3747841" cy="1461875"/>
          </a:xfrm>
          <a:prstGeom prst="rect">
            <a:avLst/>
          </a:prstGeom>
          <a:noFill/>
          <a:ln>
            <a:noFill/>
          </a:ln>
        </p:spPr>
        <p:txBody>
          <a:bodyPr spcFirstLastPara="1" wrap="square" lIns="0" tIns="0" rIns="0" bIns="0" anchor="t" anchorCtr="0">
            <a:spAutoFit/>
          </a:bodyPr>
          <a:lstStyle/>
          <a:p>
            <a:pPr marL="0" marR="0" lvl="0" indent="0" algn="ctr" rtl="0">
              <a:lnSpc>
                <a:spcPct val="110004"/>
              </a:lnSpc>
              <a:spcBef>
                <a:spcPts val="0"/>
              </a:spcBef>
              <a:spcAft>
                <a:spcPts val="0"/>
              </a:spcAft>
              <a:buNone/>
            </a:pPr>
            <a:r>
              <a:rPr lang="en-US" sz="8636" b="1" dirty="0">
                <a:solidFill>
                  <a:srgbClr val="0C4DA2"/>
                </a:solidFill>
                <a:latin typeface="Bricolage Grotesque"/>
                <a:ea typeface="Bricolage Grotesque"/>
                <a:cs typeface="Bricolage Grotesque"/>
                <a:sym typeface="Bricolage Grotesque"/>
              </a:rPr>
              <a:t>AIMED</a:t>
            </a:r>
            <a:endParaRPr dirty="0">
              <a:solidFill>
                <a:srgbClr val="0C4DA2"/>
              </a:solidFill>
            </a:endParaRPr>
          </a:p>
        </p:txBody>
      </p:sp>
      <p:cxnSp>
        <p:nvCxnSpPr>
          <p:cNvPr id="30" name="Connettore 2 29">
            <a:extLst>
              <a:ext uri="{FF2B5EF4-FFF2-40B4-BE49-F238E27FC236}">
                <a16:creationId xmlns:a16="http://schemas.microsoft.com/office/drawing/2014/main" id="{33EBCD60-89B1-D906-1FB7-6C61B0E8530F}"/>
              </a:ext>
            </a:extLst>
          </p:cNvPr>
          <p:cNvCxnSpPr>
            <a:cxnSpLocks/>
            <a:stCxn id="28" idx="2"/>
          </p:cNvCxnSpPr>
          <p:nvPr/>
        </p:nvCxnSpPr>
        <p:spPr>
          <a:xfrm flipH="1">
            <a:off x="14402854" y="3894038"/>
            <a:ext cx="1165063" cy="1694023"/>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ttore 2 30">
            <a:extLst>
              <a:ext uri="{FF2B5EF4-FFF2-40B4-BE49-F238E27FC236}">
                <a16:creationId xmlns:a16="http://schemas.microsoft.com/office/drawing/2014/main" id="{2DEA1E17-3CBA-D408-C534-B4DB434A5351}"/>
              </a:ext>
            </a:extLst>
          </p:cNvPr>
          <p:cNvCxnSpPr>
            <a:cxnSpLocks/>
            <a:stCxn id="28" idx="2"/>
          </p:cNvCxnSpPr>
          <p:nvPr/>
        </p:nvCxnSpPr>
        <p:spPr>
          <a:xfrm>
            <a:off x="15567917" y="3894038"/>
            <a:ext cx="33632" cy="1697695"/>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ttore 2 35">
            <a:extLst>
              <a:ext uri="{FF2B5EF4-FFF2-40B4-BE49-F238E27FC236}">
                <a16:creationId xmlns:a16="http://schemas.microsoft.com/office/drawing/2014/main" id="{159D6D21-C982-67B3-DE79-4E9CB0EDB3A6}"/>
              </a:ext>
            </a:extLst>
          </p:cNvPr>
          <p:cNvCxnSpPr>
            <a:cxnSpLocks/>
            <a:stCxn id="28" idx="2"/>
          </p:cNvCxnSpPr>
          <p:nvPr/>
        </p:nvCxnSpPr>
        <p:spPr>
          <a:xfrm>
            <a:off x="15567917" y="3894038"/>
            <a:ext cx="1162456" cy="1689545"/>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9" name="Connettore 2 38">
            <a:extLst>
              <a:ext uri="{FF2B5EF4-FFF2-40B4-BE49-F238E27FC236}">
                <a16:creationId xmlns:a16="http://schemas.microsoft.com/office/drawing/2014/main" id="{BF67C090-90FA-2AF4-9347-FC261C9D1E1C}"/>
              </a:ext>
            </a:extLst>
          </p:cNvPr>
          <p:cNvCxnSpPr/>
          <p:nvPr/>
        </p:nvCxnSpPr>
        <p:spPr>
          <a:xfrm rot="10800000" flipH="1">
            <a:off x="15600245" y="7092201"/>
            <a:ext cx="1165063" cy="1466353"/>
          </a:xfrm>
          <a:prstGeom prst="straightConnector1">
            <a:avLst/>
          </a:prstGeom>
          <a:ln w="76200">
            <a:solidFill>
              <a:schemeClr val="bg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Connettore 2 39">
            <a:extLst>
              <a:ext uri="{FF2B5EF4-FFF2-40B4-BE49-F238E27FC236}">
                <a16:creationId xmlns:a16="http://schemas.microsoft.com/office/drawing/2014/main" id="{CB5E5656-DC57-1C8D-415C-18A488D18DC8}"/>
              </a:ext>
            </a:extLst>
          </p:cNvPr>
          <p:cNvCxnSpPr>
            <a:cxnSpLocks/>
          </p:cNvCxnSpPr>
          <p:nvPr/>
        </p:nvCxnSpPr>
        <p:spPr>
          <a:xfrm rot="10800000">
            <a:off x="15566613" y="7088529"/>
            <a:ext cx="33632" cy="1470025"/>
          </a:xfrm>
          <a:prstGeom prst="straightConnector1">
            <a:avLst/>
          </a:prstGeom>
          <a:ln w="76200">
            <a:solidFill>
              <a:schemeClr val="bg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Connettore 2 40">
            <a:extLst>
              <a:ext uri="{FF2B5EF4-FFF2-40B4-BE49-F238E27FC236}">
                <a16:creationId xmlns:a16="http://schemas.microsoft.com/office/drawing/2014/main" id="{8E8640E3-CAD9-0854-3735-FE542ADB60E5}"/>
              </a:ext>
            </a:extLst>
          </p:cNvPr>
          <p:cNvCxnSpPr>
            <a:cxnSpLocks/>
          </p:cNvCxnSpPr>
          <p:nvPr/>
        </p:nvCxnSpPr>
        <p:spPr>
          <a:xfrm rot="10800000">
            <a:off x="14437789" y="7096679"/>
            <a:ext cx="1162456" cy="1461875"/>
          </a:xfrm>
          <a:prstGeom prst="straightConnector1">
            <a:avLst/>
          </a:prstGeom>
          <a:ln w="76200">
            <a:solidFill>
              <a:schemeClr val="bg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CasellaDiTesto 46">
            <a:extLst>
              <a:ext uri="{FF2B5EF4-FFF2-40B4-BE49-F238E27FC236}">
                <a16:creationId xmlns:a16="http://schemas.microsoft.com/office/drawing/2014/main" id="{9B6CE2A8-5ED4-763F-3A7E-08A41C022146}"/>
              </a:ext>
            </a:extLst>
          </p:cNvPr>
          <p:cNvSpPr txBox="1"/>
          <p:nvPr/>
        </p:nvSpPr>
        <p:spPr>
          <a:xfrm>
            <a:off x="9144000" y="9930784"/>
            <a:ext cx="9144000" cy="307777"/>
          </a:xfrm>
          <a:prstGeom prst="rect">
            <a:avLst/>
          </a:prstGeom>
          <a:noFill/>
        </p:spPr>
        <p:txBody>
          <a:bodyPr wrap="square">
            <a:spAutoFit/>
          </a:bodyPr>
          <a:lstStyle/>
          <a:p>
            <a:pPr algn="r"/>
            <a:r>
              <a:rPr lang="en-US" dirty="0"/>
              <a:t>Fonte delle icone: https://thenounproject.com/creator/agusrahar/</a:t>
            </a:r>
          </a:p>
        </p:txBody>
      </p:sp>
    </p:spTree>
    <p:extLst>
      <p:ext uri="{BB962C8B-B14F-4D97-AF65-F5344CB8AC3E}">
        <p14:creationId xmlns:p14="http://schemas.microsoft.com/office/powerpoint/2010/main" val="31598313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0ACFF6-1803-CC9E-1B76-67889F77625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3A8F0DA-F5EF-F631-91F2-B27023ADA6C9}"/>
              </a:ext>
            </a:extLst>
          </p:cNvPr>
          <p:cNvSpPr>
            <a:spLocks noGrp="1"/>
          </p:cNvSpPr>
          <p:nvPr>
            <p:ph type="ctrTitle"/>
          </p:nvPr>
        </p:nvSpPr>
        <p:spPr>
          <a:xfrm>
            <a:off x="2693442" y="356216"/>
            <a:ext cx="14748395" cy="1470025"/>
          </a:xfrm>
        </p:spPr>
        <p:txBody>
          <a:bodyPr/>
          <a:lstStyle/>
          <a:p>
            <a:r>
              <a:rPr lang="en-US" dirty="0" err="1">
                <a:latin typeface="Bricolage Grotesque" panose="020B0604020202020204" charset="0"/>
              </a:rPr>
              <a:t>Alfabetizzazione</a:t>
            </a:r>
            <a:r>
              <a:rPr lang="en-US" dirty="0">
                <a:latin typeface="Bricolage Grotesque" panose="020B0604020202020204" charset="0"/>
              </a:rPr>
              <a:t> </a:t>
            </a:r>
            <a:r>
              <a:rPr lang="en-US" dirty="0" err="1">
                <a:latin typeface="Bricolage Grotesque" panose="020B0604020202020204" charset="0"/>
              </a:rPr>
              <a:t>informativa</a:t>
            </a:r>
            <a:r>
              <a:rPr lang="en-US" dirty="0">
                <a:latin typeface="Bricolage Grotesque" panose="020B0604020202020204" charset="0"/>
              </a:rPr>
              <a:t> e </a:t>
            </a:r>
            <a:r>
              <a:rPr lang="en-US" dirty="0" err="1">
                <a:latin typeface="Bricolage Grotesque" panose="020B0604020202020204" charset="0"/>
              </a:rPr>
              <a:t>mediale</a:t>
            </a:r>
            <a:endParaRPr lang="el-GR" dirty="0"/>
          </a:p>
        </p:txBody>
      </p:sp>
      <p:sp>
        <p:nvSpPr>
          <p:cNvPr id="3" name="Υπότιτλος 2">
            <a:extLst>
              <a:ext uri="{FF2B5EF4-FFF2-40B4-BE49-F238E27FC236}">
                <a16:creationId xmlns:a16="http://schemas.microsoft.com/office/drawing/2014/main" id="{24532D49-3488-DF2C-7156-B79FD4C95AE4}"/>
              </a:ext>
            </a:extLst>
          </p:cNvPr>
          <p:cNvSpPr>
            <a:spLocks noGrp="1"/>
          </p:cNvSpPr>
          <p:nvPr>
            <p:ph type="subTitle" idx="1"/>
          </p:nvPr>
        </p:nvSpPr>
        <p:spPr>
          <a:xfrm>
            <a:off x="979380" y="2155708"/>
            <a:ext cx="9645948" cy="3376797"/>
          </a:xfrm>
        </p:spPr>
        <p:txBody>
          <a:bodyPr>
            <a:noAutofit/>
          </a:bodyPr>
          <a:lstStyle/>
          <a:p>
            <a:pPr marL="25400" indent="0" algn="l">
              <a:lnSpc>
                <a:spcPct val="170000"/>
              </a:lnSpc>
            </a:pPr>
            <a:r>
              <a:rPr lang="it-IT" dirty="0">
                <a:solidFill>
                  <a:schemeClr val="tx1"/>
                </a:solidFill>
                <a:latin typeface="Bricolage Grotesque" panose="020B0604020202020204" charset="0"/>
              </a:rPr>
              <a:t>Alfabetizzazione mediatale</a:t>
            </a:r>
          </a:p>
          <a:p>
            <a:pPr marL="25400" indent="0" algn="l">
              <a:lnSpc>
                <a:spcPct val="170000"/>
              </a:lnSpc>
            </a:pPr>
            <a:r>
              <a:rPr lang="it-IT" dirty="0">
                <a:solidFill>
                  <a:schemeClr val="tx1"/>
                </a:solidFill>
                <a:latin typeface="Bricolage Grotesque" panose="020B0604020202020204" charset="0"/>
              </a:rPr>
              <a:t>La capacità di accedere, analizzare, valutare e produrre messaggi in diverse forme, promuovendo pensiero critico riguardo la comunicazione che avviene attraverso i media</a:t>
            </a:r>
          </a:p>
        </p:txBody>
      </p:sp>
      <p:sp>
        <p:nvSpPr>
          <p:cNvPr id="4" name="Google Shape;118;p2">
            <a:extLst>
              <a:ext uri="{FF2B5EF4-FFF2-40B4-BE49-F238E27FC236}">
                <a16:creationId xmlns:a16="http://schemas.microsoft.com/office/drawing/2014/main" id="{9CD71776-0CEA-3FB7-646B-75E9760782A9}"/>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CB297957-2422-C8E3-CCF6-5491B8463980}"/>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116C81ED-A7F4-A50F-2AFF-78E6F0E9DE1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5A895DE4-5BCC-CDCF-D8F9-05C9A57B2600}"/>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857A5219-E7F6-0A12-5B76-EEC1DD5E665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B436458-DD2B-72DC-9525-F6AB4C79AD4B}"/>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58AD2F8-14F3-4221-7BD9-8A97B5908809}"/>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BB20CD6-466D-D86E-745C-95830453A60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917369C-ABE7-6289-BCAF-168BF6C39D1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15136B0-2606-B3B8-6EA2-1967E03D6212}"/>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4" name="CasellaDiTesto 13">
            <a:extLst>
              <a:ext uri="{FF2B5EF4-FFF2-40B4-BE49-F238E27FC236}">
                <a16:creationId xmlns:a16="http://schemas.microsoft.com/office/drawing/2014/main" id="{354E9774-C788-F11C-FE0B-A48B93D2EF91}"/>
              </a:ext>
            </a:extLst>
          </p:cNvPr>
          <p:cNvSpPr txBox="1"/>
          <p:nvPr/>
        </p:nvSpPr>
        <p:spPr>
          <a:xfrm>
            <a:off x="7615646" y="9763780"/>
            <a:ext cx="10672354" cy="523220"/>
          </a:xfrm>
          <a:prstGeom prst="rect">
            <a:avLst/>
          </a:prstGeom>
          <a:noFill/>
        </p:spPr>
        <p:txBody>
          <a:bodyPr wrap="square">
            <a:spAutoFit/>
          </a:bodyPr>
          <a:lstStyle/>
          <a:p>
            <a:pPr algn="r"/>
            <a:r>
              <a:rPr lang="en-US" dirty="0"/>
              <a:t>See </a:t>
            </a:r>
            <a:r>
              <a:rPr lang="en-US" i="1" dirty="0"/>
              <a:t>Information and Media Literacy Module</a:t>
            </a:r>
            <a:r>
              <a:rPr lang="en-US" dirty="0"/>
              <a:t>; </a:t>
            </a:r>
            <a:r>
              <a:rPr lang="en-US" dirty="0" err="1"/>
              <a:t>Cfr</a:t>
            </a:r>
            <a:r>
              <a:rPr lang="en-US" dirty="0"/>
              <a:t>. EU Commission, JRC Technical Reports Source, </a:t>
            </a:r>
          </a:p>
          <a:p>
            <a:pPr algn="r"/>
            <a:r>
              <a:rPr lang="en-US" i="1" dirty="0"/>
              <a:t>Digital Competence in practice: An analysis of frameworks </a:t>
            </a:r>
            <a:r>
              <a:rPr lang="en-US" dirty="0"/>
              <a:t>https://publications.jrc.ec.europa.eu/repository/handle/JRC68116/</a:t>
            </a:r>
          </a:p>
        </p:txBody>
      </p:sp>
    </p:spTree>
    <p:extLst>
      <p:ext uri="{BB962C8B-B14F-4D97-AF65-F5344CB8AC3E}">
        <p14:creationId xmlns:p14="http://schemas.microsoft.com/office/powerpoint/2010/main" val="30916371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60858-9985-C7DE-2A53-DBDDAFEEF80E}"/>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0C4B838E-F46B-5B68-BC40-51E22EDB46F4}"/>
              </a:ext>
            </a:extLst>
          </p:cNvPr>
          <p:cNvSpPr>
            <a:spLocks noGrp="1"/>
          </p:cNvSpPr>
          <p:nvPr>
            <p:ph type="ctrTitle"/>
          </p:nvPr>
        </p:nvSpPr>
        <p:spPr>
          <a:xfrm>
            <a:off x="2693442" y="356216"/>
            <a:ext cx="14748395" cy="1470025"/>
          </a:xfrm>
        </p:spPr>
        <p:txBody>
          <a:bodyPr/>
          <a:lstStyle/>
          <a:p>
            <a:r>
              <a:rPr lang="en-US" dirty="0" err="1">
                <a:latin typeface="Bricolage Grotesque" panose="020B0604020202020204" charset="0"/>
              </a:rPr>
              <a:t>Alfabetizzazione</a:t>
            </a:r>
            <a:r>
              <a:rPr lang="en-US" dirty="0">
                <a:latin typeface="Bricolage Grotesque" panose="020B0604020202020204" charset="0"/>
              </a:rPr>
              <a:t> </a:t>
            </a:r>
            <a:r>
              <a:rPr lang="en-US" dirty="0" err="1">
                <a:latin typeface="Bricolage Grotesque" panose="020B0604020202020204" charset="0"/>
              </a:rPr>
              <a:t>informativa</a:t>
            </a:r>
            <a:r>
              <a:rPr lang="en-US" dirty="0">
                <a:latin typeface="Bricolage Grotesque" panose="020B0604020202020204" charset="0"/>
              </a:rPr>
              <a:t> e </a:t>
            </a:r>
            <a:r>
              <a:rPr lang="en-US" dirty="0" err="1">
                <a:latin typeface="Bricolage Grotesque" panose="020B0604020202020204" charset="0"/>
              </a:rPr>
              <a:t>mediale</a:t>
            </a:r>
            <a:endParaRPr lang="el-GR" dirty="0"/>
          </a:p>
        </p:txBody>
      </p:sp>
      <p:sp>
        <p:nvSpPr>
          <p:cNvPr id="3" name="Υπότιτλος 2">
            <a:extLst>
              <a:ext uri="{FF2B5EF4-FFF2-40B4-BE49-F238E27FC236}">
                <a16:creationId xmlns:a16="http://schemas.microsoft.com/office/drawing/2014/main" id="{C515A00D-DF44-187A-F4ED-C42852C3DB44}"/>
              </a:ext>
            </a:extLst>
          </p:cNvPr>
          <p:cNvSpPr>
            <a:spLocks noGrp="1"/>
          </p:cNvSpPr>
          <p:nvPr>
            <p:ph type="subTitle" idx="1"/>
          </p:nvPr>
        </p:nvSpPr>
        <p:spPr>
          <a:xfrm>
            <a:off x="979380" y="2418213"/>
            <a:ext cx="10340892" cy="3376797"/>
          </a:xfrm>
        </p:spPr>
        <p:txBody>
          <a:bodyPr>
            <a:noAutofit/>
          </a:bodyPr>
          <a:lstStyle/>
          <a:p>
            <a:pPr marL="25400" indent="0" algn="l">
              <a:lnSpc>
                <a:spcPct val="170000"/>
              </a:lnSpc>
            </a:pPr>
            <a:r>
              <a:rPr lang="it-IT" dirty="0">
                <a:solidFill>
                  <a:schemeClr val="tx1"/>
                </a:solidFill>
                <a:latin typeface="Bricolage Grotesque" panose="020B0604020202020204" charset="0"/>
              </a:rPr>
              <a:t>Alfabetizzazione informativa</a:t>
            </a:r>
          </a:p>
          <a:p>
            <a:pPr marL="25400" indent="0" algn="l">
              <a:lnSpc>
                <a:spcPct val="170000"/>
              </a:lnSpc>
            </a:pPr>
            <a:r>
              <a:rPr lang="it-IT" dirty="0">
                <a:solidFill>
                  <a:schemeClr val="tx1"/>
                </a:solidFill>
                <a:latin typeface="Bricolage Grotesque" panose="020B0604020202020204" charset="0"/>
              </a:rPr>
              <a:t>L'insieme delle capacità integrate che comprendono la scoperta riflessiva delle informazioni, la comprensione di come le informazioni vengono prodotte e valorizzate e l'uso delle informazioni nella creazione di nuove conoscenze e nella partecipazione etica alle comunità.</a:t>
            </a: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FF455FCF-38B1-C14B-1AE0-243FEB3D9280}"/>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FF8D516-5A1A-3466-D186-E40EEDADA8FE}"/>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4D567655-F56F-AC7A-1DA0-8586F5184B28}"/>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262C32B8-FA70-3272-06FA-D5C2531957AC}"/>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CBFBCF84-9404-21CE-C293-1A4EA196E9FE}"/>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C471285-1183-AF3E-7745-82584698BF85}"/>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19D95700-377D-35F8-94AF-560C56F4436C}"/>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FA59C2DB-4BBC-5731-018D-ECAB841BBE9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19F102DC-2910-97C0-3AB2-30DF67B5739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D603E136-5EBC-2B89-9299-97473AF6188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4" name="CasellaDiTesto 13">
            <a:extLst>
              <a:ext uri="{FF2B5EF4-FFF2-40B4-BE49-F238E27FC236}">
                <a16:creationId xmlns:a16="http://schemas.microsoft.com/office/drawing/2014/main" id="{1574D0A7-FBA6-6CF9-D8E4-435EC51ABB55}"/>
              </a:ext>
            </a:extLst>
          </p:cNvPr>
          <p:cNvSpPr txBox="1"/>
          <p:nvPr/>
        </p:nvSpPr>
        <p:spPr>
          <a:xfrm>
            <a:off x="7615646" y="9763780"/>
            <a:ext cx="10672354" cy="523220"/>
          </a:xfrm>
          <a:prstGeom prst="rect">
            <a:avLst/>
          </a:prstGeom>
          <a:noFill/>
        </p:spPr>
        <p:txBody>
          <a:bodyPr wrap="square">
            <a:spAutoFit/>
          </a:bodyPr>
          <a:lstStyle/>
          <a:p>
            <a:pPr algn="r"/>
            <a:r>
              <a:rPr lang="en-US" dirty="0"/>
              <a:t>See </a:t>
            </a:r>
            <a:r>
              <a:rPr lang="en-US" i="1" dirty="0"/>
              <a:t>Information and Media Literacy Module</a:t>
            </a:r>
            <a:r>
              <a:rPr lang="en-US" dirty="0"/>
              <a:t>; </a:t>
            </a:r>
            <a:r>
              <a:rPr lang="en-US" dirty="0" err="1"/>
              <a:t>Cfr</a:t>
            </a:r>
            <a:r>
              <a:rPr lang="en-US" dirty="0"/>
              <a:t>. EU Commission, JRC Technical Reports Source, </a:t>
            </a:r>
          </a:p>
          <a:p>
            <a:pPr algn="r"/>
            <a:r>
              <a:rPr lang="en-US" i="1" dirty="0"/>
              <a:t>Digital Competence in practice: An analysis of frameworks </a:t>
            </a:r>
            <a:r>
              <a:rPr lang="en-US" dirty="0"/>
              <a:t>https://publications.jrc.ec.europa.eu/repository/handle/JRC68116/</a:t>
            </a:r>
          </a:p>
        </p:txBody>
      </p:sp>
    </p:spTree>
    <p:extLst>
      <p:ext uri="{BB962C8B-B14F-4D97-AF65-F5344CB8AC3E}">
        <p14:creationId xmlns:p14="http://schemas.microsoft.com/office/powerpoint/2010/main" val="31847844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0A4A1-2064-CECC-2695-DD0951AC802E}"/>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7C84E1D-6B48-E318-F0C3-01DB49B8B025}"/>
              </a:ext>
            </a:extLst>
          </p:cNvPr>
          <p:cNvSpPr>
            <a:spLocks noGrp="1"/>
          </p:cNvSpPr>
          <p:nvPr>
            <p:ph type="ctrTitle"/>
          </p:nvPr>
        </p:nvSpPr>
        <p:spPr>
          <a:xfrm>
            <a:off x="2693442" y="356216"/>
            <a:ext cx="14748395" cy="1470025"/>
          </a:xfrm>
        </p:spPr>
        <p:txBody>
          <a:bodyPr/>
          <a:lstStyle/>
          <a:p>
            <a:r>
              <a:rPr lang="en-US" dirty="0" err="1">
                <a:latin typeface="Bricolage Grotesque" panose="020B0604020202020204" charset="0"/>
              </a:rPr>
              <a:t>Alfabetizzazione</a:t>
            </a:r>
            <a:r>
              <a:rPr lang="en-US" dirty="0">
                <a:latin typeface="Bricolage Grotesque" panose="020B0604020202020204" charset="0"/>
              </a:rPr>
              <a:t> </a:t>
            </a:r>
            <a:r>
              <a:rPr lang="en-US" dirty="0" err="1">
                <a:latin typeface="Bricolage Grotesque" panose="020B0604020202020204" charset="0"/>
              </a:rPr>
              <a:t>informativa</a:t>
            </a:r>
            <a:r>
              <a:rPr lang="en-US" dirty="0">
                <a:latin typeface="Bricolage Grotesque" panose="020B0604020202020204" charset="0"/>
              </a:rPr>
              <a:t> e </a:t>
            </a:r>
            <a:r>
              <a:rPr lang="en-US" dirty="0" err="1">
                <a:latin typeface="Bricolage Grotesque" panose="020B0604020202020204" charset="0"/>
              </a:rPr>
              <a:t>mediale</a:t>
            </a:r>
            <a:endParaRPr lang="el-GR" dirty="0"/>
          </a:p>
        </p:txBody>
      </p:sp>
      <p:sp>
        <p:nvSpPr>
          <p:cNvPr id="3" name="Υπότιτλος 2">
            <a:extLst>
              <a:ext uri="{FF2B5EF4-FFF2-40B4-BE49-F238E27FC236}">
                <a16:creationId xmlns:a16="http://schemas.microsoft.com/office/drawing/2014/main" id="{92A728F5-06C7-6709-0732-44F0A2D74578}"/>
              </a:ext>
            </a:extLst>
          </p:cNvPr>
          <p:cNvSpPr>
            <a:spLocks noGrp="1"/>
          </p:cNvSpPr>
          <p:nvPr>
            <p:ph type="subTitle" idx="1"/>
          </p:nvPr>
        </p:nvSpPr>
        <p:spPr>
          <a:xfrm>
            <a:off x="979380" y="2418213"/>
            <a:ext cx="10340892" cy="3376797"/>
          </a:xfrm>
        </p:spPr>
        <p:txBody>
          <a:bodyPr>
            <a:noAutofit/>
          </a:bodyPr>
          <a:lstStyle/>
          <a:p>
            <a:pPr marL="25400" indent="0" algn="l">
              <a:lnSpc>
                <a:spcPct val="170000"/>
              </a:lnSpc>
            </a:pPr>
            <a:r>
              <a:rPr lang="it-IT" dirty="0">
                <a:solidFill>
                  <a:schemeClr val="tx1"/>
                </a:solidFill>
                <a:latin typeface="Bricolage Grotesque" panose="020B0604020202020204" charset="0"/>
              </a:rPr>
              <a:t>Alfabetizzazione mediale e informativa</a:t>
            </a:r>
          </a:p>
          <a:p>
            <a:pPr marL="25400" indent="0" algn="l">
              <a:lnSpc>
                <a:spcPct val="170000"/>
              </a:lnSpc>
            </a:pPr>
            <a:r>
              <a:rPr lang="it-IT" dirty="0">
                <a:solidFill>
                  <a:schemeClr val="tx1"/>
                </a:solidFill>
                <a:latin typeface="Bricolage Grotesque" panose="020B0604020202020204" charset="0"/>
              </a:rPr>
              <a:t>La capacità di comprendere le informazioni per il bene comune; la capacità di interagire in modo critico con le informazioni, i media e la comunicazione digitale per partecipare agli obiettivi di sviluppo sostenibile; e la capacità di ricercare e godere appieno dei benefici dei diritti umani fondamentali.</a:t>
            </a: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B6B63E02-8610-3A6D-DEB0-19D2A7027B26}"/>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922EC0DE-5D86-8BA2-04D2-101982245BD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2CA3FEA-C9C4-5B6C-F35B-E873855FAD36}"/>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9CFA68B-6ED2-92B0-B9A1-0F12AF09570C}"/>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FCBB6DFD-1CB1-71D2-85E3-8C54CEAAFC41}"/>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A370AD54-CE7E-F857-AAA1-571503CBA8C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B0BC379E-C968-8DBD-C32B-67FA087B702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760B0C1-147A-936A-1E8F-79D9DA7D80E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07814662-F46E-1E2E-CFAF-A6CF6D08B57A}"/>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9491E6CB-3CEE-29F8-C4A0-8690C0EBED0C}"/>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CasellaDiTesto 14">
            <a:extLst>
              <a:ext uri="{FF2B5EF4-FFF2-40B4-BE49-F238E27FC236}">
                <a16:creationId xmlns:a16="http://schemas.microsoft.com/office/drawing/2014/main" id="{F09C357C-BC21-66E6-5EE3-BFB243247196}"/>
              </a:ext>
            </a:extLst>
          </p:cNvPr>
          <p:cNvSpPr txBox="1"/>
          <p:nvPr/>
        </p:nvSpPr>
        <p:spPr>
          <a:xfrm>
            <a:off x="1500996" y="9763780"/>
            <a:ext cx="16787004" cy="523220"/>
          </a:xfrm>
          <a:prstGeom prst="rect">
            <a:avLst/>
          </a:prstGeom>
          <a:noFill/>
        </p:spPr>
        <p:txBody>
          <a:bodyPr wrap="square">
            <a:spAutoFit/>
          </a:bodyPr>
          <a:lstStyle/>
          <a:p>
            <a:pPr algn="r"/>
            <a:r>
              <a:rPr lang="en-US" dirty="0"/>
              <a:t>EU Commission, Expert Group on Tackling </a:t>
            </a:r>
            <a:r>
              <a:rPr lang="en-US" dirty="0" err="1"/>
              <a:t>Disinformationand</a:t>
            </a:r>
            <a:r>
              <a:rPr lang="en-US" dirty="0"/>
              <a:t> Promoting Digital Literacy, </a:t>
            </a:r>
          </a:p>
          <a:p>
            <a:pPr algn="r"/>
            <a:r>
              <a:rPr lang="en-US" i="1" dirty="0"/>
              <a:t>Guidelines for teachers and educators on tackling disinformation and promoting digital literacy through education and training </a:t>
            </a:r>
            <a:r>
              <a:rPr lang="en-US" dirty="0"/>
              <a:t>https://publications.jrc.ec.europa.eu/repository/handle/JRC68116/</a:t>
            </a:r>
          </a:p>
        </p:txBody>
      </p:sp>
    </p:spTree>
    <p:extLst>
      <p:ext uri="{BB962C8B-B14F-4D97-AF65-F5344CB8AC3E}">
        <p14:creationId xmlns:p14="http://schemas.microsoft.com/office/powerpoint/2010/main" val="13901372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2"/>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20" b="-921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 name="Google Shape;110;p2"/>
          <p:cNvSpPr txBox="1"/>
          <p:nvPr/>
        </p:nvSpPr>
        <p:spPr>
          <a:xfrm>
            <a:off x="1371600" y="4714138"/>
            <a:ext cx="16217522" cy="1625060"/>
          </a:xfrm>
          <a:prstGeom prst="rect">
            <a:avLst/>
          </a:prstGeom>
          <a:noFill/>
          <a:ln>
            <a:noFill/>
          </a:ln>
        </p:spPr>
        <p:txBody>
          <a:bodyPr spcFirstLastPara="1" wrap="square" lIns="0" tIns="0" rIns="0" bIns="0" anchor="t" anchorCtr="0">
            <a:spAutoFit/>
          </a:bodyPr>
          <a:lstStyle/>
          <a:p>
            <a:pPr marL="0" marR="0" lvl="0" indent="0" algn="ctr" rtl="0">
              <a:lnSpc>
                <a:spcPct val="109980"/>
              </a:lnSpc>
              <a:spcBef>
                <a:spcPts val="0"/>
              </a:spcBef>
              <a:spcAft>
                <a:spcPts val="0"/>
              </a:spcAft>
              <a:buNone/>
            </a:pPr>
            <a:r>
              <a:rPr lang="en-US" sz="9600" b="1" dirty="0">
                <a:solidFill>
                  <a:srgbClr val="0C4DA2"/>
                </a:solidFill>
                <a:latin typeface="Bricolage Grotesque"/>
                <a:sym typeface="Bricolage Grotesque"/>
              </a:rPr>
              <a:t>INTRODUZIONE AD AIMED</a:t>
            </a:r>
            <a:endParaRPr lang="en-US" sz="9600" b="1" dirty="0">
              <a:solidFill>
                <a:srgbClr val="0C4DA2"/>
              </a:solidFill>
            </a:endParaRPr>
          </a:p>
        </p:txBody>
      </p:sp>
      <p:sp>
        <p:nvSpPr>
          <p:cNvPr id="111" name="Google Shape;111;p2"/>
          <p:cNvSpPr txBox="1"/>
          <p:nvPr/>
        </p:nvSpPr>
        <p:spPr>
          <a:xfrm>
            <a:off x="4314200" y="2959025"/>
            <a:ext cx="10111200" cy="1218795"/>
          </a:xfrm>
          <a:prstGeom prst="rect">
            <a:avLst/>
          </a:prstGeom>
          <a:noFill/>
          <a:ln>
            <a:noFill/>
          </a:ln>
        </p:spPr>
        <p:txBody>
          <a:bodyPr spcFirstLastPara="1" wrap="square" lIns="0" tIns="0" rIns="0" bIns="0" anchor="t" anchorCtr="0">
            <a:spAutoFit/>
          </a:bodyPr>
          <a:lstStyle/>
          <a:p>
            <a:pPr marL="0" marR="0" lvl="0" indent="0" algn="ctr" rtl="0">
              <a:lnSpc>
                <a:spcPct val="109995"/>
              </a:lnSpc>
              <a:spcBef>
                <a:spcPts val="0"/>
              </a:spcBef>
              <a:spcAft>
                <a:spcPts val="0"/>
              </a:spcAft>
              <a:buNone/>
            </a:pPr>
            <a:r>
              <a:rPr lang="en-US" sz="7200" b="1" dirty="0">
                <a:solidFill>
                  <a:srgbClr val="0C4DA2"/>
                </a:solidFill>
                <a:latin typeface="Bricolage Grotesque"/>
                <a:ea typeface="Bricolage Grotesque"/>
                <a:cs typeface="Bricolage Grotesque"/>
                <a:sym typeface="Bricolage Grotesque"/>
              </a:rPr>
              <a:t>MODULO 0</a:t>
            </a:r>
            <a:endParaRPr sz="7200" dirty="0">
              <a:solidFill>
                <a:srgbClr val="0C4DA2"/>
              </a:solidFill>
            </a:endParaRPr>
          </a:p>
        </p:txBody>
      </p:sp>
      <p:sp>
        <p:nvSpPr>
          <p:cNvPr id="113" name="Google Shape;113;p2"/>
          <p:cNvSpPr txBox="1"/>
          <p:nvPr/>
        </p:nvSpPr>
        <p:spPr>
          <a:xfrm>
            <a:off x="14097020" y="6815371"/>
            <a:ext cx="3455295" cy="712824"/>
          </a:xfrm>
          <a:prstGeom prst="rect">
            <a:avLst/>
          </a:prstGeom>
          <a:noFill/>
          <a:ln>
            <a:noFill/>
          </a:ln>
        </p:spPr>
        <p:txBody>
          <a:bodyPr spcFirstLastPara="1" wrap="square" lIns="0" tIns="0" rIns="0" bIns="0" anchor="t" anchorCtr="0">
            <a:spAutoFit/>
          </a:bodyPr>
          <a:lstStyle/>
          <a:p>
            <a:pPr marL="0" marR="0" lvl="0" indent="0" algn="ctr" rtl="0">
              <a:lnSpc>
                <a:spcPct val="150032"/>
              </a:lnSpc>
              <a:spcBef>
                <a:spcPts val="0"/>
              </a:spcBef>
              <a:spcAft>
                <a:spcPts val="0"/>
              </a:spcAft>
              <a:buNone/>
            </a:pPr>
            <a:r>
              <a:rPr lang="en-US" sz="3088" b="1" dirty="0" err="1">
                <a:solidFill>
                  <a:srgbClr val="0C4DA2"/>
                </a:solidFill>
                <a:latin typeface="Bricolage Grotesque"/>
                <a:ea typeface="Bricolage Grotesque"/>
                <a:cs typeface="Bricolage Grotesque"/>
                <a:sym typeface="Bricolage Grotesque"/>
              </a:rPr>
              <a:t>Elaborata</a:t>
            </a:r>
            <a:r>
              <a:rPr lang="en-US" sz="3088" b="1" dirty="0">
                <a:solidFill>
                  <a:srgbClr val="0C4DA2"/>
                </a:solidFill>
                <a:latin typeface="Bricolage Grotesque"/>
                <a:ea typeface="Bricolage Grotesque"/>
                <a:cs typeface="Bricolage Grotesque"/>
                <a:sym typeface="Bricolage Grotesque"/>
              </a:rPr>
              <a:t>  da:</a:t>
            </a:r>
            <a:endParaRPr dirty="0"/>
          </a:p>
        </p:txBody>
      </p:sp>
      <p:sp>
        <p:nvSpPr>
          <p:cNvPr id="117" name="Google Shape;117;p2"/>
          <p:cNvSpPr txBox="1"/>
          <p:nvPr/>
        </p:nvSpPr>
        <p:spPr>
          <a:xfrm>
            <a:off x="14590870" y="7471250"/>
            <a:ext cx="4271577" cy="1477328"/>
          </a:xfrm>
          <a:prstGeom prst="rect">
            <a:avLst/>
          </a:prstGeom>
          <a:noFill/>
          <a:ln>
            <a:noFill/>
          </a:ln>
        </p:spPr>
        <p:txBody>
          <a:bodyPr spcFirstLastPara="1" wrap="square" lIns="0" tIns="0" rIns="0" bIns="0" anchor="t" anchorCtr="0">
            <a:spAutoFit/>
          </a:bodyPr>
          <a:lstStyle/>
          <a:p>
            <a:r>
              <a:rPr lang="en-US" sz="3200" dirty="0">
                <a:latin typeface="Bricolage Grotesque"/>
                <a:sym typeface="Bricolage Grotesque"/>
              </a:rPr>
              <a:t>Alba F. Canta </a:t>
            </a:r>
          </a:p>
          <a:p>
            <a:pPr marL="0" marR="0" lvl="0" indent="0" rtl="0">
              <a:spcBef>
                <a:spcPts val="0"/>
              </a:spcBef>
              <a:spcAft>
                <a:spcPts val="0"/>
              </a:spcAft>
              <a:buNone/>
            </a:pPr>
            <a:r>
              <a:rPr lang="en-US" sz="3200" dirty="0">
                <a:latin typeface="Bricolage Grotesque"/>
                <a:sym typeface="Bricolage Grotesque"/>
              </a:rPr>
              <a:t>Alvise Mattozzi</a:t>
            </a:r>
          </a:p>
          <a:p>
            <a:pPr marL="0" marR="0" lvl="0" indent="0" rtl="0">
              <a:spcBef>
                <a:spcPts val="0"/>
              </a:spcBef>
              <a:spcAft>
                <a:spcPts val="0"/>
              </a:spcAft>
              <a:buNone/>
            </a:pPr>
            <a:r>
              <a:rPr lang="en-US" sz="3200" dirty="0">
                <a:latin typeface="Bricolage Grotesque"/>
                <a:sym typeface="Bricolage Grotesque"/>
              </a:rPr>
              <a:t>Linda </a:t>
            </a:r>
            <a:r>
              <a:rPr lang="en-US" sz="3200" dirty="0" err="1">
                <a:latin typeface="Bricolage Grotesque"/>
                <a:sym typeface="Bricolage Grotesque"/>
              </a:rPr>
              <a:t>Tonolli</a:t>
            </a:r>
            <a:endParaRPr sz="3200" dirty="0"/>
          </a:p>
        </p:txBody>
      </p:sp>
      <p:sp>
        <p:nvSpPr>
          <p:cNvPr id="118" name="Google Shape;118;p2"/>
          <p:cNvSpPr/>
          <p:nvPr/>
        </p:nvSpPr>
        <p:spPr>
          <a:xfrm>
            <a:off x="1028700" y="10287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9" name="Google Shape;119;p2"/>
          <p:cNvSpPr/>
          <p:nvPr/>
        </p:nvSpPr>
        <p:spPr>
          <a:xfrm>
            <a:off x="13138171" y="526738"/>
            <a:ext cx="5149829" cy="1628968"/>
          </a:xfrm>
          <a:custGeom>
            <a:avLst/>
            <a:gdLst/>
            <a:ahLst/>
            <a:cxnLst/>
            <a:rect l="l" t="t" r="r" b="b"/>
            <a:pathLst>
              <a:path w="5149829" h="1628968" extrusionOk="0">
                <a:moveTo>
                  <a:pt x="0" y="0"/>
                </a:moveTo>
                <a:lnTo>
                  <a:pt x="5149829" y="0"/>
                </a:lnTo>
                <a:lnTo>
                  <a:pt x="5149829" y="1628969"/>
                </a:lnTo>
                <a:lnTo>
                  <a:pt x="0" y="1628969"/>
                </a:lnTo>
                <a:lnTo>
                  <a:pt x="0" y="0"/>
                </a:lnTo>
                <a:close/>
              </a:path>
            </a:pathLst>
          </a:custGeom>
          <a:blipFill rotWithShape="1">
            <a:blip r:embed="rId5">
              <a:alphaModFix/>
            </a:blip>
            <a:stretch>
              <a:fillRect l="-15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0" name="Google Shape;120;p2"/>
          <p:cNvSpPr/>
          <p:nvPr/>
        </p:nvSpPr>
        <p:spPr>
          <a:xfrm>
            <a:off x="4550066" y="8927342"/>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1" name="Google Shape;121;p2"/>
          <p:cNvSpPr/>
          <p:nvPr/>
        </p:nvSpPr>
        <p:spPr>
          <a:xfrm>
            <a:off x="8736265" y="8950720"/>
            <a:ext cx="5135916" cy="745783"/>
          </a:xfrm>
          <a:custGeom>
            <a:avLst/>
            <a:gdLst/>
            <a:ahLst/>
            <a:cxnLst/>
            <a:rect l="l" t="t" r="r" b="b"/>
            <a:pathLst>
              <a:path w="5135916" h="745783" extrusionOk="0">
                <a:moveTo>
                  <a:pt x="0" y="0"/>
                </a:moveTo>
                <a:lnTo>
                  <a:pt x="5135916" y="0"/>
                </a:lnTo>
                <a:lnTo>
                  <a:pt x="5135916" y="745783"/>
                </a:lnTo>
                <a:lnTo>
                  <a:pt x="0" y="745783"/>
                </a:lnTo>
                <a:lnTo>
                  <a:pt x="0" y="0"/>
                </a:lnTo>
                <a:close/>
              </a:path>
            </a:pathLst>
          </a:custGeom>
          <a:blipFill rotWithShape="1">
            <a:blip r:embed="rId7">
              <a:alphaModFix/>
            </a:blip>
            <a:stretch>
              <a:fillRect r="-101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2" name="Google Shape;122;p2"/>
          <p:cNvSpPr/>
          <p:nvPr/>
        </p:nvSpPr>
        <p:spPr>
          <a:xfrm>
            <a:off x="16096089" y="9169463"/>
            <a:ext cx="485872" cy="451814"/>
          </a:xfrm>
          <a:custGeom>
            <a:avLst/>
            <a:gdLst/>
            <a:ahLst/>
            <a:cxnLst/>
            <a:rect l="l" t="t" r="r" b="b"/>
            <a:pathLst>
              <a:path w="485872" h="451814" extrusionOk="0">
                <a:moveTo>
                  <a:pt x="0" y="0"/>
                </a:moveTo>
                <a:lnTo>
                  <a:pt x="485872" y="0"/>
                </a:lnTo>
                <a:lnTo>
                  <a:pt x="485872" y="451814"/>
                </a:lnTo>
                <a:lnTo>
                  <a:pt x="0" y="451814"/>
                </a:lnTo>
                <a:lnTo>
                  <a:pt x="0" y="0"/>
                </a:lnTo>
                <a:close/>
              </a:path>
            </a:pathLst>
          </a:custGeom>
          <a:blipFill rotWithShape="1">
            <a:blip r:embed="rId4">
              <a:alphaModFix/>
            </a:blip>
            <a:stretch>
              <a:fillRect l="-514740" r="-108168" b="-210916"/>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23" name="Google Shape;123;p2"/>
          <p:cNvGrpSpPr/>
          <p:nvPr/>
        </p:nvGrpSpPr>
        <p:grpSpPr>
          <a:xfrm>
            <a:off x="11634460" y="9208469"/>
            <a:ext cx="841535" cy="978905"/>
            <a:chOff x="0" y="-38100"/>
            <a:chExt cx="171548" cy="199551"/>
          </a:xfrm>
        </p:grpSpPr>
        <p:sp>
          <p:nvSpPr>
            <p:cNvPr id="124" name="Google Shape;124;p2"/>
            <p:cNvSpPr/>
            <p:nvPr/>
          </p:nvSpPr>
          <p:spPr>
            <a:xfrm>
              <a:off x="0" y="0"/>
              <a:ext cx="171548" cy="161451"/>
            </a:xfrm>
            <a:custGeom>
              <a:avLst/>
              <a:gdLst/>
              <a:ahLst/>
              <a:cxnLst/>
              <a:rect l="l" t="t" r="r" b="b"/>
              <a:pathLst>
                <a:path w="171548" h="161451" extrusionOk="0">
                  <a:moveTo>
                    <a:pt x="0" y="0"/>
                  </a:moveTo>
                  <a:lnTo>
                    <a:pt x="171548" y="0"/>
                  </a:lnTo>
                  <a:lnTo>
                    <a:pt x="171548" y="161451"/>
                  </a:lnTo>
                  <a:lnTo>
                    <a:pt x="0" y="161451"/>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5" name="Google Shape;125;p2"/>
            <p:cNvSpPr txBox="1"/>
            <p:nvPr/>
          </p:nvSpPr>
          <p:spPr>
            <a:xfrm>
              <a:off x="0" y="-38100"/>
              <a:ext cx="171548" cy="199551"/>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26" name="Google Shape;126;p2"/>
          <p:cNvGrpSpPr/>
          <p:nvPr/>
        </p:nvGrpSpPr>
        <p:grpSpPr>
          <a:xfrm>
            <a:off x="13329797" y="9781642"/>
            <a:ext cx="1455712" cy="582902"/>
            <a:chOff x="0" y="-38100"/>
            <a:chExt cx="296749" cy="118826"/>
          </a:xfrm>
        </p:grpSpPr>
        <p:sp>
          <p:nvSpPr>
            <p:cNvPr id="127" name="Google Shape;127;p2"/>
            <p:cNvSpPr/>
            <p:nvPr/>
          </p:nvSpPr>
          <p:spPr>
            <a:xfrm>
              <a:off x="0" y="0"/>
              <a:ext cx="296749" cy="80726"/>
            </a:xfrm>
            <a:custGeom>
              <a:avLst/>
              <a:gdLst/>
              <a:ahLst/>
              <a:cxnLst/>
              <a:rect l="l" t="t" r="r" b="b"/>
              <a:pathLst>
                <a:path w="296749" h="80726" extrusionOk="0">
                  <a:moveTo>
                    <a:pt x="0" y="0"/>
                  </a:moveTo>
                  <a:lnTo>
                    <a:pt x="296749" y="0"/>
                  </a:lnTo>
                  <a:lnTo>
                    <a:pt x="296749" y="80726"/>
                  </a:lnTo>
                  <a:lnTo>
                    <a:pt x="0" y="80726"/>
                  </a:lnTo>
                  <a:close/>
                </a:path>
              </a:pathLst>
            </a:custGeom>
            <a:solidFill>
              <a:srgbClr val="C7EAFC">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8" name="Google Shape;128;p2"/>
            <p:cNvSpPr txBox="1"/>
            <p:nvPr/>
          </p:nvSpPr>
          <p:spPr>
            <a:xfrm>
              <a:off x="0" y="-38100"/>
              <a:ext cx="296749" cy="118826"/>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29" name="Google Shape;129;p2"/>
          <p:cNvGrpSpPr/>
          <p:nvPr/>
        </p:nvGrpSpPr>
        <p:grpSpPr>
          <a:xfrm>
            <a:off x="17589122" y="8110979"/>
            <a:ext cx="828587" cy="996659"/>
            <a:chOff x="0" y="-38100"/>
            <a:chExt cx="168909" cy="203170"/>
          </a:xfrm>
        </p:grpSpPr>
        <p:sp>
          <p:nvSpPr>
            <p:cNvPr id="130" name="Google Shape;130;p2"/>
            <p:cNvSpPr/>
            <p:nvPr/>
          </p:nvSpPr>
          <p:spPr>
            <a:xfrm>
              <a:off x="0" y="0"/>
              <a:ext cx="168909" cy="165070"/>
            </a:xfrm>
            <a:custGeom>
              <a:avLst/>
              <a:gdLst/>
              <a:ahLst/>
              <a:cxnLst/>
              <a:rect l="l" t="t" r="r" b="b"/>
              <a:pathLst>
                <a:path w="168909" h="165070" extrusionOk="0">
                  <a:moveTo>
                    <a:pt x="0" y="0"/>
                  </a:moveTo>
                  <a:lnTo>
                    <a:pt x="168909" y="0"/>
                  </a:lnTo>
                  <a:lnTo>
                    <a:pt x="168909" y="165070"/>
                  </a:lnTo>
                  <a:lnTo>
                    <a:pt x="0" y="165070"/>
                  </a:lnTo>
                  <a:close/>
                </a:path>
              </a:pathLst>
            </a:custGeom>
            <a:solidFill>
              <a:srgbClr val="C7EAFC">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1" name="Google Shape;131;p2"/>
            <p:cNvSpPr txBox="1"/>
            <p:nvPr/>
          </p:nvSpPr>
          <p:spPr>
            <a:xfrm>
              <a:off x="0" y="-38100"/>
              <a:ext cx="168909" cy="203170"/>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32" name="Google Shape;132;p2"/>
          <p:cNvGrpSpPr/>
          <p:nvPr/>
        </p:nvGrpSpPr>
        <p:grpSpPr>
          <a:xfrm>
            <a:off x="17140037" y="9298379"/>
            <a:ext cx="828587" cy="996659"/>
            <a:chOff x="0" y="-38100"/>
            <a:chExt cx="168909" cy="203170"/>
          </a:xfrm>
        </p:grpSpPr>
        <p:sp>
          <p:nvSpPr>
            <p:cNvPr id="133" name="Google Shape;133;p2"/>
            <p:cNvSpPr/>
            <p:nvPr/>
          </p:nvSpPr>
          <p:spPr>
            <a:xfrm>
              <a:off x="0" y="0"/>
              <a:ext cx="168909" cy="165070"/>
            </a:xfrm>
            <a:custGeom>
              <a:avLst/>
              <a:gdLst/>
              <a:ahLst/>
              <a:cxnLst/>
              <a:rect l="l" t="t" r="r" b="b"/>
              <a:pathLst>
                <a:path w="168909" h="165070" extrusionOk="0">
                  <a:moveTo>
                    <a:pt x="0" y="0"/>
                  </a:moveTo>
                  <a:lnTo>
                    <a:pt x="168909" y="0"/>
                  </a:lnTo>
                  <a:lnTo>
                    <a:pt x="168909" y="165070"/>
                  </a:lnTo>
                  <a:lnTo>
                    <a:pt x="0" y="165070"/>
                  </a:lnTo>
                  <a:close/>
                </a:path>
              </a:pathLst>
            </a:custGeom>
            <a:solidFill>
              <a:srgbClr val="7961AB">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4" name="Google Shape;134;p2"/>
            <p:cNvSpPr txBox="1"/>
            <p:nvPr/>
          </p:nvSpPr>
          <p:spPr>
            <a:xfrm>
              <a:off x="0" y="-38100"/>
              <a:ext cx="168909" cy="203170"/>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35" name="Google Shape;135;p2"/>
          <p:cNvGrpSpPr/>
          <p:nvPr/>
        </p:nvGrpSpPr>
        <p:grpSpPr>
          <a:xfrm>
            <a:off x="10530989" y="9659703"/>
            <a:ext cx="543464" cy="733487"/>
            <a:chOff x="0" y="-38100"/>
            <a:chExt cx="110786" cy="149523"/>
          </a:xfrm>
        </p:grpSpPr>
        <p:sp>
          <p:nvSpPr>
            <p:cNvPr id="136" name="Google Shape;136;p2"/>
            <p:cNvSpPr/>
            <p:nvPr/>
          </p:nvSpPr>
          <p:spPr>
            <a:xfrm>
              <a:off x="0" y="0"/>
              <a:ext cx="110786" cy="111423"/>
            </a:xfrm>
            <a:custGeom>
              <a:avLst/>
              <a:gdLst/>
              <a:ahLst/>
              <a:cxnLst/>
              <a:rect l="l" t="t" r="r" b="b"/>
              <a:pathLst>
                <a:path w="110786" h="111423" extrusionOk="0">
                  <a:moveTo>
                    <a:pt x="0" y="0"/>
                  </a:moveTo>
                  <a:lnTo>
                    <a:pt x="110786" y="0"/>
                  </a:lnTo>
                  <a:lnTo>
                    <a:pt x="110786" y="111423"/>
                  </a:lnTo>
                  <a:lnTo>
                    <a:pt x="0" y="111423"/>
                  </a:lnTo>
                  <a:close/>
                </a:path>
              </a:pathLst>
            </a:custGeom>
            <a:solidFill>
              <a:srgbClr val="7961AB">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7" name="Google Shape;137;p2"/>
            <p:cNvSpPr txBox="1"/>
            <p:nvPr/>
          </p:nvSpPr>
          <p:spPr>
            <a:xfrm>
              <a:off x="0" y="-38100"/>
              <a:ext cx="110786" cy="149523"/>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38" name="Google Shape;138;p2"/>
          <p:cNvGrpSpPr/>
          <p:nvPr/>
        </p:nvGrpSpPr>
        <p:grpSpPr>
          <a:xfrm>
            <a:off x="16096089" y="9757855"/>
            <a:ext cx="630570" cy="537183"/>
            <a:chOff x="0" y="-38100"/>
            <a:chExt cx="128543" cy="109506"/>
          </a:xfrm>
        </p:grpSpPr>
        <p:sp>
          <p:nvSpPr>
            <p:cNvPr id="139" name="Google Shape;139;p2"/>
            <p:cNvSpPr/>
            <p:nvPr/>
          </p:nvSpPr>
          <p:spPr>
            <a:xfrm>
              <a:off x="0" y="0"/>
              <a:ext cx="128543" cy="71406"/>
            </a:xfrm>
            <a:custGeom>
              <a:avLst/>
              <a:gdLst/>
              <a:ahLst/>
              <a:cxnLst/>
              <a:rect l="l" t="t" r="r" b="b"/>
              <a:pathLst>
                <a:path w="128543" h="71406" extrusionOk="0">
                  <a:moveTo>
                    <a:pt x="0" y="0"/>
                  </a:moveTo>
                  <a:lnTo>
                    <a:pt x="128543" y="0"/>
                  </a:lnTo>
                  <a:lnTo>
                    <a:pt x="128543" y="71406"/>
                  </a:lnTo>
                  <a:lnTo>
                    <a:pt x="0" y="71406"/>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0" name="Google Shape;140;p2"/>
            <p:cNvSpPr txBox="1"/>
            <p:nvPr/>
          </p:nvSpPr>
          <p:spPr>
            <a:xfrm>
              <a:off x="0" y="-38100"/>
              <a:ext cx="128543" cy="109506"/>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41" name="Google Shape;141;p2"/>
          <p:cNvGrpSpPr/>
          <p:nvPr/>
        </p:nvGrpSpPr>
        <p:grpSpPr>
          <a:xfrm>
            <a:off x="0" y="-112458"/>
            <a:ext cx="315272" cy="786776"/>
            <a:chOff x="0" y="-38100"/>
            <a:chExt cx="82450" cy="205757"/>
          </a:xfrm>
        </p:grpSpPr>
        <p:sp>
          <p:nvSpPr>
            <p:cNvPr id="142" name="Google Shape;142;p2"/>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3" name="Google Shape;143;p2"/>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44" name="Google Shape;144;p2"/>
          <p:cNvGrpSpPr/>
          <p:nvPr/>
        </p:nvGrpSpPr>
        <p:grpSpPr>
          <a:xfrm>
            <a:off x="0" y="1116904"/>
            <a:ext cx="503883" cy="1931922"/>
            <a:chOff x="0" y="-38100"/>
            <a:chExt cx="131775" cy="505235"/>
          </a:xfrm>
        </p:grpSpPr>
        <p:sp>
          <p:nvSpPr>
            <p:cNvPr id="145" name="Google Shape;145;p2"/>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6" name="Google Shape;146;p2"/>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47" name="Google Shape;147;p2"/>
          <p:cNvGrpSpPr/>
          <p:nvPr/>
        </p:nvGrpSpPr>
        <p:grpSpPr>
          <a:xfrm>
            <a:off x="790770" y="-112458"/>
            <a:ext cx="1427175" cy="786776"/>
            <a:chOff x="0" y="-38100"/>
            <a:chExt cx="373234" cy="205757"/>
          </a:xfrm>
        </p:grpSpPr>
        <p:sp>
          <p:nvSpPr>
            <p:cNvPr id="148" name="Google Shape;148;p2"/>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9" name="Google Shape;149;p2"/>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3993D-68A5-AE8C-2E5D-EC74CBE9A41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15B2C1C7-99F8-B84F-DF68-0648E55A10F4}"/>
              </a:ext>
            </a:extLst>
          </p:cNvPr>
          <p:cNvSpPr>
            <a:spLocks noGrp="1"/>
          </p:cNvSpPr>
          <p:nvPr>
            <p:ph type="ctrTitle"/>
          </p:nvPr>
        </p:nvSpPr>
        <p:spPr>
          <a:xfrm>
            <a:off x="2693442" y="356216"/>
            <a:ext cx="14748395" cy="1470025"/>
          </a:xfrm>
        </p:spPr>
        <p:txBody>
          <a:bodyPr/>
          <a:lstStyle/>
          <a:p>
            <a:r>
              <a:rPr lang="en-US" dirty="0" err="1">
                <a:latin typeface="Bricolage Grotesque" panose="020B0604020202020204" charset="0"/>
              </a:rPr>
              <a:t>Alfabetizzazione</a:t>
            </a:r>
            <a:r>
              <a:rPr lang="en-US" dirty="0">
                <a:latin typeface="Bricolage Grotesque" panose="020B0604020202020204" charset="0"/>
              </a:rPr>
              <a:t> </a:t>
            </a:r>
            <a:r>
              <a:rPr lang="en-US" dirty="0" err="1">
                <a:latin typeface="Bricolage Grotesque" panose="020B0604020202020204" charset="0"/>
              </a:rPr>
              <a:t>informativa</a:t>
            </a:r>
            <a:r>
              <a:rPr lang="en-US" dirty="0">
                <a:latin typeface="Bricolage Grotesque" panose="020B0604020202020204" charset="0"/>
              </a:rPr>
              <a:t> e </a:t>
            </a:r>
            <a:r>
              <a:rPr lang="en-US" dirty="0" err="1">
                <a:latin typeface="Bricolage Grotesque" panose="020B0604020202020204" charset="0"/>
              </a:rPr>
              <a:t>mediale</a:t>
            </a:r>
            <a:endParaRPr lang="el-GR" dirty="0"/>
          </a:p>
        </p:txBody>
      </p:sp>
      <p:sp>
        <p:nvSpPr>
          <p:cNvPr id="3" name="Υπότιτλος 2">
            <a:extLst>
              <a:ext uri="{FF2B5EF4-FFF2-40B4-BE49-F238E27FC236}">
                <a16:creationId xmlns:a16="http://schemas.microsoft.com/office/drawing/2014/main" id="{8DC5F39B-13BB-F414-928D-99628B30CA44}"/>
              </a:ext>
            </a:extLst>
          </p:cNvPr>
          <p:cNvSpPr>
            <a:spLocks noGrp="1"/>
          </p:cNvSpPr>
          <p:nvPr>
            <p:ph type="subTitle" idx="1"/>
          </p:nvPr>
        </p:nvSpPr>
        <p:spPr>
          <a:xfrm>
            <a:off x="979380" y="1826241"/>
            <a:ext cx="10300114" cy="3376797"/>
          </a:xfrm>
        </p:spPr>
        <p:txBody>
          <a:bodyPr>
            <a:noAutofit/>
          </a:bodyPr>
          <a:lstStyle/>
          <a:p>
            <a:pPr marL="25400" indent="0" algn="l">
              <a:lnSpc>
                <a:spcPct val="170000"/>
              </a:lnSpc>
            </a:pPr>
            <a:r>
              <a:rPr lang="en-US" dirty="0">
                <a:solidFill>
                  <a:schemeClr val="tx1"/>
                </a:solidFill>
                <a:latin typeface="Bricolage Grotesque" panose="020B0604020202020204" charset="0"/>
              </a:rPr>
              <a:t>Nell'ambito di AIMED, </a:t>
            </a:r>
          </a:p>
          <a:p>
            <a:pPr marL="539750" indent="-514350" algn="l">
              <a:buAutoNum type="arabicParenR"/>
            </a:pPr>
            <a:r>
              <a:rPr lang="en-US" dirty="0" err="1">
                <a:solidFill>
                  <a:schemeClr val="tx1"/>
                </a:solidFill>
                <a:latin typeface="Bricolage Grotesque" panose="020B0604020202020204" charset="0"/>
              </a:rPr>
              <a:t>l'alfabetizzazione</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informativa</a:t>
            </a:r>
            <a:r>
              <a:rPr lang="en-US" dirty="0">
                <a:solidFill>
                  <a:schemeClr val="tx1"/>
                </a:solidFill>
                <a:latin typeface="Bricolage Grotesque" panose="020B0604020202020204" charset="0"/>
              </a:rPr>
              <a:t> e </a:t>
            </a:r>
            <a:r>
              <a:rPr lang="en-US" dirty="0" err="1">
                <a:solidFill>
                  <a:schemeClr val="tx1"/>
                </a:solidFill>
                <a:latin typeface="Bricolage Grotesque" panose="020B0604020202020204" charset="0"/>
              </a:rPr>
              <a:t>mediale</a:t>
            </a:r>
            <a:r>
              <a:rPr lang="en-US" dirty="0">
                <a:solidFill>
                  <a:schemeClr val="tx1"/>
                </a:solidFill>
                <a:latin typeface="Bricolage Grotesque" panose="020B0604020202020204" charset="0"/>
              </a:rPr>
              <a:t> [...] significa molto più che sapere semplicemente come usare la tecnologia. Significa comprendere come funzionano i sistemi di comunicazione digitali e non digitali, come pensare in modo critico, come comunicare in modo responsabile e come proteggere la propria autonomia e integrità online.</a:t>
            </a:r>
          </a:p>
          <a:p>
            <a:pPr marL="539750" indent="-514350" algn="l">
              <a:buAutoNum type="arabicParenR"/>
            </a:pPr>
            <a:r>
              <a:rPr lang="en-US" dirty="0">
                <a:solidFill>
                  <a:schemeClr val="tx1"/>
                </a:solidFill>
                <a:latin typeface="Bricolage Grotesque" panose="020B0604020202020204" charset="0"/>
              </a:rPr>
              <a:t>Sebbene la dimensione digitale sia riconosciuta come il principale ambito attraverso il quale avvengono gli scambi comunicativi, nonché l'ambito che influenza anche la comunicazione non digitale, è anche riconosciuto che i media e l'informazione operano e si realizzano anche attraverso infrastrutture non digitali. </a:t>
            </a: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125EEEB6-6B8F-70A5-4434-5C34991C8C73}"/>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9ECDF458-B61F-A62D-4F7E-368CF5EE7239}"/>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D9FDD19-4E5A-0B12-2149-ECF770523829}"/>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5B642947-9D46-FB87-1B15-B09626E97EBF}"/>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E96BE9E2-BA2C-AA78-795A-AC733C905C1E}"/>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883A7E43-7006-6450-14D0-620331E78F9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41AD1E54-1978-5729-12C3-6F9B7BC51EAB}"/>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8F2FF3F6-4B00-15BE-F5A6-5CE3F92554C8}"/>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46F8C50E-0508-F51B-A82B-0DEFAF428072}"/>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596E70F2-A288-A4A6-9D6A-5A14A72619A5}"/>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CasellaDiTesto 14">
            <a:extLst>
              <a:ext uri="{FF2B5EF4-FFF2-40B4-BE49-F238E27FC236}">
                <a16:creationId xmlns:a16="http://schemas.microsoft.com/office/drawing/2014/main" id="{ED599FF1-F6FB-841D-46C0-D90D1B589631}"/>
              </a:ext>
            </a:extLst>
          </p:cNvPr>
          <p:cNvSpPr txBox="1"/>
          <p:nvPr/>
        </p:nvSpPr>
        <p:spPr>
          <a:xfrm>
            <a:off x="9037320" y="9979223"/>
            <a:ext cx="9144000" cy="307777"/>
          </a:xfrm>
          <a:prstGeom prst="rect">
            <a:avLst/>
          </a:prstGeom>
          <a:noFill/>
        </p:spPr>
        <p:txBody>
          <a:bodyPr wrap="square">
            <a:spAutoFit/>
          </a:bodyPr>
          <a:lstStyle/>
          <a:p>
            <a:pPr algn="r"/>
            <a:r>
              <a:rPr lang="en-US" dirty="0"/>
              <a:t>Fonte: https://mydroneproject.eu/2025/07/22/why-digital-literacy-is-no-longer-optional/</a:t>
            </a:r>
          </a:p>
        </p:txBody>
      </p:sp>
    </p:spTree>
    <p:extLst>
      <p:ext uri="{BB962C8B-B14F-4D97-AF65-F5344CB8AC3E}">
        <p14:creationId xmlns:p14="http://schemas.microsoft.com/office/powerpoint/2010/main" val="16695074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5FEC5F1A-9920-66B8-633D-38D1F3E62E24}"/>
            </a:ext>
          </a:extLst>
        </p:cNvPr>
        <p:cNvGrpSpPr/>
        <p:nvPr/>
      </p:nvGrpSpPr>
      <p:grpSpPr>
        <a:xfrm>
          <a:off x="0" y="0"/>
          <a:ext cx="0" cy="0"/>
          <a:chOff x="0" y="0"/>
          <a:chExt cx="0" cy="0"/>
        </a:xfrm>
      </p:grpSpPr>
      <p:sp>
        <p:nvSpPr>
          <p:cNvPr id="154" name="Google Shape;154;p3">
            <a:extLst>
              <a:ext uri="{FF2B5EF4-FFF2-40B4-BE49-F238E27FC236}">
                <a16:creationId xmlns:a16="http://schemas.microsoft.com/office/drawing/2014/main" id="{E1A92C05-3F9B-0240-6D9A-C62491FD4E0C}"/>
              </a:ext>
            </a:extLst>
          </p:cNvPr>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3">
            <a:extLst>
              <a:ext uri="{FF2B5EF4-FFF2-40B4-BE49-F238E27FC236}">
                <a16:creationId xmlns:a16="http://schemas.microsoft.com/office/drawing/2014/main" id="{FAB4532C-D528-A1C1-DA18-3F42D762D799}"/>
              </a:ext>
            </a:extLst>
          </p:cNvPr>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3">
            <a:extLst>
              <a:ext uri="{FF2B5EF4-FFF2-40B4-BE49-F238E27FC236}">
                <a16:creationId xmlns:a16="http://schemas.microsoft.com/office/drawing/2014/main" id="{2B4A64D5-28E6-0522-3E14-2C9022105A23}"/>
              </a:ext>
            </a:extLst>
          </p:cNvPr>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7" name="Google Shape;157;p3">
            <a:extLst>
              <a:ext uri="{FF2B5EF4-FFF2-40B4-BE49-F238E27FC236}">
                <a16:creationId xmlns:a16="http://schemas.microsoft.com/office/drawing/2014/main" id="{49DA5C9D-3E3D-918B-6F30-EEDAF4D0010B}"/>
              </a:ext>
            </a:extLst>
          </p:cNvPr>
          <p:cNvGrpSpPr/>
          <p:nvPr/>
        </p:nvGrpSpPr>
        <p:grpSpPr>
          <a:xfrm>
            <a:off x="6111849" y="2794410"/>
            <a:ext cx="11044935" cy="5258101"/>
            <a:chOff x="0" y="-47625"/>
            <a:chExt cx="1484188" cy="418826"/>
          </a:xfrm>
        </p:grpSpPr>
        <p:sp>
          <p:nvSpPr>
            <p:cNvPr id="158" name="Google Shape;158;p3">
              <a:extLst>
                <a:ext uri="{FF2B5EF4-FFF2-40B4-BE49-F238E27FC236}">
                  <a16:creationId xmlns:a16="http://schemas.microsoft.com/office/drawing/2014/main" id="{2A87F61D-1894-CE2E-CFA5-3FCEC9748C50}"/>
                </a:ext>
              </a:extLst>
            </p:cNvPr>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3">
              <a:extLst>
                <a:ext uri="{FF2B5EF4-FFF2-40B4-BE49-F238E27FC236}">
                  <a16:creationId xmlns:a16="http://schemas.microsoft.com/office/drawing/2014/main" id="{1B757912-781A-F0EC-FDB7-580A839AB13F}"/>
                </a:ext>
              </a:extLst>
            </p:cNvPr>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60" name="Google Shape;160;p3">
            <a:extLst>
              <a:ext uri="{FF2B5EF4-FFF2-40B4-BE49-F238E27FC236}">
                <a16:creationId xmlns:a16="http://schemas.microsoft.com/office/drawing/2014/main" id="{DD67BDE2-B483-FF12-DC17-0FA54E4CC21F}"/>
              </a:ext>
            </a:extLst>
          </p:cNvPr>
          <p:cNvGrpSpPr/>
          <p:nvPr/>
        </p:nvGrpSpPr>
        <p:grpSpPr>
          <a:xfrm>
            <a:off x="-696258" y="-1193133"/>
            <a:ext cx="7178388" cy="12095887"/>
            <a:chOff x="0" y="-57150"/>
            <a:chExt cx="1890604" cy="3185748"/>
          </a:xfrm>
        </p:grpSpPr>
        <p:sp>
          <p:nvSpPr>
            <p:cNvPr id="161" name="Google Shape;161;p3">
              <a:extLst>
                <a:ext uri="{FF2B5EF4-FFF2-40B4-BE49-F238E27FC236}">
                  <a16:creationId xmlns:a16="http://schemas.microsoft.com/office/drawing/2014/main" id="{A3742B3D-13A0-433A-49B8-3519A95567CD}"/>
                </a:ext>
              </a:extLst>
            </p:cNvPr>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2" name="Google Shape;162;p3">
              <a:extLst>
                <a:ext uri="{FF2B5EF4-FFF2-40B4-BE49-F238E27FC236}">
                  <a16:creationId xmlns:a16="http://schemas.microsoft.com/office/drawing/2014/main" id="{D83A17D1-BF2C-04E2-4920-A7AC2D77A4CC}"/>
                </a:ext>
              </a:extLst>
            </p:cNvPr>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None/>
              </a:pPr>
              <a:endParaRPr sz="1800">
                <a:solidFill>
                  <a:schemeClr val="dk1"/>
                </a:solidFill>
                <a:latin typeface="Calibri"/>
                <a:ea typeface="Calibri"/>
                <a:cs typeface="Calibri"/>
                <a:sym typeface="Calibri"/>
              </a:endParaRPr>
            </a:p>
          </p:txBody>
        </p:sp>
      </p:grpSp>
      <p:sp>
        <p:nvSpPr>
          <p:cNvPr id="163" name="Google Shape;163;p3">
            <a:extLst>
              <a:ext uri="{FF2B5EF4-FFF2-40B4-BE49-F238E27FC236}">
                <a16:creationId xmlns:a16="http://schemas.microsoft.com/office/drawing/2014/main" id="{D3108540-C67B-2B5A-CAC3-2775553649F0}"/>
              </a:ext>
            </a:extLst>
          </p:cNvPr>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3">
            <a:extLst>
              <a:ext uri="{FF2B5EF4-FFF2-40B4-BE49-F238E27FC236}">
                <a16:creationId xmlns:a16="http://schemas.microsoft.com/office/drawing/2014/main" id="{A7E7B591-60DA-C8AB-23F4-31A5B542C2F8}"/>
              </a:ext>
            </a:extLst>
          </p:cNvPr>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3">
            <a:extLst>
              <a:ext uri="{FF2B5EF4-FFF2-40B4-BE49-F238E27FC236}">
                <a16:creationId xmlns:a16="http://schemas.microsoft.com/office/drawing/2014/main" id="{75EB7F33-4ACD-27B5-8681-B45A5C34AF95}"/>
              </a:ext>
            </a:extLst>
          </p:cNvPr>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None/>
            </a:pPr>
            <a:r>
              <a:rPr lang="en-US" sz="1178" dirty="0">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dirty="0"/>
          </a:p>
        </p:txBody>
      </p:sp>
      <p:sp>
        <p:nvSpPr>
          <p:cNvPr id="166" name="Google Shape;166;p3">
            <a:extLst>
              <a:ext uri="{FF2B5EF4-FFF2-40B4-BE49-F238E27FC236}">
                <a16:creationId xmlns:a16="http://schemas.microsoft.com/office/drawing/2014/main" id="{102CC002-3D89-18E6-6E23-F79F07496F30}"/>
              </a:ext>
            </a:extLst>
          </p:cNvPr>
          <p:cNvSpPr txBox="1"/>
          <p:nvPr/>
        </p:nvSpPr>
        <p:spPr>
          <a:xfrm>
            <a:off x="-1725735" y="6821207"/>
            <a:ext cx="5508869" cy="5480668"/>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None/>
            </a:pPr>
            <a:r>
              <a:rPr lang="en-US" sz="37888" b="1" dirty="0">
                <a:solidFill>
                  <a:srgbClr val="EFEFEF"/>
                </a:solidFill>
                <a:latin typeface="Arial"/>
                <a:ea typeface="Arial"/>
                <a:cs typeface="Arial"/>
                <a:sym typeface="Arial"/>
              </a:rPr>
              <a:t>02</a:t>
            </a:r>
            <a:endParaRPr dirty="0"/>
          </a:p>
        </p:txBody>
      </p:sp>
      <p:sp>
        <p:nvSpPr>
          <p:cNvPr id="168" name="Google Shape;168;p3">
            <a:extLst>
              <a:ext uri="{FF2B5EF4-FFF2-40B4-BE49-F238E27FC236}">
                <a16:creationId xmlns:a16="http://schemas.microsoft.com/office/drawing/2014/main" id="{FA399E0E-3ED7-DDDD-CA03-BEA0E68DB5E5}"/>
              </a:ext>
            </a:extLst>
          </p:cNvPr>
          <p:cNvSpPr txBox="1"/>
          <p:nvPr/>
        </p:nvSpPr>
        <p:spPr>
          <a:xfrm>
            <a:off x="6834529" y="3423551"/>
            <a:ext cx="10158071" cy="2314480"/>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None/>
            </a:pPr>
            <a:r>
              <a:rPr lang="en-US" sz="8000" b="1" dirty="0" err="1">
                <a:solidFill>
                  <a:srgbClr val="343434"/>
                </a:solidFill>
              </a:rPr>
              <a:t>Conoscersi</a:t>
            </a:r>
            <a:r>
              <a:rPr lang="en-US" sz="8000" b="1" dirty="0">
                <a:solidFill>
                  <a:srgbClr val="343434"/>
                </a:solidFill>
              </a:rPr>
              <a:t> </a:t>
            </a:r>
          </a:p>
          <a:p>
            <a:pPr marL="0" marR="0" lvl="0" indent="0" algn="l" rtl="0">
              <a:lnSpc>
                <a:spcPct val="94000"/>
              </a:lnSpc>
              <a:spcBef>
                <a:spcPts val="0"/>
              </a:spcBef>
              <a:spcAft>
                <a:spcPts val="0"/>
              </a:spcAft>
              <a:buNone/>
            </a:pPr>
            <a:r>
              <a:rPr lang="en-US" sz="8000" b="1" dirty="0" err="1">
                <a:solidFill>
                  <a:srgbClr val="343434"/>
                </a:solidFill>
              </a:rPr>
              <a:t>Conoscerci</a:t>
            </a:r>
            <a:endParaRPr sz="1050" dirty="0"/>
          </a:p>
        </p:txBody>
      </p:sp>
    </p:spTree>
    <p:extLst>
      <p:ext uri="{BB962C8B-B14F-4D97-AF65-F5344CB8AC3E}">
        <p14:creationId xmlns:p14="http://schemas.microsoft.com/office/powerpoint/2010/main" val="2528756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6BD6F-FFAD-69B5-245D-6679581FD94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E7B7C0D-68A2-6784-1A46-D1F52593CC60}"/>
              </a:ext>
            </a:extLst>
          </p:cNvPr>
          <p:cNvSpPr>
            <a:spLocks noGrp="1"/>
          </p:cNvSpPr>
          <p:nvPr>
            <p:ph type="ctrTitle"/>
          </p:nvPr>
        </p:nvSpPr>
        <p:spPr>
          <a:xfrm>
            <a:off x="2693442" y="356216"/>
            <a:ext cx="14748395" cy="1470025"/>
          </a:xfrm>
        </p:spPr>
        <p:txBody>
          <a:bodyPr/>
          <a:lstStyle/>
          <a:p>
            <a:r>
              <a:rPr lang="it-IT" noProof="0" dirty="0">
                <a:latin typeface="Bricolage Grotesque" panose="020B0604020202020204" charset="0"/>
              </a:rPr>
              <a:t>Presentazione di sé e del gruppo</a:t>
            </a:r>
            <a:endParaRPr lang="it-IT" noProof="0" dirty="0"/>
          </a:p>
        </p:txBody>
      </p:sp>
      <p:sp>
        <p:nvSpPr>
          <p:cNvPr id="3" name="Υπότιτλος 2">
            <a:extLst>
              <a:ext uri="{FF2B5EF4-FFF2-40B4-BE49-F238E27FC236}">
                <a16:creationId xmlns:a16="http://schemas.microsoft.com/office/drawing/2014/main" id="{E50307B1-9A4F-B217-6E42-64B3EFAE0A81}"/>
              </a:ext>
            </a:extLst>
          </p:cNvPr>
          <p:cNvSpPr>
            <a:spLocks noGrp="1"/>
          </p:cNvSpPr>
          <p:nvPr>
            <p:ph type="subTitle" idx="1"/>
          </p:nvPr>
        </p:nvSpPr>
        <p:spPr>
          <a:xfrm>
            <a:off x="1013345" y="2589663"/>
            <a:ext cx="10300114" cy="3376797"/>
          </a:xfrm>
        </p:spPr>
        <p:txBody>
          <a:bodyPr>
            <a:noAutofit/>
          </a:bodyPr>
          <a:lstStyle/>
          <a:p>
            <a:pPr marL="25400" indent="0" algn="l">
              <a:lnSpc>
                <a:spcPct val="170000"/>
              </a:lnSpc>
            </a:pPr>
            <a:r>
              <a:rPr lang="it-IT" noProof="0" dirty="0">
                <a:solidFill>
                  <a:schemeClr val="tx1"/>
                </a:solidFill>
                <a:latin typeface="Bricolage Grotesque" panose="020B0604020202020204" charset="0"/>
              </a:rPr>
              <a:t>AIMED è stato progettato pensando alla scuola come un ecosistema scolastico globale.</a:t>
            </a:r>
          </a:p>
          <a:p>
            <a:pPr marL="25400" indent="0" algn="l">
              <a:lnSpc>
                <a:spcPct val="170000"/>
              </a:lnSpc>
            </a:pPr>
            <a:r>
              <a:rPr lang="it-IT" noProof="0" dirty="0">
                <a:solidFill>
                  <a:schemeClr val="tx1"/>
                </a:solidFill>
                <a:latin typeface="Bricolage Grotesque" panose="020B0604020202020204" charset="0"/>
              </a:rPr>
              <a:t>Pertanto, si rivolge agli insegnanti, ai dirigenti scolastici e ai genitori e promuove l'apprendimento reciproco tra i tre gruppi, attraverso numerosi moduli comuni a tutti e tre i gruppi</a:t>
            </a:r>
          </a:p>
        </p:txBody>
      </p:sp>
      <p:sp>
        <p:nvSpPr>
          <p:cNvPr id="4" name="Google Shape;118;p2">
            <a:extLst>
              <a:ext uri="{FF2B5EF4-FFF2-40B4-BE49-F238E27FC236}">
                <a16:creationId xmlns:a16="http://schemas.microsoft.com/office/drawing/2014/main" id="{2B4046FB-1810-7B04-3891-B69F2813E2D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95997909-77D3-CE01-0544-DE2BAC2C16E9}"/>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05AAC29-2884-7754-7A0A-A0CAED5CF5C4}"/>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9CC54AA6-FDFE-CF5A-E071-A2637C7FBC31}"/>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8FB39110-4755-8638-1EFD-1CA41F26EFAB}"/>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A93A15D4-4E0F-C378-8FB2-3F88D223DBFD}"/>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2D96D040-D138-57B1-7333-A2E3E95B809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4CA80845-B08D-F341-D262-E1D957C555A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1D9F3426-E471-0D75-DC60-4B93EC770340}"/>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429C9EE-FEC4-31CD-0625-811E7E7DA08A}"/>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4" name="Immagine 13">
            <a:extLst>
              <a:ext uri="{FF2B5EF4-FFF2-40B4-BE49-F238E27FC236}">
                <a16:creationId xmlns:a16="http://schemas.microsoft.com/office/drawing/2014/main" id="{BF2524A7-60B3-EF2F-1C40-B03D78E5FF73}"/>
              </a:ext>
            </a:extLst>
          </p:cNvPr>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13756138" y="5832379"/>
            <a:ext cx="1062410" cy="1049348"/>
          </a:xfrm>
          <a:prstGeom prst="rect">
            <a:avLst/>
          </a:prstGeom>
        </p:spPr>
      </p:pic>
      <p:pic>
        <p:nvPicPr>
          <p:cNvPr id="16" name="Immagine 15">
            <a:extLst>
              <a:ext uri="{FF2B5EF4-FFF2-40B4-BE49-F238E27FC236}">
                <a16:creationId xmlns:a16="http://schemas.microsoft.com/office/drawing/2014/main" id="{943D1489-D9F3-53C5-E5AE-25B29AB87663}"/>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11942316" y="6367721"/>
            <a:ext cx="1507557" cy="1470025"/>
          </a:xfrm>
          <a:prstGeom prst="rect">
            <a:avLst/>
          </a:prstGeom>
        </p:spPr>
      </p:pic>
      <p:grpSp>
        <p:nvGrpSpPr>
          <p:cNvPr id="17" name="Gruppo 16">
            <a:extLst>
              <a:ext uri="{FF2B5EF4-FFF2-40B4-BE49-F238E27FC236}">
                <a16:creationId xmlns:a16="http://schemas.microsoft.com/office/drawing/2014/main" id="{1B57015B-EC0E-5FE7-9553-1A8023771735}"/>
              </a:ext>
            </a:extLst>
          </p:cNvPr>
          <p:cNvGrpSpPr/>
          <p:nvPr/>
        </p:nvGrpSpPr>
        <p:grpSpPr>
          <a:xfrm>
            <a:off x="15183773" y="6618673"/>
            <a:ext cx="1585627" cy="1059180"/>
            <a:chOff x="15117413" y="5590855"/>
            <a:chExt cx="3170587" cy="2295845"/>
          </a:xfrm>
        </p:grpSpPr>
        <p:pic>
          <p:nvPicPr>
            <p:cNvPr id="18" name="Immagine 17">
              <a:extLst>
                <a:ext uri="{FF2B5EF4-FFF2-40B4-BE49-F238E27FC236}">
                  <a16:creationId xmlns:a16="http://schemas.microsoft.com/office/drawing/2014/main" id="{5049C22A-285C-8ED8-B8D9-BE342B1C6D3B}"/>
                </a:ext>
              </a:extLst>
            </p:cNvPr>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ackgroundRemoval t="10000" b="90000" l="10000" r="90000">
                          <a14:foregroundMark x1="25561" y1="22034" x2="25561" y2="22034"/>
                          <a14:backgroundMark x1="71749" y1="20763" x2="71749" y2="20763"/>
                          <a14:backgroundMark x1="71749" y1="4661" x2="71749" y2="4661"/>
                          <a14:backgroundMark x1="96861" y1="10169" x2="96861" y2="10169"/>
                        </a14:backgroundRemoval>
                      </a14:imgEffect>
                    </a14:imgLayer>
                  </a14:imgProps>
                </a:ext>
              </a:extLst>
            </a:blip>
            <a:stretch>
              <a:fillRect/>
            </a:stretch>
          </p:blipFill>
          <p:spPr>
            <a:xfrm>
              <a:off x="16163629" y="5638486"/>
              <a:ext cx="2124371" cy="2248214"/>
            </a:xfrm>
            <a:prstGeom prst="rect">
              <a:avLst/>
            </a:prstGeom>
          </p:spPr>
        </p:pic>
        <p:pic>
          <p:nvPicPr>
            <p:cNvPr id="19" name="Immagine 18">
              <a:extLst>
                <a:ext uri="{FF2B5EF4-FFF2-40B4-BE49-F238E27FC236}">
                  <a16:creationId xmlns:a16="http://schemas.microsoft.com/office/drawing/2014/main" id="{6CFBACDC-FDE0-A509-C458-73FFCD5DA7E8}"/>
                </a:ext>
              </a:extLst>
            </p:cNvPr>
            <p:cNvPicPr>
              <a:picLocks noChangeAspect="1"/>
            </p:cNvPicPr>
            <p:nvPr/>
          </p:nvPicPr>
          <p:blipFill>
            <a:blip r:embed="rId9">
              <a:duotone>
                <a:schemeClr val="accent1">
                  <a:shade val="45000"/>
                  <a:satMod val="135000"/>
                </a:schemeClr>
                <a:prstClr val="white"/>
              </a:duotone>
              <a:extLst>
                <a:ext uri="{BEBA8EAE-BF5A-486C-A8C5-ECC9F3942E4B}">
                  <a14:imgProps xmlns:a14="http://schemas.microsoft.com/office/drawing/2010/main">
                    <a14:imgLayer r:embed="rId4">
                      <a14:imgEffect>
                        <a14:backgroundRemoval t="10000" b="90000" l="10000" r="90000">
                          <a14:foregroundMark x1="26230" y1="16183" x2="26230" y2="16183"/>
                          <a14:foregroundMark x1="39344" y1="73859" x2="39344" y2="73859"/>
                          <a14:foregroundMark x1="30738" y1="68465" x2="30738" y2="68465"/>
                          <a14:foregroundMark x1="29508" y1="83817" x2="29508" y2="83817"/>
                          <a14:foregroundMark x1="29508" y1="77178" x2="29508" y2="77178"/>
                          <a14:backgroundMark x1="73361" y1="21162" x2="73361" y2="21162"/>
                          <a14:backgroundMark x1="89344" y1="9959" x2="89344" y2="9959"/>
                          <a14:backgroundMark x1="62295" y1="35270" x2="62295" y2="35270"/>
                          <a14:backgroundMark x1="68852" y1="29876" x2="68852" y2="29876"/>
                          <a14:backgroundMark x1="94262" y1="20747" x2="94262" y2="20747"/>
                        </a14:backgroundRemoval>
                      </a14:imgEffect>
                    </a14:imgLayer>
                  </a14:imgProps>
                </a:ext>
              </a:extLst>
            </a:blip>
            <a:stretch>
              <a:fillRect/>
            </a:stretch>
          </p:blipFill>
          <p:spPr>
            <a:xfrm>
              <a:off x="15117413" y="5590855"/>
              <a:ext cx="2324424" cy="2295845"/>
            </a:xfrm>
            <a:prstGeom prst="rect">
              <a:avLst/>
            </a:prstGeom>
          </p:spPr>
        </p:pic>
      </p:grpSp>
      <p:sp>
        <p:nvSpPr>
          <p:cNvPr id="20" name="Google Shape;99;p1">
            <a:extLst>
              <a:ext uri="{FF2B5EF4-FFF2-40B4-BE49-F238E27FC236}">
                <a16:creationId xmlns:a16="http://schemas.microsoft.com/office/drawing/2014/main" id="{6167CDA5-4DF2-DD69-193D-98892D99B1B5}"/>
              </a:ext>
            </a:extLst>
          </p:cNvPr>
          <p:cNvSpPr txBox="1"/>
          <p:nvPr/>
        </p:nvSpPr>
        <p:spPr>
          <a:xfrm>
            <a:off x="12463445" y="2611818"/>
            <a:ext cx="3747841" cy="1461875"/>
          </a:xfrm>
          <a:prstGeom prst="rect">
            <a:avLst/>
          </a:prstGeom>
          <a:noFill/>
          <a:ln>
            <a:noFill/>
          </a:ln>
        </p:spPr>
        <p:txBody>
          <a:bodyPr spcFirstLastPara="1" wrap="square" lIns="0" tIns="0" rIns="0" bIns="0" anchor="t" anchorCtr="0">
            <a:spAutoFit/>
          </a:bodyPr>
          <a:lstStyle/>
          <a:p>
            <a:pPr marL="0" marR="0" lvl="0" indent="0" algn="ctr" rtl="0">
              <a:lnSpc>
                <a:spcPct val="110004"/>
              </a:lnSpc>
              <a:spcBef>
                <a:spcPts val="0"/>
              </a:spcBef>
              <a:spcAft>
                <a:spcPts val="0"/>
              </a:spcAft>
              <a:buNone/>
            </a:pPr>
            <a:r>
              <a:rPr lang="en-US" sz="8636" b="1" dirty="0">
                <a:solidFill>
                  <a:srgbClr val="0C4DA2"/>
                </a:solidFill>
                <a:latin typeface="Bricolage Grotesque"/>
                <a:ea typeface="Bricolage Grotesque"/>
                <a:cs typeface="Bricolage Grotesque"/>
                <a:sym typeface="Bricolage Grotesque"/>
              </a:rPr>
              <a:t>AIMED</a:t>
            </a:r>
            <a:endParaRPr dirty="0">
              <a:solidFill>
                <a:srgbClr val="0C4DA2"/>
              </a:solidFill>
            </a:endParaRPr>
          </a:p>
        </p:txBody>
      </p:sp>
      <p:cxnSp>
        <p:nvCxnSpPr>
          <p:cNvPr id="21" name="Connettore 2 20">
            <a:extLst>
              <a:ext uri="{FF2B5EF4-FFF2-40B4-BE49-F238E27FC236}">
                <a16:creationId xmlns:a16="http://schemas.microsoft.com/office/drawing/2014/main" id="{782F511A-8E4E-EACA-317E-A5393E363F6B}"/>
              </a:ext>
            </a:extLst>
          </p:cNvPr>
          <p:cNvCxnSpPr>
            <a:cxnSpLocks/>
            <a:stCxn id="20" idx="2"/>
            <a:endCxn id="16" idx="0"/>
          </p:cNvCxnSpPr>
          <p:nvPr/>
        </p:nvCxnSpPr>
        <p:spPr>
          <a:xfrm flipH="1">
            <a:off x="12696095" y="4073693"/>
            <a:ext cx="1641271" cy="2294028"/>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ttore 2 21">
            <a:extLst>
              <a:ext uri="{FF2B5EF4-FFF2-40B4-BE49-F238E27FC236}">
                <a16:creationId xmlns:a16="http://schemas.microsoft.com/office/drawing/2014/main" id="{A20DBECF-B702-66D3-EFF7-5574712090EC}"/>
              </a:ext>
            </a:extLst>
          </p:cNvPr>
          <p:cNvCxnSpPr>
            <a:cxnSpLocks/>
            <a:stCxn id="20" idx="2"/>
            <a:endCxn id="14" idx="0"/>
          </p:cNvCxnSpPr>
          <p:nvPr/>
        </p:nvCxnSpPr>
        <p:spPr>
          <a:xfrm flipH="1">
            <a:off x="14287343" y="4073693"/>
            <a:ext cx="50023" cy="1758686"/>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ttore 2 22">
            <a:extLst>
              <a:ext uri="{FF2B5EF4-FFF2-40B4-BE49-F238E27FC236}">
                <a16:creationId xmlns:a16="http://schemas.microsoft.com/office/drawing/2014/main" id="{139A7E02-7C63-FA5F-33F1-B2DA60188E79}"/>
              </a:ext>
            </a:extLst>
          </p:cNvPr>
          <p:cNvCxnSpPr>
            <a:cxnSpLocks/>
            <a:stCxn id="20" idx="2"/>
            <a:endCxn id="19" idx="0"/>
          </p:cNvCxnSpPr>
          <p:nvPr/>
        </p:nvCxnSpPr>
        <p:spPr>
          <a:xfrm>
            <a:off x="14337366" y="4073693"/>
            <a:ext cx="1427635" cy="2544980"/>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25" name="CasellaDiTesto 24">
            <a:extLst>
              <a:ext uri="{FF2B5EF4-FFF2-40B4-BE49-F238E27FC236}">
                <a16:creationId xmlns:a16="http://schemas.microsoft.com/office/drawing/2014/main" id="{E13E78B6-C825-AFC5-83A6-FD4020428912}"/>
              </a:ext>
            </a:extLst>
          </p:cNvPr>
          <p:cNvSpPr txBox="1"/>
          <p:nvPr/>
        </p:nvSpPr>
        <p:spPr>
          <a:xfrm>
            <a:off x="9130940" y="9956297"/>
            <a:ext cx="9144000" cy="307777"/>
          </a:xfrm>
          <a:prstGeom prst="rect">
            <a:avLst/>
          </a:prstGeom>
          <a:noFill/>
        </p:spPr>
        <p:txBody>
          <a:bodyPr wrap="square">
            <a:spAutoFit/>
          </a:bodyPr>
          <a:lstStyle/>
          <a:p>
            <a:pPr algn="r"/>
            <a:r>
              <a:rPr lang="en-US" dirty="0"/>
              <a:t>Fonte delle icone: https://thenounproject.com/creator/agusrahar/</a:t>
            </a:r>
          </a:p>
        </p:txBody>
      </p:sp>
      <p:cxnSp>
        <p:nvCxnSpPr>
          <p:cNvPr id="34" name="Connettore 2 33">
            <a:extLst>
              <a:ext uri="{FF2B5EF4-FFF2-40B4-BE49-F238E27FC236}">
                <a16:creationId xmlns:a16="http://schemas.microsoft.com/office/drawing/2014/main" id="{135D7961-B53E-F140-FF14-FAFFE10B0A2D}"/>
              </a:ext>
            </a:extLst>
          </p:cNvPr>
          <p:cNvCxnSpPr>
            <a:cxnSpLocks/>
            <a:stCxn id="14" idx="2"/>
            <a:endCxn id="16" idx="3"/>
          </p:cNvCxnSpPr>
          <p:nvPr/>
        </p:nvCxnSpPr>
        <p:spPr>
          <a:xfrm flipH="1">
            <a:off x="13449873" y="6881727"/>
            <a:ext cx="837470" cy="221007"/>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Connettore 2 37">
            <a:extLst>
              <a:ext uri="{FF2B5EF4-FFF2-40B4-BE49-F238E27FC236}">
                <a16:creationId xmlns:a16="http://schemas.microsoft.com/office/drawing/2014/main" id="{76189DD5-869D-DD5B-D335-50792BF7DC88}"/>
              </a:ext>
            </a:extLst>
          </p:cNvPr>
          <p:cNvCxnSpPr>
            <a:cxnSpLocks/>
            <a:stCxn id="19" idx="1"/>
            <a:endCxn id="14" idx="2"/>
          </p:cNvCxnSpPr>
          <p:nvPr/>
        </p:nvCxnSpPr>
        <p:spPr>
          <a:xfrm flipH="1" flipV="1">
            <a:off x="14287343" y="6881727"/>
            <a:ext cx="896430" cy="266536"/>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Connettore 2 40">
            <a:extLst>
              <a:ext uri="{FF2B5EF4-FFF2-40B4-BE49-F238E27FC236}">
                <a16:creationId xmlns:a16="http://schemas.microsoft.com/office/drawing/2014/main" id="{4E717C51-1A39-AF01-D509-4770FA954308}"/>
              </a:ext>
            </a:extLst>
          </p:cNvPr>
          <p:cNvCxnSpPr>
            <a:cxnSpLocks/>
            <a:stCxn id="19" idx="1"/>
            <a:endCxn id="16" idx="3"/>
          </p:cNvCxnSpPr>
          <p:nvPr/>
        </p:nvCxnSpPr>
        <p:spPr>
          <a:xfrm flipH="1" flipV="1">
            <a:off x="13449873" y="7102734"/>
            <a:ext cx="1733900" cy="45529"/>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31021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9A329-EB76-4BEE-27C5-927755E8CDF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2C136B51-74A8-8607-DBE0-0BF9D1F1561F}"/>
              </a:ext>
            </a:extLst>
          </p:cNvPr>
          <p:cNvSpPr>
            <a:spLocks noGrp="1"/>
          </p:cNvSpPr>
          <p:nvPr>
            <p:ph type="ctrTitle"/>
          </p:nvPr>
        </p:nvSpPr>
        <p:spPr>
          <a:xfrm>
            <a:off x="2693442" y="356216"/>
            <a:ext cx="14748395" cy="1470025"/>
          </a:xfrm>
        </p:spPr>
        <p:txBody>
          <a:bodyPr/>
          <a:lstStyle/>
          <a:p>
            <a:r>
              <a:rPr lang="it-IT" noProof="0" dirty="0">
                <a:latin typeface="Bricolage Grotesque" panose="020B0604020202020204" charset="0"/>
              </a:rPr>
              <a:t>Presentazione di sé e del gruppo</a:t>
            </a:r>
            <a:endParaRPr lang="it-IT" noProof="0" dirty="0"/>
          </a:p>
        </p:txBody>
      </p:sp>
      <p:sp>
        <p:nvSpPr>
          <p:cNvPr id="3" name="Υπότιτλος 2">
            <a:extLst>
              <a:ext uri="{FF2B5EF4-FFF2-40B4-BE49-F238E27FC236}">
                <a16:creationId xmlns:a16="http://schemas.microsoft.com/office/drawing/2014/main" id="{7BB8A2B3-1AA6-757B-7060-828405F80799}"/>
              </a:ext>
            </a:extLst>
          </p:cNvPr>
          <p:cNvSpPr>
            <a:spLocks noGrp="1"/>
          </p:cNvSpPr>
          <p:nvPr>
            <p:ph type="subTitle" idx="1"/>
          </p:nvPr>
        </p:nvSpPr>
        <p:spPr>
          <a:xfrm>
            <a:off x="1013345" y="2589663"/>
            <a:ext cx="10300114" cy="3376797"/>
          </a:xfrm>
        </p:spPr>
        <p:txBody>
          <a:bodyPr>
            <a:noAutofit/>
          </a:bodyPr>
          <a:lstStyle/>
          <a:p>
            <a:pPr marL="25400" indent="0" algn="l">
              <a:lnSpc>
                <a:spcPct val="170000"/>
              </a:lnSpc>
            </a:pPr>
            <a:r>
              <a:rPr lang="it-IT" noProof="0" dirty="0">
                <a:solidFill>
                  <a:schemeClr val="tx1"/>
                </a:solidFill>
                <a:latin typeface="Bricolage Grotesque" panose="020B0604020202020204" charset="0"/>
              </a:rPr>
              <a:t>Per consentire uno scambio proficuo e un effettivo apprendimento reciproco tra i gruppi e i singoli e le singole partecipanti, queste devono conoscersi tra loro.</a:t>
            </a:r>
          </a:p>
          <a:p>
            <a:pPr marL="25400" indent="0" algn="l">
              <a:lnSpc>
                <a:spcPct val="170000"/>
              </a:lnSpc>
            </a:pPr>
            <a:endParaRPr lang="it-IT" dirty="0">
              <a:solidFill>
                <a:schemeClr val="tx1"/>
              </a:solidFill>
              <a:latin typeface="Bricolage Grotesque" panose="020B0604020202020204" charset="0"/>
            </a:endParaRPr>
          </a:p>
          <a:p>
            <a:pPr marL="25400" indent="0" algn="l">
              <a:lnSpc>
                <a:spcPct val="170000"/>
              </a:lnSpc>
            </a:pPr>
            <a:r>
              <a:rPr lang="it-IT" noProof="0" dirty="0">
                <a:solidFill>
                  <a:schemeClr val="tx1"/>
                </a:solidFill>
                <a:latin typeface="Bricolage Grotesque" panose="020B0604020202020204" charset="0"/>
              </a:rPr>
              <a:t>[</a:t>
            </a:r>
            <a:r>
              <a:rPr lang="it-IT" noProof="0" dirty="0">
                <a:solidFill>
                  <a:schemeClr val="tx1"/>
                </a:solidFill>
                <a:highlight>
                  <a:srgbClr val="FFFF00"/>
                </a:highlight>
                <a:latin typeface="Bricolage Grotesque" panose="020B0604020202020204" charset="0"/>
              </a:rPr>
              <a:t>attività per rompere il ghiaccio</a:t>
            </a:r>
            <a:r>
              <a:rPr lang="it-IT" noProof="0" dirty="0">
                <a:solidFill>
                  <a:schemeClr val="tx1"/>
                </a:solidFill>
                <a:latin typeface="Bricolage Grotesque" panose="020B0604020202020204" charset="0"/>
              </a:rPr>
              <a:t>]</a:t>
            </a:r>
          </a:p>
        </p:txBody>
      </p:sp>
      <p:sp>
        <p:nvSpPr>
          <p:cNvPr id="4" name="Google Shape;118;p2">
            <a:extLst>
              <a:ext uri="{FF2B5EF4-FFF2-40B4-BE49-F238E27FC236}">
                <a16:creationId xmlns:a16="http://schemas.microsoft.com/office/drawing/2014/main" id="{6316DB5C-8D00-18D0-5486-AAE792CF3EC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282AC35C-87CE-6AC6-52E1-334F60930A50}"/>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FFCF8A7-F457-5517-FA6F-645CCE90634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2C861D8-C158-6DF6-C9A1-B2A8B767C9E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6D84021-D390-9A48-4ABE-A4A03E186E49}"/>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2D80A8C-C74C-66E2-948A-979E11D326D8}"/>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C8DC210-C238-D944-B102-48E6B98EF14A}"/>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FF0D135B-1871-D5C2-E04C-03DB81DF4AD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ED352048-A9DC-C41B-82A5-76C8226E0643}"/>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56615E6B-609C-F689-7022-43625DE10A31}"/>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4" name="Immagine 13">
            <a:extLst>
              <a:ext uri="{FF2B5EF4-FFF2-40B4-BE49-F238E27FC236}">
                <a16:creationId xmlns:a16="http://schemas.microsoft.com/office/drawing/2014/main" id="{96A266A2-29DD-0A87-C2FC-32359CDE5B23}"/>
              </a:ext>
            </a:extLst>
          </p:cNvPr>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13756138" y="5832379"/>
            <a:ext cx="1062410" cy="1049348"/>
          </a:xfrm>
          <a:prstGeom prst="rect">
            <a:avLst/>
          </a:prstGeom>
        </p:spPr>
      </p:pic>
      <p:pic>
        <p:nvPicPr>
          <p:cNvPr id="16" name="Immagine 15">
            <a:extLst>
              <a:ext uri="{FF2B5EF4-FFF2-40B4-BE49-F238E27FC236}">
                <a16:creationId xmlns:a16="http://schemas.microsoft.com/office/drawing/2014/main" id="{B621A21F-12B9-5FEA-4F5A-5B0CFAEC1F28}"/>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11942316" y="6367721"/>
            <a:ext cx="1507557" cy="1470025"/>
          </a:xfrm>
          <a:prstGeom prst="rect">
            <a:avLst/>
          </a:prstGeom>
        </p:spPr>
      </p:pic>
      <p:grpSp>
        <p:nvGrpSpPr>
          <p:cNvPr id="17" name="Gruppo 16">
            <a:extLst>
              <a:ext uri="{FF2B5EF4-FFF2-40B4-BE49-F238E27FC236}">
                <a16:creationId xmlns:a16="http://schemas.microsoft.com/office/drawing/2014/main" id="{92221E7B-A292-7542-95F5-AEB7280A45F7}"/>
              </a:ext>
            </a:extLst>
          </p:cNvPr>
          <p:cNvGrpSpPr/>
          <p:nvPr/>
        </p:nvGrpSpPr>
        <p:grpSpPr>
          <a:xfrm>
            <a:off x="15183773" y="6618673"/>
            <a:ext cx="1585627" cy="1059180"/>
            <a:chOff x="15117413" y="5590855"/>
            <a:chExt cx="3170587" cy="2295845"/>
          </a:xfrm>
        </p:grpSpPr>
        <p:pic>
          <p:nvPicPr>
            <p:cNvPr id="18" name="Immagine 17">
              <a:extLst>
                <a:ext uri="{FF2B5EF4-FFF2-40B4-BE49-F238E27FC236}">
                  <a16:creationId xmlns:a16="http://schemas.microsoft.com/office/drawing/2014/main" id="{E4736E01-E149-4C95-E33A-C3ECCA766D3A}"/>
                </a:ext>
              </a:extLst>
            </p:cNvPr>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ackgroundRemoval t="10000" b="90000" l="10000" r="90000">
                          <a14:foregroundMark x1="25561" y1="22034" x2="25561" y2="22034"/>
                          <a14:backgroundMark x1="71749" y1="20763" x2="71749" y2="20763"/>
                          <a14:backgroundMark x1="71749" y1="4661" x2="71749" y2="4661"/>
                          <a14:backgroundMark x1="96861" y1="10169" x2="96861" y2="10169"/>
                        </a14:backgroundRemoval>
                      </a14:imgEffect>
                    </a14:imgLayer>
                  </a14:imgProps>
                </a:ext>
              </a:extLst>
            </a:blip>
            <a:stretch>
              <a:fillRect/>
            </a:stretch>
          </p:blipFill>
          <p:spPr>
            <a:xfrm>
              <a:off x="16163629" y="5638486"/>
              <a:ext cx="2124371" cy="2248214"/>
            </a:xfrm>
            <a:prstGeom prst="rect">
              <a:avLst/>
            </a:prstGeom>
          </p:spPr>
        </p:pic>
        <p:pic>
          <p:nvPicPr>
            <p:cNvPr id="19" name="Immagine 18">
              <a:extLst>
                <a:ext uri="{FF2B5EF4-FFF2-40B4-BE49-F238E27FC236}">
                  <a16:creationId xmlns:a16="http://schemas.microsoft.com/office/drawing/2014/main" id="{C6886565-3CC5-17C0-CA59-E2B19509F1A6}"/>
                </a:ext>
              </a:extLst>
            </p:cNvPr>
            <p:cNvPicPr>
              <a:picLocks noChangeAspect="1"/>
            </p:cNvPicPr>
            <p:nvPr/>
          </p:nvPicPr>
          <p:blipFill>
            <a:blip r:embed="rId9">
              <a:duotone>
                <a:schemeClr val="accent1">
                  <a:shade val="45000"/>
                  <a:satMod val="135000"/>
                </a:schemeClr>
                <a:prstClr val="white"/>
              </a:duotone>
              <a:extLst>
                <a:ext uri="{BEBA8EAE-BF5A-486C-A8C5-ECC9F3942E4B}">
                  <a14:imgProps xmlns:a14="http://schemas.microsoft.com/office/drawing/2010/main">
                    <a14:imgLayer r:embed="rId4">
                      <a14:imgEffect>
                        <a14:backgroundRemoval t="10000" b="90000" l="10000" r="90000">
                          <a14:foregroundMark x1="26230" y1="16183" x2="26230" y2="16183"/>
                          <a14:foregroundMark x1="39344" y1="73859" x2="39344" y2="73859"/>
                          <a14:foregroundMark x1="30738" y1="68465" x2="30738" y2="68465"/>
                          <a14:foregroundMark x1="29508" y1="83817" x2="29508" y2="83817"/>
                          <a14:foregroundMark x1="29508" y1="77178" x2="29508" y2="77178"/>
                          <a14:backgroundMark x1="73361" y1="21162" x2="73361" y2="21162"/>
                          <a14:backgroundMark x1="89344" y1="9959" x2="89344" y2="9959"/>
                          <a14:backgroundMark x1="62295" y1="35270" x2="62295" y2="35270"/>
                          <a14:backgroundMark x1="68852" y1="29876" x2="68852" y2="29876"/>
                          <a14:backgroundMark x1="94262" y1="20747" x2="94262" y2="20747"/>
                        </a14:backgroundRemoval>
                      </a14:imgEffect>
                    </a14:imgLayer>
                  </a14:imgProps>
                </a:ext>
              </a:extLst>
            </a:blip>
            <a:stretch>
              <a:fillRect/>
            </a:stretch>
          </p:blipFill>
          <p:spPr>
            <a:xfrm>
              <a:off x="15117413" y="5590855"/>
              <a:ext cx="2324424" cy="2295845"/>
            </a:xfrm>
            <a:prstGeom prst="rect">
              <a:avLst/>
            </a:prstGeom>
          </p:spPr>
        </p:pic>
      </p:grpSp>
      <p:sp>
        <p:nvSpPr>
          <p:cNvPr id="20" name="Google Shape;99;p1">
            <a:extLst>
              <a:ext uri="{FF2B5EF4-FFF2-40B4-BE49-F238E27FC236}">
                <a16:creationId xmlns:a16="http://schemas.microsoft.com/office/drawing/2014/main" id="{1B4AC8B6-F952-64AB-EACC-88C5E426F23E}"/>
              </a:ext>
            </a:extLst>
          </p:cNvPr>
          <p:cNvSpPr txBox="1"/>
          <p:nvPr/>
        </p:nvSpPr>
        <p:spPr>
          <a:xfrm>
            <a:off x="12463445" y="2611818"/>
            <a:ext cx="3747841" cy="1461875"/>
          </a:xfrm>
          <a:prstGeom prst="rect">
            <a:avLst/>
          </a:prstGeom>
          <a:noFill/>
          <a:ln>
            <a:noFill/>
          </a:ln>
        </p:spPr>
        <p:txBody>
          <a:bodyPr spcFirstLastPara="1" wrap="square" lIns="0" tIns="0" rIns="0" bIns="0" anchor="t" anchorCtr="0">
            <a:spAutoFit/>
          </a:bodyPr>
          <a:lstStyle/>
          <a:p>
            <a:pPr marL="0" marR="0" lvl="0" indent="0" algn="ctr" rtl="0">
              <a:lnSpc>
                <a:spcPct val="110004"/>
              </a:lnSpc>
              <a:spcBef>
                <a:spcPts val="0"/>
              </a:spcBef>
              <a:spcAft>
                <a:spcPts val="0"/>
              </a:spcAft>
              <a:buNone/>
            </a:pPr>
            <a:r>
              <a:rPr lang="en-US" sz="8636" b="1" dirty="0">
                <a:solidFill>
                  <a:srgbClr val="0C4DA2"/>
                </a:solidFill>
                <a:latin typeface="Bricolage Grotesque"/>
                <a:ea typeface="Bricolage Grotesque"/>
                <a:cs typeface="Bricolage Grotesque"/>
                <a:sym typeface="Bricolage Grotesque"/>
              </a:rPr>
              <a:t>AIMED</a:t>
            </a:r>
            <a:endParaRPr dirty="0">
              <a:solidFill>
                <a:srgbClr val="0C4DA2"/>
              </a:solidFill>
            </a:endParaRPr>
          </a:p>
        </p:txBody>
      </p:sp>
      <p:cxnSp>
        <p:nvCxnSpPr>
          <p:cNvPr id="21" name="Connettore 2 20">
            <a:extLst>
              <a:ext uri="{FF2B5EF4-FFF2-40B4-BE49-F238E27FC236}">
                <a16:creationId xmlns:a16="http://schemas.microsoft.com/office/drawing/2014/main" id="{C7AFED1E-A45E-36C1-4196-764A483CA9A6}"/>
              </a:ext>
            </a:extLst>
          </p:cNvPr>
          <p:cNvCxnSpPr>
            <a:cxnSpLocks/>
            <a:stCxn id="20" idx="2"/>
            <a:endCxn id="16" idx="0"/>
          </p:cNvCxnSpPr>
          <p:nvPr/>
        </p:nvCxnSpPr>
        <p:spPr>
          <a:xfrm flipH="1">
            <a:off x="12696095" y="4073693"/>
            <a:ext cx="1641271" cy="2294028"/>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ttore 2 21">
            <a:extLst>
              <a:ext uri="{FF2B5EF4-FFF2-40B4-BE49-F238E27FC236}">
                <a16:creationId xmlns:a16="http://schemas.microsoft.com/office/drawing/2014/main" id="{DA11F5F6-E2FB-5BD8-3C6C-326731A834B9}"/>
              </a:ext>
            </a:extLst>
          </p:cNvPr>
          <p:cNvCxnSpPr>
            <a:cxnSpLocks/>
            <a:stCxn id="20" idx="2"/>
            <a:endCxn id="14" idx="0"/>
          </p:cNvCxnSpPr>
          <p:nvPr/>
        </p:nvCxnSpPr>
        <p:spPr>
          <a:xfrm flipH="1">
            <a:off x="14287343" y="4073693"/>
            <a:ext cx="50023" cy="1758686"/>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ttore 2 22">
            <a:extLst>
              <a:ext uri="{FF2B5EF4-FFF2-40B4-BE49-F238E27FC236}">
                <a16:creationId xmlns:a16="http://schemas.microsoft.com/office/drawing/2014/main" id="{802C1DC8-AFA4-F31C-D8C7-E9786DEBF18D}"/>
              </a:ext>
            </a:extLst>
          </p:cNvPr>
          <p:cNvCxnSpPr>
            <a:cxnSpLocks/>
            <a:stCxn id="20" idx="2"/>
            <a:endCxn id="19" idx="0"/>
          </p:cNvCxnSpPr>
          <p:nvPr/>
        </p:nvCxnSpPr>
        <p:spPr>
          <a:xfrm>
            <a:off x="14337366" y="4073693"/>
            <a:ext cx="1427635" cy="2544980"/>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25" name="CasellaDiTesto 24">
            <a:extLst>
              <a:ext uri="{FF2B5EF4-FFF2-40B4-BE49-F238E27FC236}">
                <a16:creationId xmlns:a16="http://schemas.microsoft.com/office/drawing/2014/main" id="{613EA384-5441-B9A9-CEE1-B5EB27535851}"/>
              </a:ext>
            </a:extLst>
          </p:cNvPr>
          <p:cNvSpPr txBox="1"/>
          <p:nvPr/>
        </p:nvSpPr>
        <p:spPr>
          <a:xfrm>
            <a:off x="9130940" y="9956297"/>
            <a:ext cx="9144000" cy="307777"/>
          </a:xfrm>
          <a:prstGeom prst="rect">
            <a:avLst/>
          </a:prstGeom>
          <a:noFill/>
        </p:spPr>
        <p:txBody>
          <a:bodyPr wrap="square">
            <a:spAutoFit/>
          </a:bodyPr>
          <a:lstStyle/>
          <a:p>
            <a:pPr algn="r"/>
            <a:r>
              <a:rPr lang="en-US" dirty="0"/>
              <a:t>Fonte delle icone: https://thenounproject.com/creator/agusrahar/</a:t>
            </a:r>
          </a:p>
        </p:txBody>
      </p:sp>
      <p:cxnSp>
        <p:nvCxnSpPr>
          <p:cNvPr id="34" name="Connettore 2 33">
            <a:extLst>
              <a:ext uri="{FF2B5EF4-FFF2-40B4-BE49-F238E27FC236}">
                <a16:creationId xmlns:a16="http://schemas.microsoft.com/office/drawing/2014/main" id="{1262729F-121F-45B4-0AD1-AD5427CA6B94}"/>
              </a:ext>
            </a:extLst>
          </p:cNvPr>
          <p:cNvCxnSpPr>
            <a:cxnSpLocks/>
            <a:stCxn id="14" idx="2"/>
            <a:endCxn id="16" idx="3"/>
          </p:cNvCxnSpPr>
          <p:nvPr/>
        </p:nvCxnSpPr>
        <p:spPr>
          <a:xfrm flipH="1">
            <a:off x="13449873" y="6881727"/>
            <a:ext cx="837470" cy="221007"/>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Connettore 2 37">
            <a:extLst>
              <a:ext uri="{FF2B5EF4-FFF2-40B4-BE49-F238E27FC236}">
                <a16:creationId xmlns:a16="http://schemas.microsoft.com/office/drawing/2014/main" id="{EB3B525C-52F1-96B6-1191-4CA2E11D9BF5}"/>
              </a:ext>
            </a:extLst>
          </p:cNvPr>
          <p:cNvCxnSpPr>
            <a:cxnSpLocks/>
            <a:stCxn id="19" idx="1"/>
            <a:endCxn id="14" idx="2"/>
          </p:cNvCxnSpPr>
          <p:nvPr/>
        </p:nvCxnSpPr>
        <p:spPr>
          <a:xfrm flipH="1" flipV="1">
            <a:off x="14287343" y="6881727"/>
            <a:ext cx="896430" cy="266536"/>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Connettore 2 40">
            <a:extLst>
              <a:ext uri="{FF2B5EF4-FFF2-40B4-BE49-F238E27FC236}">
                <a16:creationId xmlns:a16="http://schemas.microsoft.com/office/drawing/2014/main" id="{3B8E7102-43C7-837C-4BCC-A0E7CF0C54D5}"/>
              </a:ext>
            </a:extLst>
          </p:cNvPr>
          <p:cNvCxnSpPr>
            <a:cxnSpLocks/>
            <a:stCxn id="19" idx="1"/>
            <a:endCxn id="16" idx="3"/>
          </p:cNvCxnSpPr>
          <p:nvPr/>
        </p:nvCxnSpPr>
        <p:spPr>
          <a:xfrm flipH="1" flipV="1">
            <a:off x="13449873" y="7102734"/>
            <a:ext cx="1733900" cy="45529"/>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11979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3D370-A701-D711-42D8-D8833C081081}"/>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755FB909-2196-FC56-9CCC-05B55685AB3D}"/>
              </a:ext>
            </a:extLst>
          </p:cNvPr>
          <p:cNvSpPr>
            <a:spLocks noGrp="1"/>
          </p:cNvSpPr>
          <p:nvPr>
            <p:ph type="ctrTitle"/>
          </p:nvPr>
        </p:nvSpPr>
        <p:spPr>
          <a:xfrm>
            <a:off x="2693442" y="356216"/>
            <a:ext cx="14748395" cy="1470025"/>
          </a:xfrm>
        </p:spPr>
        <p:txBody>
          <a:bodyPr/>
          <a:lstStyle/>
          <a:p>
            <a:r>
              <a:rPr lang="it-IT" noProof="0" dirty="0">
                <a:latin typeface="Bricolage Grotesque" panose="020B0604020202020204" charset="0"/>
              </a:rPr>
              <a:t>Presentazione di sé e del gruppo</a:t>
            </a:r>
            <a:endParaRPr lang="it-IT" noProof="0" dirty="0"/>
          </a:p>
        </p:txBody>
      </p:sp>
      <p:sp>
        <p:nvSpPr>
          <p:cNvPr id="3" name="Υπότιτλος 2">
            <a:extLst>
              <a:ext uri="{FF2B5EF4-FFF2-40B4-BE49-F238E27FC236}">
                <a16:creationId xmlns:a16="http://schemas.microsoft.com/office/drawing/2014/main" id="{83E85C59-8B85-7838-795F-6398BBB4C6F8}"/>
              </a:ext>
            </a:extLst>
          </p:cNvPr>
          <p:cNvSpPr>
            <a:spLocks noGrp="1"/>
          </p:cNvSpPr>
          <p:nvPr>
            <p:ph type="subTitle" idx="1"/>
          </p:nvPr>
        </p:nvSpPr>
        <p:spPr>
          <a:xfrm>
            <a:off x="1013345" y="2589663"/>
            <a:ext cx="10300114" cy="3376797"/>
          </a:xfrm>
        </p:spPr>
        <p:txBody>
          <a:bodyPr>
            <a:noAutofit/>
          </a:bodyPr>
          <a:lstStyle/>
          <a:p>
            <a:pPr marL="25400" indent="0" algn="l">
              <a:lnSpc>
                <a:spcPct val="170000"/>
              </a:lnSpc>
            </a:pPr>
            <a:r>
              <a:rPr lang="en-US" dirty="0">
                <a:solidFill>
                  <a:schemeClr val="tx1"/>
                </a:solidFill>
                <a:latin typeface="Bricolage Grotesque" panose="020B0604020202020204" charset="0"/>
              </a:rPr>
              <a:t>[Lista </a:t>
            </a:r>
            <a:r>
              <a:rPr lang="en-US" dirty="0" err="1">
                <a:solidFill>
                  <a:schemeClr val="tx1"/>
                </a:solidFill>
                <a:latin typeface="Bricolage Grotesque" panose="020B0604020202020204" charset="0"/>
              </a:rPr>
              <a:t>dei</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canali</a:t>
            </a:r>
            <a:r>
              <a:rPr lang="en-US" dirty="0">
                <a:solidFill>
                  <a:schemeClr val="tx1"/>
                </a:solidFill>
                <a:latin typeface="Bricolage Grotesque" panose="020B0604020202020204" charset="0"/>
              </a:rPr>
              <a:t> di </a:t>
            </a:r>
            <a:r>
              <a:rPr lang="en-US" dirty="0" err="1">
                <a:solidFill>
                  <a:schemeClr val="tx1"/>
                </a:solidFill>
                <a:latin typeface="Bricolage Grotesque" panose="020B0604020202020204" charset="0"/>
              </a:rPr>
              <a:t>comunicazioni</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tra</a:t>
            </a:r>
            <a:r>
              <a:rPr lang="en-US" dirty="0">
                <a:solidFill>
                  <a:schemeClr val="tx1"/>
                </a:solidFill>
                <a:latin typeface="Bricolage Grotesque" panose="020B0604020202020204" charset="0"/>
              </a:rPr>
              <a:t> pari e con </a:t>
            </a:r>
            <a:r>
              <a:rPr lang="en-US" dirty="0" err="1">
                <a:solidFill>
                  <a:schemeClr val="tx1"/>
                </a:solidFill>
                <a:latin typeface="Bricolage Grotesque" panose="020B0604020202020204" charset="0"/>
              </a:rPr>
              <a:t>i</a:t>
            </a:r>
            <a:r>
              <a:rPr lang="en-US" dirty="0">
                <a:solidFill>
                  <a:schemeClr val="tx1"/>
                </a:solidFill>
                <a:latin typeface="Bricolage Grotesque" panose="020B0604020202020204" charset="0"/>
              </a:rPr>
              <a:t> e le trainer, </a:t>
            </a:r>
            <a:r>
              <a:rPr lang="en-US" dirty="0" err="1">
                <a:solidFill>
                  <a:schemeClr val="tx1"/>
                </a:solidFill>
                <a:latin typeface="Bricolage Grotesque" panose="020B0604020202020204" charset="0"/>
              </a:rPr>
              <a:t>specialmente</a:t>
            </a:r>
            <a:r>
              <a:rPr lang="en-US" dirty="0">
                <a:solidFill>
                  <a:schemeClr val="tx1"/>
                </a:solidFill>
                <a:latin typeface="Bricolage Grotesque" panose="020B0604020202020204" charset="0"/>
              </a:rPr>
              <a:t> per </a:t>
            </a:r>
            <a:r>
              <a:rPr lang="en-US" dirty="0" err="1">
                <a:solidFill>
                  <a:schemeClr val="tx1"/>
                </a:solidFill>
                <a:latin typeface="Bricolage Grotesque" panose="020B0604020202020204" charset="0"/>
              </a:rPr>
              <a:t>i</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corsi</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asynch</a:t>
            </a:r>
            <a:r>
              <a:rPr lang="en-US" dirty="0">
                <a:solidFill>
                  <a:schemeClr val="tx1"/>
                </a:solidFill>
                <a:latin typeface="Bricolage Grotesque" panose="020B0604020202020204" charset="0"/>
              </a:rPr>
              <a:t>]</a:t>
            </a: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2577DD73-FE3E-7C2E-DF7C-28023CE3BDAA}"/>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3BB72C4F-E724-3044-D0AC-9E78327C8CC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CD73D8CC-3FAB-0854-33D1-02A777357FB1}"/>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750E63BE-A475-E6DA-8246-FF91C1CA5622}"/>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B392E21C-9157-1431-543B-19514B15933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E2E116F-F142-9FEA-A8D5-76258A9595A7}"/>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F930F1C-CF42-88E9-DC22-2CE0A741A0DD}"/>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E4583C28-C9B0-7998-EB94-7FC94D8C68D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17742077-A5D5-6985-332B-89A820B17A52}"/>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A8C5A56D-5D20-CC47-A065-02031C292C85}"/>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4" name="Immagine 13">
            <a:extLst>
              <a:ext uri="{FF2B5EF4-FFF2-40B4-BE49-F238E27FC236}">
                <a16:creationId xmlns:a16="http://schemas.microsoft.com/office/drawing/2014/main" id="{313D2878-936C-43C8-D3B4-CF9776A50D7D}"/>
              </a:ext>
            </a:extLst>
          </p:cNvPr>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13756138" y="5832379"/>
            <a:ext cx="1062410" cy="1049348"/>
          </a:xfrm>
          <a:prstGeom prst="rect">
            <a:avLst/>
          </a:prstGeom>
        </p:spPr>
      </p:pic>
      <p:pic>
        <p:nvPicPr>
          <p:cNvPr id="16" name="Immagine 15">
            <a:extLst>
              <a:ext uri="{FF2B5EF4-FFF2-40B4-BE49-F238E27FC236}">
                <a16:creationId xmlns:a16="http://schemas.microsoft.com/office/drawing/2014/main" id="{6943075A-ECAD-C0EC-12F4-3A4791FF44EC}"/>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11942316" y="6367721"/>
            <a:ext cx="1507557" cy="1470025"/>
          </a:xfrm>
          <a:prstGeom prst="rect">
            <a:avLst/>
          </a:prstGeom>
        </p:spPr>
      </p:pic>
      <p:grpSp>
        <p:nvGrpSpPr>
          <p:cNvPr id="17" name="Gruppo 16">
            <a:extLst>
              <a:ext uri="{FF2B5EF4-FFF2-40B4-BE49-F238E27FC236}">
                <a16:creationId xmlns:a16="http://schemas.microsoft.com/office/drawing/2014/main" id="{85BF3FDB-8C34-3046-D14C-672BB366993E}"/>
              </a:ext>
            </a:extLst>
          </p:cNvPr>
          <p:cNvGrpSpPr/>
          <p:nvPr/>
        </p:nvGrpSpPr>
        <p:grpSpPr>
          <a:xfrm>
            <a:off x="15183773" y="6618673"/>
            <a:ext cx="1585627" cy="1059180"/>
            <a:chOff x="15117413" y="5590855"/>
            <a:chExt cx="3170587" cy="2295845"/>
          </a:xfrm>
        </p:grpSpPr>
        <p:pic>
          <p:nvPicPr>
            <p:cNvPr id="18" name="Immagine 17">
              <a:extLst>
                <a:ext uri="{FF2B5EF4-FFF2-40B4-BE49-F238E27FC236}">
                  <a16:creationId xmlns:a16="http://schemas.microsoft.com/office/drawing/2014/main" id="{FCDFF83A-86A4-8E8E-387C-A14307FBE6AD}"/>
                </a:ext>
              </a:extLst>
            </p:cNvPr>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ackgroundRemoval t="10000" b="90000" l="10000" r="90000">
                          <a14:foregroundMark x1="25561" y1="22034" x2="25561" y2="22034"/>
                          <a14:backgroundMark x1="71749" y1="20763" x2="71749" y2="20763"/>
                          <a14:backgroundMark x1="71749" y1="4661" x2="71749" y2="4661"/>
                          <a14:backgroundMark x1="96861" y1="10169" x2="96861" y2="10169"/>
                        </a14:backgroundRemoval>
                      </a14:imgEffect>
                    </a14:imgLayer>
                  </a14:imgProps>
                </a:ext>
              </a:extLst>
            </a:blip>
            <a:stretch>
              <a:fillRect/>
            </a:stretch>
          </p:blipFill>
          <p:spPr>
            <a:xfrm>
              <a:off x="16163629" y="5638486"/>
              <a:ext cx="2124371" cy="2248214"/>
            </a:xfrm>
            <a:prstGeom prst="rect">
              <a:avLst/>
            </a:prstGeom>
          </p:spPr>
        </p:pic>
        <p:pic>
          <p:nvPicPr>
            <p:cNvPr id="19" name="Immagine 18">
              <a:extLst>
                <a:ext uri="{FF2B5EF4-FFF2-40B4-BE49-F238E27FC236}">
                  <a16:creationId xmlns:a16="http://schemas.microsoft.com/office/drawing/2014/main" id="{33FB8F6D-5AC0-FF22-623E-E0A46780A7A2}"/>
                </a:ext>
              </a:extLst>
            </p:cNvPr>
            <p:cNvPicPr>
              <a:picLocks noChangeAspect="1"/>
            </p:cNvPicPr>
            <p:nvPr/>
          </p:nvPicPr>
          <p:blipFill>
            <a:blip r:embed="rId9">
              <a:duotone>
                <a:schemeClr val="accent1">
                  <a:shade val="45000"/>
                  <a:satMod val="135000"/>
                </a:schemeClr>
                <a:prstClr val="white"/>
              </a:duotone>
              <a:extLst>
                <a:ext uri="{BEBA8EAE-BF5A-486C-A8C5-ECC9F3942E4B}">
                  <a14:imgProps xmlns:a14="http://schemas.microsoft.com/office/drawing/2010/main">
                    <a14:imgLayer r:embed="rId4">
                      <a14:imgEffect>
                        <a14:backgroundRemoval t="10000" b="90000" l="10000" r="90000">
                          <a14:foregroundMark x1="26230" y1="16183" x2="26230" y2="16183"/>
                          <a14:foregroundMark x1="39344" y1="73859" x2="39344" y2="73859"/>
                          <a14:foregroundMark x1="30738" y1="68465" x2="30738" y2="68465"/>
                          <a14:foregroundMark x1="29508" y1="83817" x2="29508" y2="83817"/>
                          <a14:foregroundMark x1="29508" y1="77178" x2="29508" y2="77178"/>
                          <a14:backgroundMark x1="73361" y1="21162" x2="73361" y2="21162"/>
                          <a14:backgroundMark x1="89344" y1="9959" x2="89344" y2="9959"/>
                          <a14:backgroundMark x1="62295" y1="35270" x2="62295" y2="35270"/>
                          <a14:backgroundMark x1="68852" y1="29876" x2="68852" y2="29876"/>
                          <a14:backgroundMark x1="94262" y1="20747" x2="94262" y2="20747"/>
                        </a14:backgroundRemoval>
                      </a14:imgEffect>
                    </a14:imgLayer>
                  </a14:imgProps>
                </a:ext>
              </a:extLst>
            </a:blip>
            <a:stretch>
              <a:fillRect/>
            </a:stretch>
          </p:blipFill>
          <p:spPr>
            <a:xfrm>
              <a:off x="15117413" y="5590855"/>
              <a:ext cx="2324424" cy="2295845"/>
            </a:xfrm>
            <a:prstGeom prst="rect">
              <a:avLst/>
            </a:prstGeom>
          </p:spPr>
        </p:pic>
      </p:grpSp>
      <p:sp>
        <p:nvSpPr>
          <p:cNvPr id="20" name="Google Shape;99;p1">
            <a:extLst>
              <a:ext uri="{FF2B5EF4-FFF2-40B4-BE49-F238E27FC236}">
                <a16:creationId xmlns:a16="http://schemas.microsoft.com/office/drawing/2014/main" id="{7455E005-A211-52EE-F377-8CB20C9B080F}"/>
              </a:ext>
            </a:extLst>
          </p:cNvPr>
          <p:cNvSpPr txBox="1"/>
          <p:nvPr/>
        </p:nvSpPr>
        <p:spPr>
          <a:xfrm>
            <a:off x="12463445" y="2611818"/>
            <a:ext cx="3747841" cy="1461875"/>
          </a:xfrm>
          <a:prstGeom prst="rect">
            <a:avLst/>
          </a:prstGeom>
          <a:noFill/>
          <a:ln>
            <a:noFill/>
          </a:ln>
        </p:spPr>
        <p:txBody>
          <a:bodyPr spcFirstLastPara="1" wrap="square" lIns="0" tIns="0" rIns="0" bIns="0" anchor="t" anchorCtr="0">
            <a:spAutoFit/>
          </a:bodyPr>
          <a:lstStyle/>
          <a:p>
            <a:pPr marL="0" marR="0" lvl="0" indent="0" algn="ctr" rtl="0">
              <a:lnSpc>
                <a:spcPct val="110004"/>
              </a:lnSpc>
              <a:spcBef>
                <a:spcPts val="0"/>
              </a:spcBef>
              <a:spcAft>
                <a:spcPts val="0"/>
              </a:spcAft>
              <a:buNone/>
            </a:pPr>
            <a:r>
              <a:rPr lang="en-US" sz="8636" b="1" dirty="0">
                <a:solidFill>
                  <a:srgbClr val="0C4DA2"/>
                </a:solidFill>
                <a:latin typeface="Bricolage Grotesque"/>
                <a:ea typeface="Bricolage Grotesque"/>
                <a:cs typeface="Bricolage Grotesque"/>
                <a:sym typeface="Bricolage Grotesque"/>
              </a:rPr>
              <a:t>AIMED</a:t>
            </a:r>
            <a:endParaRPr dirty="0">
              <a:solidFill>
                <a:srgbClr val="0C4DA2"/>
              </a:solidFill>
            </a:endParaRPr>
          </a:p>
        </p:txBody>
      </p:sp>
      <p:cxnSp>
        <p:nvCxnSpPr>
          <p:cNvPr id="21" name="Connettore 2 20">
            <a:extLst>
              <a:ext uri="{FF2B5EF4-FFF2-40B4-BE49-F238E27FC236}">
                <a16:creationId xmlns:a16="http://schemas.microsoft.com/office/drawing/2014/main" id="{1F572BFA-3845-707E-D9AA-985CDC217201}"/>
              </a:ext>
            </a:extLst>
          </p:cNvPr>
          <p:cNvCxnSpPr>
            <a:cxnSpLocks/>
            <a:stCxn id="20" idx="2"/>
            <a:endCxn id="16" idx="0"/>
          </p:cNvCxnSpPr>
          <p:nvPr/>
        </p:nvCxnSpPr>
        <p:spPr>
          <a:xfrm flipH="1">
            <a:off x="12696095" y="4073693"/>
            <a:ext cx="1641271" cy="2294028"/>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ttore 2 21">
            <a:extLst>
              <a:ext uri="{FF2B5EF4-FFF2-40B4-BE49-F238E27FC236}">
                <a16:creationId xmlns:a16="http://schemas.microsoft.com/office/drawing/2014/main" id="{F1F9750B-A045-A76F-D9DD-DB25B164BAB6}"/>
              </a:ext>
            </a:extLst>
          </p:cNvPr>
          <p:cNvCxnSpPr>
            <a:cxnSpLocks/>
            <a:stCxn id="20" idx="2"/>
            <a:endCxn id="14" idx="0"/>
          </p:cNvCxnSpPr>
          <p:nvPr/>
        </p:nvCxnSpPr>
        <p:spPr>
          <a:xfrm flipH="1">
            <a:off x="14287343" y="4073693"/>
            <a:ext cx="50023" cy="1758686"/>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ttore 2 22">
            <a:extLst>
              <a:ext uri="{FF2B5EF4-FFF2-40B4-BE49-F238E27FC236}">
                <a16:creationId xmlns:a16="http://schemas.microsoft.com/office/drawing/2014/main" id="{CCDC781E-F6A8-1E9E-32C7-AE0290D7E12C}"/>
              </a:ext>
            </a:extLst>
          </p:cNvPr>
          <p:cNvCxnSpPr>
            <a:cxnSpLocks/>
            <a:stCxn id="20" idx="2"/>
            <a:endCxn id="19" idx="0"/>
          </p:cNvCxnSpPr>
          <p:nvPr/>
        </p:nvCxnSpPr>
        <p:spPr>
          <a:xfrm>
            <a:off x="14337366" y="4073693"/>
            <a:ext cx="1427635" cy="2544980"/>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25" name="CasellaDiTesto 24">
            <a:extLst>
              <a:ext uri="{FF2B5EF4-FFF2-40B4-BE49-F238E27FC236}">
                <a16:creationId xmlns:a16="http://schemas.microsoft.com/office/drawing/2014/main" id="{DF041AF8-2C7F-69E5-D916-CBCB14DFC730}"/>
              </a:ext>
            </a:extLst>
          </p:cNvPr>
          <p:cNvSpPr txBox="1"/>
          <p:nvPr/>
        </p:nvSpPr>
        <p:spPr>
          <a:xfrm>
            <a:off x="9130940" y="9956297"/>
            <a:ext cx="9144000" cy="307777"/>
          </a:xfrm>
          <a:prstGeom prst="rect">
            <a:avLst/>
          </a:prstGeom>
          <a:noFill/>
        </p:spPr>
        <p:txBody>
          <a:bodyPr wrap="square">
            <a:spAutoFit/>
          </a:bodyPr>
          <a:lstStyle/>
          <a:p>
            <a:pPr algn="r"/>
            <a:r>
              <a:rPr lang="en-US" dirty="0"/>
              <a:t>Fonte delle icone: https://thenounproject.com/creator/agusrahar/</a:t>
            </a:r>
          </a:p>
        </p:txBody>
      </p:sp>
      <p:cxnSp>
        <p:nvCxnSpPr>
          <p:cNvPr id="34" name="Connettore 2 33">
            <a:extLst>
              <a:ext uri="{FF2B5EF4-FFF2-40B4-BE49-F238E27FC236}">
                <a16:creationId xmlns:a16="http://schemas.microsoft.com/office/drawing/2014/main" id="{2A9C5CE2-048F-69AD-69F1-DD3AA3A6C60F}"/>
              </a:ext>
            </a:extLst>
          </p:cNvPr>
          <p:cNvCxnSpPr>
            <a:cxnSpLocks/>
            <a:stCxn id="14" idx="2"/>
            <a:endCxn id="16" idx="3"/>
          </p:cNvCxnSpPr>
          <p:nvPr/>
        </p:nvCxnSpPr>
        <p:spPr>
          <a:xfrm flipH="1">
            <a:off x="13449873" y="6881727"/>
            <a:ext cx="837470" cy="221007"/>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Connettore 2 37">
            <a:extLst>
              <a:ext uri="{FF2B5EF4-FFF2-40B4-BE49-F238E27FC236}">
                <a16:creationId xmlns:a16="http://schemas.microsoft.com/office/drawing/2014/main" id="{D81E66B6-5E74-92BC-68CB-04CA84A88ABD}"/>
              </a:ext>
            </a:extLst>
          </p:cNvPr>
          <p:cNvCxnSpPr>
            <a:cxnSpLocks/>
            <a:stCxn id="19" idx="1"/>
            <a:endCxn id="14" idx="2"/>
          </p:cNvCxnSpPr>
          <p:nvPr/>
        </p:nvCxnSpPr>
        <p:spPr>
          <a:xfrm flipH="1" flipV="1">
            <a:off x="14287343" y="6881727"/>
            <a:ext cx="896430" cy="266536"/>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Connettore 2 40">
            <a:extLst>
              <a:ext uri="{FF2B5EF4-FFF2-40B4-BE49-F238E27FC236}">
                <a16:creationId xmlns:a16="http://schemas.microsoft.com/office/drawing/2014/main" id="{2AEC3747-3644-06E7-E2DB-D81CF3AFC36E}"/>
              </a:ext>
            </a:extLst>
          </p:cNvPr>
          <p:cNvCxnSpPr>
            <a:cxnSpLocks/>
            <a:stCxn id="19" idx="1"/>
            <a:endCxn id="16" idx="3"/>
          </p:cNvCxnSpPr>
          <p:nvPr/>
        </p:nvCxnSpPr>
        <p:spPr>
          <a:xfrm flipH="1" flipV="1">
            <a:off x="13449873" y="7102734"/>
            <a:ext cx="1733900" cy="45529"/>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90249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4AB0C1BA-86E9-4397-D35A-212EDDC0E108}"/>
            </a:ext>
          </a:extLst>
        </p:cNvPr>
        <p:cNvGrpSpPr/>
        <p:nvPr/>
      </p:nvGrpSpPr>
      <p:grpSpPr>
        <a:xfrm>
          <a:off x="0" y="0"/>
          <a:ext cx="0" cy="0"/>
          <a:chOff x="0" y="0"/>
          <a:chExt cx="0" cy="0"/>
        </a:xfrm>
      </p:grpSpPr>
      <p:sp>
        <p:nvSpPr>
          <p:cNvPr id="154" name="Google Shape;154;p3">
            <a:extLst>
              <a:ext uri="{FF2B5EF4-FFF2-40B4-BE49-F238E27FC236}">
                <a16:creationId xmlns:a16="http://schemas.microsoft.com/office/drawing/2014/main" id="{BE058313-9C93-1243-506B-29D9D874E7A9}"/>
              </a:ext>
            </a:extLst>
          </p:cNvPr>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3">
            <a:extLst>
              <a:ext uri="{FF2B5EF4-FFF2-40B4-BE49-F238E27FC236}">
                <a16:creationId xmlns:a16="http://schemas.microsoft.com/office/drawing/2014/main" id="{E742809D-2CDD-C112-87AD-804F9EEB07FA}"/>
              </a:ext>
            </a:extLst>
          </p:cNvPr>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3">
            <a:extLst>
              <a:ext uri="{FF2B5EF4-FFF2-40B4-BE49-F238E27FC236}">
                <a16:creationId xmlns:a16="http://schemas.microsoft.com/office/drawing/2014/main" id="{961BD79E-100B-0CF4-01F3-DF6E7FAE1931}"/>
              </a:ext>
            </a:extLst>
          </p:cNvPr>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7" name="Google Shape;157;p3">
            <a:extLst>
              <a:ext uri="{FF2B5EF4-FFF2-40B4-BE49-F238E27FC236}">
                <a16:creationId xmlns:a16="http://schemas.microsoft.com/office/drawing/2014/main" id="{3AA909AA-C660-B0A2-EF25-1EB99F13D7AE}"/>
              </a:ext>
            </a:extLst>
          </p:cNvPr>
          <p:cNvGrpSpPr/>
          <p:nvPr/>
        </p:nvGrpSpPr>
        <p:grpSpPr>
          <a:xfrm>
            <a:off x="6111849" y="2794411"/>
            <a:ext cx="11044935" cy="2349090"/>
            <a:chOff x="0" y="-47625"/>
            <a:chExt cx="1484188" cy="418826"/>
          </a:xfrm>
        </p:grpSpPr>
        <p:sp>
          <p:nvSpPr>
            <p:cNvPr id="158" name="Google Shape;158;p3">
              <a:extLst>
                <a:ext uri="{FF2B5EF4-FFF2-40B4-BE49-F238E27FC236}">
                  <a16:creationId xmlns:a16="http://schemas.microsoft.com/office/drawing/2014/main" id="{F6B30981-A8D3-0C38-0A6D-9A21A6A0BDED}"/>
                </a:ext>
              </a:extLst>
            </p:cNvPr>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3">
              <a:extLst>
                <a:ext uri="{FF2B5EF4-FFF2-40B4-BE49-F238E27FC236}">
                  <a16:creationId xmlns:a16="http://schemas.microsoft.com/office/drawing/2014/main" id="{3FE7481C-DC1E-2767-9432-8E2710C70164}"/>
                </a:ext>
              </a:extLst>
            </p:cNvPr>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60" name="Google Shape;160;p3">
            <a:extLst>
              <a:ext uri="{FF2B5EF4-FFF2-40B4-BE49-F238E27FC236}">
                <a16:creationId xmlns:a16="http://schemas.microsoft.com/office/drawing/2014/main" id="{17D7F442-1DB9-FB0F-3130-A5D675067CD2}"/>
              </a:ext>
            </a:extLst>
          </p:cNvPr>
          <p:cNvGrpSpPr/>
          <p:nvPr/>
        </p:nvGrpSpPr>
        <p:grpSpPr>
          <a:xfrm>
            <a:off x="-696258" y="-1193133"/>
            <a:ext cx="7178388" cy="12095887"/>
            <a:chOff x="0" y="-57150"/>
            <a:chExt cx="1890604" cy="3185748"/>
          </a:xfrm>
        </p:grpSpPr>
        <p:sp>
          <p:nvSpPr>
            <p:cNvPr id="161" name="Google Shape;161;p3">
              <a:extLst>
                <a:ext uri="{FF2B5EF4-FFF2-40B4-BE49-F238E27FC236}">
                  <a16:creationId xmlns:a16="http://schemas.microsoft.com/office/drawing/2014/main" id="{43D46326-2A64-451C-D084-F2BD520975F2}"/>
                </a:ext>
              </a:extLst>
            </p:cNvPr>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2" name="Google Shape;162;p3">
              <a:extLst>
                <a:ext uri="{FF2B5EF4-FFF2-40B4-BE49-F238E27FC236}">
                  <a16:creationId xmlns:a16="http://schemas.microsoft.com/office/drawing/2014/main" id="{8C0FAE88-5886-5E85-B2EF-737C4E26FC12}"/>
                </a:ext>
              </a:extLst>
            </p:cNvPr>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None/>
              </a:pPr>
              <a:endParaRPr sz="1800">
                <a:solidFill>
                  <a:schemeClr val="dk1"/>
                </a:solidFill>
                <a:latin typeface="Calibri"/>
                <a:ea typeface="Calibri"/>
                <a:cs typeface="Calibri"/>
                <a:sym typeface="Calibri"/>
              </a:endParaRPr>
            </a:p>
          </p:txBody>
        </p:sp>
      </p:grpSp>
      <p:sp>
        <p:nvSpPr>
          <p:cNvPr id="163" name="Google Shape;163;p3">
            <a:extLst>
              <a:ext uri="{FF2B5EF4-FFF2-40B4-BE49-F238E27FC236}">
                <a16:creationId xmlns:a16="http://schemas.microsoft.com/office/drawing/2014/main" id="{1B5237A6-F868-DCEC-CB21-45FCB6DA6DB2}"/>
              </a:ext>
            </a:extLst>
          </p:cNvPr>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3">
            <a:extLst>
              <a:ext uri="{FF2B5EF4-FFF2-40B4-BE49-F238E27FC236}">
                <a16:creationId xmlns:a16="http://schemas.microsoft.com/office/drawing/2014/main" id="{ABC7F1BF-AA82-6E05-22EE-4E4DD4342250}"/>
              </a:ext>
            </a:extLst>
          </p:cNvPr>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3">
            <a:extLst>
              <a:ext uri="{FF2B5EF4-FFF2-40B4-BE49-F238E27FC236}">
                <a16:creationId xmlns:a16="http://schemas.microsoft.com/office/drawing/2014/main" id="{652BB5DD-8190-A5D4-23A0-7CD780FAB9B3}"/>
              </a:ext>
            </a:extLst>
          </p:cNvPr>
          <p:cNvSpPr txBox="1"/>
          <p:nvPr/>
        </p:nvSpPr>
        <p:spPr>
          <a:xfrm>
            <a:off x="11557424" y="8394269"/>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None/>
            </a:pPr>
            <a:r>
              <a:rPr lang="en-US" sz="1178" dirty="0" err="1">
                <a:solidFill>
                  <a:srgbClr val="0C4DA2"/>
                </a:solidFill>
                <a:latin typeface="Helvetica Neue"/>
                <a:ea typeface="Helvetica Neue"/>
                <a:cs typeface="Helvetica Neue"/>
                <a:sym typeface="Helvetica Neue"/>
              </a:rPr>
              <a:t>Finanziato</a:t>
            </a:r>
            <a:r>
              <a:rPr lang="en-US" sz="1178" dirty="0">
                <a:solidFill>
                  <a:srgbClr val="0C4DA2"/>
                </a:solidFill>
                <a:latin typeface="Helvetica Neue"/>
                <a:ea typeface="Helvetica Neue"/>
                <a:cs typeface="Helvetica Neue"/>
                <a:sym typeface="Helvetica Neue"/>
              </a:rPr>
              <a:t> </a:t>
            </a:r>
            <a:r>
              <a:rPr lang="en-US" sz="1178" dirty="0" err="1">
                <a:solidFill>
                  <a:srgbClr val="0C4DA2"/>
                </a:solidFill>
                <a:latin typeface="Helvetica Neue"/>
                <a:ea typeface="Helvetica Neue"/>
                <a:cs typeface="Helvetica Neue"/>
                <a:sym typeface="Helvetica Neue"/>
              </a:rPr>
              <a:t>dall'Unione</a:t>
            </a:r>
            <a:r>
              <a:rPr lang="en-US" sz="1178" dirty="0">
                <a:solidFill>
                  <a:srgbClr val="0C4DA2"/>
                </a:solidFill>
                <a:latin typeface="Helvetica Neue"/>
                <a:ea typeface="Helvetica Neue"/>
                <a:cs typeface="Helvetica Neue"/>
                <a:sym typeface="Helvetica Neue"/>
              </a:rPr>
              <a:t> Europea. Le </a:t>
            </a:r>
            <a:r>
              <a:rPr lang="en-US" sz="1178" dirty="0" err="1">
                <a:solidFill>
                  <a:srgbClr val="0C4DA2"/>
                </a:solidFill>
                <a:latin typeface="Helvetica Neue"/>
                <a:ea typeface="Helvetica Neue"/>
                <a:cs typeface="Helvetica Neue"/>
                <a:sym typeface="Helvetica Neue"/>
              </a:rPr>
              <a:t>opinioni</a:t>
            </a:r>
            <a:r>
              <a:rPr lang="en-US" sz="1178" dirty="0">
                <a:solidFill>
                  <a:srgbClr val="0C4DA2"/>
                </a:solidFill>
                <a:latin typeface="Helvetica Neue"/>
                <a:ea typeface="Helvetica Neue"/>
                <a:cs typeface="Helvetica Neue"/>
                <a:sym typeface="Helvetica Neue"/>
              </a:rPr>
              <a:t> e </a:t>
            </a:r>
            <a:r>
              <a:rPr lang="en-US" sz="1178" dirty="0" err="1">
                <a:solidFill>
                  <a:srgbClr val="0C4DA2"/>
                </a:solidFill>
                <a:latin typeface="Helvetica Neue"/>
                <a:ea typeface="Helvetica Neue"/>
                <a:cs typeface="Helvetica Neue"/>
                <a:sym typeface="Helvetica Neue"/>
              </a:rPr>
              <a:t>i</a:t>
            </a:r>
            <a:r>
              <a:rPr lang="en-US" sz="1178" dirty="0">
                <a:solidFill>
                  <a:srgbClr val="0C4DA2"/>
                </a:solidFill>
                <a:latin typeface="Helvetica Neue"/>
                <a:ea typeface="Helvetica Neue"/>
                <a:cs typeface="Helvetica Neue"/>
                <a:sym typeface="Helvetica Neue"/>
              </a:rPr>
              <a:t> </a:t>
            </a:r>
            <a:r>
              <a:rPr lang="en-US" sz="1178" dirty="0" err="1">
                <a:solidFill>
                  <a:srgbClr val="0C4DA2"/>
                </a:solidFill>
                <a:latin typeface="Helvetica Neue"/>
                <a:ea typeface="Helvetica Neue"/>
                <a:cs typeface="Helvetica Neue"/>
                <a:sym typeface="Helvetica Neue"/>
              </a:rPr>
              <a:t>punti</a:t>
            </a:r>
            <a:r>
              <a:rPr lang="en-US" sz="1178" dirty="0">
                <a:solidFill>
                  <a:srgbClr val="0C4DA2"/>
                </a:solidFill>
                <a:latin typeface="Helvetica Neue"/>
                <a:ea typeface="Helvetica Neue"/>
                <a:cs typeface="Helvetica Neue"/>
                <a:sym typeface="Helvetica Neue"/>
              </a:rPr>
              <a:t> di vista </a:t>
            </a:r>
            <a:r>
              <a:rPr lang="en-US" sz="1178" dirty="0" err="1">
                <a:solidFill>
                  <a:srgbClr val="0C4DA2"/>
                </a:solidFill>
                <a:latin typeface="Helvetica Neue"/>
                <a:ea typeface="Helvetica Neue"/>
                <a:cs typeface="Helvetica Neue"/>
                <a:sym typeface="Helvetica Neue"/>
              </a:rPr>
              <a:t>espressi</a:t>
            </a:r>
            <a:r>
              <a:rPr lang="en-US" sz="1178" dirty="0">
                <a:solidFill>
                  <a:srgbClr val="0C4DA2"/>
                </a:solidFill>
                <a:latin typeface="Helvetica Neue"/>
                <a:ea typeface="Helvetica Neue"/>
                <a:cs typeface="Helvetica Neue"/>
                <a:sym typeface="Helvetica Neue"/>
              </a:rPr>
              <a:t> </a:t>
            </a:r>
            <a:r>
              <a:rPr lang="en-US" sz="1178" dirty="0" err="1">
                <a:solidFill>
                  <a:srgbClr val="0C4DA2"/>
                </a:solidFill>
                <a:latin typeface="Helvetica Neue"/>
                <a:ea typeface="Helvetica Neue"/>
                <a:cs typeface="Helvetica Neue"/>
                <a:sym typeface="Helvetica Neue"/>
              </a:rPr>
              <a:t>sono</a:t>
            </a:r>
            <a:r>
              <a:rPr lang="en-US" sz="1178" dirty="0">
                <a:solidFill>
                  <a:srgbClr val="0C4DA2"/>
                </a:solidFill>
                <a:latin typeface="Helvetica Neue"/>
                <a:ea typeface="Helvetica Neue"/>
                <a:cs typeface="Helvetica Neue"/>
                <a:sym typeface="Helvetica Neue"/>
              </a:rPr>
              <a:t> </a:t>
            </a:r>
            <a:r>
              <a:rPr lang="en-US" sz="1178" dirty="0" err="1">
                <a:solidFill>
                  <a:srgbClr val="0C4DA2"/>
                </a:solidFill>
                <a:latin typeface="Helvetica Neue"/>
                <a:ea typeface="Helvetica Neue"/>
                <a:cs typeface="Helvetica Neue"/>
                <a:sym typeface="Helvetica Neue"/>
              </a:rPr>
              <a:t>tuttavia</a:t>
            </a:r>
            <a:r>
              <a:rPr lang="en-US" sz="1178" dirty="0">
                <a:solidFill>
                  <a:srgbClr val="0C4DA2"/>
                </a:solidFill>
                <a:latin typeface="Helvetica Neue"/>
                <a:ea typeface="Helvetica Neue"/>
                <a:cs typeface="Helvetica Neue"/>
                <a:sym typeface="Helvetica Neue"/>
              </a:rPr>
              <a:t> </a:t>
            </a:r>
            <a:r>
              <a:rPr lang="en-US" sz="1178" dirty="0" err="1">
                <a:solidFill>
                  <a:srgbClr val="0C4DA2"/>
                </a:solidFill>
                <a:latin typeface="Helvetica Neue"/>
                <a:ea typeface="Helvetica Neue"/>
                <a:cs typeface="Helvetica Neue"/>
                <a:sym typeface="Helvetica Neue"/>
              </a:rPr>
              <a:t>esclusivamente</a:t>
            </a:r>
            <a:r>
              <a:rPr lang="en-US" sz="1178" dirty="0">
                <a:solidFill>
                  <a:srgbClr val="0C4DA2"/>
                </a:solidFill>
                <a:latin typeface="Helvetica Neue"/>
                <a:ea typeface="Helvetica Neue"/>
                <a:cs typeface="Helvetica Neue"/>
                <a:sym typeface="Helvetica Neue"/>
              </a:rPr>
              <a:t> </a:t>
            </a:r>
            <a:r>
              <a:rPr lang="en-US" sz="1178" dirty="0" err="1">
                <a:solidFill>
                  <a:srgbClr val="0C4DA2"/>
                </a:solidFill>
                <a:latin typeface="Helvetica Neue"/>
                <a:ea typeface="Helvetica Neue"/>
                <a:cs typeface="Helvetica Neue"/>
                <a:sym typeface="Helvetica Neue"/>
              </a:rPr>
              <a:t>quelli</a:t>
            </a:r>
            <a:r>
              <a:rPr lang="en-US" sz="1178" dirty="0">
                <a:solidFill>
                  <a:srgbClr val="0C4DA2"/>
                </a:solidFill>
                <a:latin typeface="Helvetica Neue"/>
                <a:ea typeface="Helvetica Neue"/>
                <a:cs typeface="Helvetica Neue"/>
                <a:sym typeface="Helvetica Neue"/>
              </a:rPr>
              <a:t> </a:t>
            </a:r>
            <a:r>
              <a:rPr lang="en-US" sz="1178" dirty="0" err="1">
                <a:solidFill>
                  <a:srgbClr val="0C4DA2"/>
                </a:solidFill>
                <a:latin typeface="Helvetica Neue"/>
                <a:ea typeface="Helvetica Neue"/>
                <a:cs typeface="Helvetica Neue"/>
                <a:sym typeface="Helvetica Neue"/>
              </a:rPr>
              <a:t>dell'autore</a:t>
            </a:r>
            <a:r>
              <a:rPr lang="en-US" sz="1178" dirty="0">
                <a:solidFill>
                  <a:srgbClr val="0C4DA2"/>
                </a:solidFill>
                <a:latin typeface="Helvetica Neue"/>
                <a:ea typeface="Helvetica Neue"/>
                <a:cs typeface="Helvetica Neue"/>
                <a:sym typeface="Helvetica Neue"/>
              </a:rPr>
              <a:t>/degli </a:t>
            </a:r>
            <a:r>
              <a:rPr lang="en-US" sz="1178" dirty="0" err="1">
                <a:solidFill>
                  <a:srgbClr val="0C4DA2"/>
                </a:solidFill>
                <a:latin typeface="Helvetica Neue"/>
                <a:ea typeface="Helvetica Neue"/>
                <a:cs typeface="Helvetica Neue"/>
                <a:sym typeface="Helvetica Neue"/>
              </a:rPr>
              <a:t>autori</a:t>
            </a:r>
            <a:r>
              <a:rPr lang="en-US" sz="1178" dirty="0">
                <a:solidFill>
                  <a:srgbClr val="0C4DA2"/>
                </a:solidFill>
                <a:latin typeface="Helvetica Neue"/>
                <a:ea typeface="Helvetica Neue"/>
                <a:cs typeface="Helvetica Neue"/>
                <a:sym typeface="Helvetica Neue"/>
              </a:rPr>
              <a:t> e non </a:t>
            </a:r>
            <a:r>
              <a:rPr lang="en-US" sz="1178" dirty="0" err="1">
                <a:solidFill>
                  <a:srgbClr val="0C4DA2"/>
                </a:solidFill>
                <a:latin typeface="Helvetica Neue"/>
                <a:ea typeface="Helvetica Neue"/>
                <a:cs typeface="Helvetica Neue"/>
                <a:sym typeface="Helvetica Neue"/>
              </a:rPr>
              <a:t>riflettono</a:t>
            </a:r>
            <a:r>
              <a:rPr lang="en-US" sz="1178" dirty="0">
                <a:solidFill>
                  <a:srgbClr val="0C4DA2"/>
                </a:solidFill>
                <a:latin typeface="Helvetica Neue"/>
                <a:ea typeface="Helvetica Neue"/>
                <a:cs typeface="Helvetica Neue"/>
                <a:sym typeface="Helvetica Neue"/>
              </a:rPr>
              <a:t> </a:t>
            </a:r>
            <a:r>
              <a:rPr lang="en-US" sz="1178" dirty="0" err="1">
                <a:solidFill>
                  <a:srgbClr val="0C4DA2"/>
                </a:solidFill>
                <a:latin typeface="Helvetica Neue"/>
                <a:ea typeface="Helvetica Neue"/>
                <a:cs typeface="Helvetica Neue"/>
                <a:sym typeface="Helvetica Neue"/>
              </a:rPr>
              <a:t>necessariamente</a:t>
            </a:r>
            <a:r>
              <a:rPr lang="en-US" sz="1178" dirty="0">
                <a:solidFill>
                  <a:srgbClr val="0C4DA2"/>
                </a:solidFill>
                <a:latin typeface="Helvetica Neue"/>
                <a:ea typeface="Helvetica Neue"/>
                <a:cs typeface="Helvetica Neue"/>
                <a:sym typeface="Helvetica Neue"/>
              </a:rPr>
              <a:t> </a:t>
            </a:r>
            <a:r>
              <a:rPr lang="en-US" sz="1178" dirty="0" err="1">
                <a:solidFill>
                  <a:srgbClr val="0C4DA2"/>
                </a:solidFill>
                <a:latin typeface="Helvetica Neue"/>
                <a:ea typeface="Helvetica Neue"/>
                <a:cs typeface="Helvetica Neue"/>
                <a:sym typeface="Helvetica Neue"/>
              </a:rPr>
              <a:t>quelli</a:t>
            </a:r>
            <a:r>
              <a:rPr lang="en-US" sz="1178" dirty="0">
                <a:solidFill>
                  <a:srgbClr val="0C4DA2"/>
                </a:solidFill>
                <a:latin typeface="Helvetica Neue"/>
                <a:ea typeface="Helvetica Neue"/>
                <a:cs typeface="Helvetica Neue"/>
                <a:sym typeface="Helvetica Neue"/>
              </a:rPr>
              <a:t> </a:t>
            </a:r>
            <a:r>
              <a:rPr lang="en-US" sz="1178" dirty="0" err="1">
                <a:solidFill>
                  <a:srgbClr val="0C4DA2"/>
                </a:solidFill>
                <a:latin typeface="Helvetica Neue"/>
                <a:ea typeface="Helvetica Neue"/>
                <a:cs typeface="Helvetica Neue"/>
                <a:sym typeface="Helvetica Neue"/>
              </a:rPr>
              <a:t>dell'Unione</a:t>
            </a:r>
            <a:r>
              <a:rPr lang="en-US" sz="1178" dirty="0">
                <a:solidFill>
                  <a:srgbClr val="0C4DA2"/>
                </a:solidFill>
                <a:latin typeface="Helvetica Neue"/>
                <a:ea typeface="Helvetica Neue"/>
                <a:cs typeface="Helvetica Neue"/>
                <a:sym typeface="Helvetica Neue"/>
              </a:rPr>
              <a:t> Europea o </a:t>
            </a:r>
            <a:r>
              <a:rPr lang="en-US" sz="1178" dirty="0" err="1">
                <a:solidFill>
                  <a:srgbClr val="0C4DA2"/>
                </a:solidFill>
                <a:latin typeface="Helvetica Neue"/>
                <a:ea typeface="Helvetica Neue"/>
                <a:cs typeface="Helvetica Neue"/>
                <a:sym typeface="Helvetica Neue"/>
              </a:rPr>
              <a:t>dell'Agenzia</a:t>
            </a:r>
            <a:r>
              <a:rPr lang="en-US" sz="1178" dirty="0">
                <a:solidFill>
                  <a:srgbClr val="0C4DA2"/>
                </a:solidFill>
                <a:latin typeface="Helvetica Neue"/>
                <a:ea typeface="Helvetica Neue"/>
                <a:cs typeface="Helvetica Neue"/>
                <a:sym typeface="Helvetica Neue"/>
              </a:rPr>
              <a:t> </a:t>
            </a:r>
            <a:r>
              <a:rPr lang="en-US" sz="1178" dirty="0" err="1">
                <a:solidFill>
                  <a:srgbClr val="0C4DA2"/>
                </a:solidFill>
                <a:latin typeface="Helvetica Neue"/>
                <a:ea typeface="Helvetica Neue"/>
                <a:cs typeface="Helvetica Neue"/>
                <a:sym typeface="Helvetica Neue"/>
              </a:rPr>
              <a:t>Esecutiva</a:t>
            </a:r>
            <a:r>
              <a:rPr lang="en-US" sz="1178" dirty="0">
                <a:solidFill>
                  <a:srgbClr val="0C4DA2"/>
                </a:solidFill>
                <a:latin typeface="Helvetica Neue"/>
                <a:ea typeface="Helvetica Neue"/>
                <a:cs typeface="Helvetica Neue"/>
                <a:sym typeface="Helvetica Neue"/>
              </a:rPr>
              <a:t> per </a:t>
            </a:r>
            <a:r>
              <a:rPr lang="en-US" sz="1178" dirty="0" err="1">
                <a:solidFill>
                  <a:srgbClr val="0C4DA2"/>
                </a:solidFill>
                <a:latin typeface="Helvetica Neue"/>
                <a:ea typeface="Helvetica Neue"/>
                <a:cs typeface="Helvetica Neue"/>
                <a:sym typeface="Helvetica Neue"/>
              </a:rPr>
              <a:t>l'Istruzione</a:t>
            </a:r>
            <a:r>
              <a:rPr lang="en-US" sz="1178" dirty="0">
                <a:solidFill>
                  <a:srgbClr val="0C4DA2"/>
                </a:solidFill>
                <a:latin typeface="Helvetica Neue"/>
                <a:ea typeface="Helvetica Neue"/>
                <a:cs typeface="Helvetica Neue"/>
                <a:sym typeface="Helvetica Neue"/>
              </a:rPr>
              <a:t> e la Cultura (EACEA). Né </a:t>
            </a:r>
            <a:r>
              <a:rPr lang="en-US" sz="1178" dirty="0" err="1">
                <a:solidFill>
                  <a:srgbClr val="0C4DA2"/>
                </a:solidFill>
                <a:latin typeface="Helvetica Neue"/>
                <a:ea typeface="Helvetica Neue"/>
                <a:cs typeface="Helvetica Neue"/>
                <a:sym typeface="Helvetica Neue"/>
              </a:rPr>
              <a:t>l'Unione</a:t>
            </a:r>
            <a:r>
              <a:rPr lang="en-US" sz="1178" dirty="0">
                <a:solidFill>
                  <a:srgbClr val="0C4DA2"/>
                </a:solidFill>
                <a:latin typeface="Helvetica Neue"/>
                <a:ea typeface="Helvetica Neue"/>
                <a:cs typeface="Helvetica Neue"/>
                <a:sym typeface="Helvetica Neue"/>
              </a:rPr>
              <a:t> Europea né </a:t>
            </a:r>
            <a:r>
              <a:rPr lang="en-US" sz="1178" dirty="0" err="1">
                <a:solidFill>
                  <a:srgbClr val="0C4DA2"/>
                </a:solidFill>
                <a:latin typeface="Helvetica Neue"/>
                <a:ea typeface="Helvetica Neue"/>
                <a:cs typeface="Helvetica Neue"/>
                <a:sym typeface="Helvetica Neue"/>
              </a:rPr>
              <a:t>l'EACEA</a:t>
            </a:r>
            <a:r>
              <a:rPr lang="en-US" sz="1178" dirty="0">
                <a:solidFill>
                  <a:srgbClr val="0C4DA2"/>
                </a:solidFill>
                <a:latin typeface="Helvetica Neue"/>
                <a:ea typeface="Helvetica Neue"/>
                <a:cs typeface="Helvetica Neue"/>
                <a:sym typeface="Helvetica Neue"/>
              </a:rPr>
              <a:t> </a:t>
            </a:r>
            <a:r>
              <a:rPr lang="en-US" sz="1178" dirty="0" err="1">
                <a:solidFill>
                  <a:srgbClr val="0C4DA2"/>
                </a:solidFill>
                <a:latin typeface="Helvetica Neue"/>
                <a:ea typeface="Helvetica Neue"/>
                <a:cs typeface="Helvetica Neue"/>
                <a:sym typeface="Helvetica Neue"/>
              </a:rPr>
              <a:t>possono</a:t>
            </a:r>
            <a:r>
              <a:rPr lang="en-US" sz="1178" dirty="0">
                <a:solidFill>
                  <a:srgbClr val="0C4DA2"/>
                </a:solidFill>
                <a:latin typeface="Helvetica Neue"/>
                <a:ea typeface="Helvetica Neue"/>
                <a:cs typeface="Helvetica Neue"/>
                <a:sym typeface="Helvetica Neue"/>
              </a:rPr>
              <a:t> </a:t>
            </a:r>
            <a:r>
              <a:rPr lang="en-US" sz="1178" dirty="0" err="1">
                <a:solidFill>
                  <a:srgbClr val="0C4DA2"/>
                </a:solidFill>
                <a:latin typeface="Helvetica Neue"/>
                <a:ea typeface="Helvetica Neue"/>
                <a:cs typeface="Helvetica Neue"/>
                <a:sym typeface="Helvetica Neue"/>
              </a:rPr>
              <a:t>essere</a:t>
            </a:r>
            <a:r>
              <a:rPr lang="en-US" sz="1178" dirty="0">
                <a:solidFill>
                  <a:srgbClr val="0C4DA2"/>
                </a:solidFill>
                <a:latin typeface="Helvetica Neue"/>
                <a:ea typeface="Helvetica Neue"/>
                <a:cs typeface="Helvetica Neue"/>
                <a:sym typeface="Helvetica Neue"/>
              </a:rPr>
              <a:t> </a:t>
            </a:r>
            <a:r>
              <a:rPr lang="en-US" sz="1178" dirty="0" err="1">
                <a:solidFill>
                  <a:srgbClr val="0C4DA2"/>
                </a:solidFill>
                <a:latin typeface="Helvetica Neue"/>
                <a:ea typeface="Helvetica Neue"/>
                <a:cs typeface="Helvetica Neue"/>
                <a:sym typeface="Helvetica Neue"/>
              </a:rPr>
              <a:t>ritenute</a:t>
            </a:r>
            <a:r>
              <a:rPr lang="en-US" sz="1178" dirty="0">
                <a:solidFill>
                  <a:srgbClr val="0C4DA2"/>
                </a:solidFill>
                <a:latin typeface="Helvetica Neue"/>
                <a:ea typeface="Helvetica Neue"/>
                <a:cs typeface="Helvetica Neue"/>
                <a:sym typeface="Helvetica Neue"/>
              </a:rPr>
              <a:t> </a:t>
            </a:r>
            <a:r>
              <a:rPr lang="en-US" sz="1178" dirty="0" err="1">
                <a:solidFill>
                  <a:srgbClr val="0C4DA2"/>
                </a:solidFill>
                <a:latin typeface="Helvetica Neue"/>
                <a:ea typeface="Helvetica Neue"/>
                <a:cs typeface="Helvetica Neue"/>
                <a:sym typeface="Helvetica Neue"/>
              </a:rPr>
              <a:t>responsabili</a:t>
            </a:r>
            <a:r>
              <a:rPr lang="en-US" sz="1178" dirty="0">
                <a:solidFill>
                  <a:srgbClr val="0C4DA2"/>
                </a:solidFill>
                <a:latin typeface="Helvetica Neue"/>
                <a:ea typeface="Helvetica Neue"/>
                <a:cs typeface="Helvetica Neue"/>
                <a:sym typeface="Helvetica Neue"/>
              </a:rPr>
              <a:t> per </a:t>
            </a:r>
            <a:r>
              <a:rPr lang="en-US" sz="1178" dirty="0" err="1">
                <a:solidFill>
                  <a:srgbClr val="0C4DA2"/>
                </a:solidFill>
                <a:latin typeface="Helvetica Neue"/>
                <a:ea typeface="Helvetica Neue"/>
                <a:cs typeface="Helvetica Neue"/>
                <a:sym typeface="Helvetica Neue"/>
              </a:rPr>
              <a:t>essi</a:t>
            </a:r>
            <a:r>
              <a:rPr lang="en-US" sz="1178" dirty="0">
                <a:solidFill>
                  <a:srgbClr val="0C4DA2"/>
                </a:solidFill>
                <a:latin typeface="Helvetica Neue"/>
                <a:ea typeface="Helvetica Neue"/>
                <a:cs typeface="Helvetica Neue"/>
                <a:sym typeface="Helvetica Neue"/>
              </a:rPr>
              <a:t>.</a:t>
            </a:r>
            <a:endParaRPr dirty="0"/>
          </a:p>
        </p:txBody>
      </p:sp>
      <p:sp>
        <p:nvSpPr>
          <p:cNvPr id="166" name="Google Shape;166;p3">
            <a:extLst>
              <a:ext uri="{FF2B5EF4-FFF2-40B4-BE49-F238E27FC236}">
                <a16:creationId xmlns:a16="http://schemas.microsoft.com/office/drawing/2014/main" id="{C06D1790-DB6C-DD92-8BC1-C2344E33B634}"/>
              </a:ext>
            </a:extLst>
          </p:cNvPr>
          <p:cNvSpPr txBox="1"/>
          <p:nvPr/>
        </p:nvSpPr>
        <p:spPr>
          <a:xfrm>
            <a:off x="-1725735" y="6821207"/>
            <a:ext cx="5508869" cy="5480668"/>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None/>
            </a:pPr>
            <a:r>
              <a:rPr lang="en-US" sz="37888" b="1" dirty="0">
                <a:solidFill>
                  <a:srgbClr val="EFEFEF"/>
                </a:solidFill>
                <a:latin typeface="Arial"/>
                <a:ea typeface="Arial"/>
                <a:cs typeface="Arial"/>
                <a:sym typeface="Arial"/>
              </a:rPr>
              <a:t>03</a:t>
            </a:r>
            <a:endParaRPr dirty="0"/>
          </a:p>
        </p:txBody>
      </p:sp>
      <p:sp>
        <p:nvSpPr>
          <p:cNvPr id="168" name="Google Shape;168;p3">
            <a:extLst>
              <a:ext uri="{FF2B5EF4-FFF2-40B4-BE49-F238E27FC236}">
                <a16:creationId xmlns:a16="http://schemas.microsoft.com/office/drawing/2014/main" id="{3586E24E-DF79-7BF7-E67C-88BE75B3F51D}"/>
              </a:ext>
            </a:extLst>
          </p:cNvPr>
          <p:cNvSpPr txBox="1"/>
          <p:nvPr/>
        </p:nvSpPr>
        <p:spPr>
          <a:xfrm>
            <a:off x="6805022" y="3011982"/>
            <a:ext cx="10158071" cy="2314480"/>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None/>
            </a:pPr>
            <a:r>
              <a:rPr lang="en-US" sz="8000" b="1" dirty="0" err="1">
                <a:solidFill>
                  <a:srgbClr val="343434"/>
                </a:solidFill>
              </a:rPr>
              <a:t>Motivazioni</a:t>
            </a:r>
            <a:r>
              <a:rPr lang="en-US" sz="8000" b="1" dirty="0">
                <a:solidFill>
                  <a:srgbClr val="343434"/>
                </a:solidFill>
              </a:rPr>
              <a:t> e </a:t>
            </a:r>
            <a:r>
              <a:rPr lang="en-US" sz="8000" b="1" dirty="0" err="1">
                <a:solidFill>
                  <a:srgbClr val="343434"/>
                </a:solidFill>
              </a:rPr>
              <a:t>obiettivi</a:t>
            </a:r>
            <a:r>
              <a:rPr lang="en-US" sz="8000" b="1" dirty="0">
                <a:solidFill>
                  <a:srgbClr val="343434"/>
                </a:solidFill>
              </a:rPr>
              <a:t> del </a:t>
            </a:r>
            <a:r>
              <a:rPr lang="en-US" sz="8000" b="1" dirty="0" err="1">
                <a:solidFill>
                  <a:srgbClr val="343434"/>
                </a:solidFill>
              </a:rPr>
              <a:t>corso</a:t>
            </a:r>
            <a:endParaRPr sz="1050" dirty="0"/>
          </a:p>
        </p:txBody>
      </p:sp>
    </p:spTree>
    <p:extLst>
      <p:ext uri="{BB962C8B-B14F-4D97-AF65-F5344CB8AC3E}">
        <p14:creationId xmlns:p14="http://schemas.microsoft.com/office/powerpoint/2010/main" val="3017453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38F08-34F2-56C0-5B9A-9DB89543C4AE}"/>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3729B53-28A4-2CF4-90A5-EB86CFFBB92B}"/>
              </a:ext>
            </a:extLst>
          </p:cNvPr>
          <p:cNvSpPr>
            <a:spLocks noGrp="1"/>
          </p:cNvSpPr>
          <p:nvPr>
            <p:ph type="ctrTitle"/>
          </p:nvPr>
        </p:nvSpPr>
        <p:spPr>
          <a:xfrm>
            <a:off x="2693442" y="356216"/>
            <a:ext cx="14748395" cy="1470025"/>
          </a:xfrm>
        </p:spPr>
        <p:txBody>
          <a:bodyPr>
            <a:normAutofit/>
          </a:bodyPr>
          <a:lstStyle/>
          <a:p>
            <a:r>
              <a:rPr lang="en-US" dirty="0">
                <a:latin typeface="Bricolage Grotesque" panose="020B0604020202020204" charset="0"/>
              </a:rPr>
              <a:t>Come combattere la </a:t>
            </a:r>
            <a:br>
              <a:rPr lang="en-US" dirty="0">
                <a:latin typeface="Bricolage Grotesque" panose="020B0604020202020204" charset="0"/>
              </a:rPr>
            </a:br>
            <a:r>
              <a:rPr lang="en-US" dirty="0">
                <a:latin typeface="Bricolage Grotesque" panose="020B0604020202020204" charset="0"/>
              </a:rPr>
              <a:t>disinformazione / cattiva informazione.</a:t>
            </a:r>
            <a:endParaRPr lang="el-GR" dirty="0"/>
          </a:p>
        </p:txBody>
      </p:sp>
      <p:sp>
        <p:nvSpPr>
          <p:cNvPr id="4" name="Google Shape;118;p2">
            <a:extLst>
              <a:ext uri="{FF2B5EF4-FFF2-40B4-BE49-F238E27FC236}">
                <a16:creationId xmlns:a16="http://schemas.microsoft.com/office/drawing/2014/main" id="{049E575D-64A0-37CC-611D-2E101E81E39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280D96AB-C5C2-C52F-A472-9E8B28BD5B6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2954D727-1430-FD94-CCCA-29E2195D2F98}"/>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DDD541A8-2306-6152-1042-8775682071AF}"/>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AF09E73-237F-04D8-87EE-57702C260A60}"/>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B5A9E7E0-B043-50A6-D62B-75C772457E0C}"/>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90620B7-C095-BA42-CFDB-9D749E55F690}"/>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D70AF6D5-D9B3-B276-8CC3-ECEDCD80270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E73CEA03-1CD6-B82D-475C-D7715CD1C93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E278A26B-9C45-485A-9A49-321B946BDEF4}"/>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7" name="Immagine 16" descr="Immagine che contiene Elementi grafici, clipart, design, cartone animato&#10;&#10;Il contenuto generato dall'IA potrebbe non essere corretto.">
            <a:extLst>
              <a:ext uri="{FF2B5EF4-FFF2-40B4-BE49-F238E27FC236}">
                <a16:creationId xmlns:a16="http://schemas.microsoft.com/office/drawing/2014/main" id="{3F731311-D538-65B2-B329-C92A03EB977C}"/>
              </a:ext>
            </a:extLst>
          </p:cNvPr>
          <p:cNvPicPr>
            <a:picLocks noChangeAspect="1"/>
          </p:cNvPicPr>
          <p:nvPr/>
        </p:nvPicPr>
        <p:blipFill>
          <a:blip r:embed="rId4"/>
          <a:srcRect l="3423" t="46211" r="76528" b="36674"/>
          <a:stretch>
            <a:fillRect/>
          </a:stretch>
        </p:blipFill>
        <p:spPr>
          <a:xfrm>
            <a:off x="8972550" y="3238501"/>
            <a:ext cx="1041400" cy="889000"/>
          </a:xfrm>
          <a:prstGeom prst="rect">
            <a:avLst/>
          </a:prstGeom>
        </p:spPr>
      </p:pic>
      <p:pic>
        <p:nvPicPr>
          <p:cNvPr id="18" name="Immagine 17" descr="Immagine che contiene Elementi grafici, clipart, design, cartone animato&#10;&#10;Il contenuto generato dall'IA potrebbe non essere corretto.">
            <a:extLst>
              <a:ext uri="{FF2B5EF4-FFF2-40B4-BE49-F238E27FC236}">
                <a16:creationId xmlns:a16="http://schemas.microsoft.com/office/drawing/2014/main" id="{1ECE625A-9DBC-ECD6-B82A-BBC1E7D71CD8}"/>
              </a:ext>
            </a:extLst>
          </p:cNvPr>
          <p:cNvPicPr>
            <a:picLocks noChangeAspect="1"/>
          </p:cNvPicPr>
          <p:nvPr/>
        </p:nvPicPr>
        <p:blipFill>
          <a:blip r:embed="rId4"/>
          <a:srcRect l="77671" t="41027" r="4724" b="39168"/>
          <a:stretch>
            <a:fillRect/>
          </a:stretch>
        </p:blipFill>
        <p:spPr>
          <a:xfrm>
            <a:off x="10115549" y="3352799"/>
            <a:ext cx="914401" cy="1028701"/>
          </a:xfrm>
          <a:prstGeom prst="rect">
            <a:avLst/>
          </a:prstGeom>
        </p:spPr>
      </p:pic>
      <p:pic>
        <p:nvPicPr>
          <p:cNvPr id="19" name="Immagine 18" descr="Immagine che contiene Elementi grafici, clipart, design, cartone animato&#10;&#10;Il contenuto generato dall'IA potrebbe non essere corretto.">
            <a:extLst>
              <a:ext uri="{FF2B5EF4-FFF2-40B4-BE49-F238E27FC236}">
                <a16:creationId xmlns:a16="http://schemas.microsoft.com/office/drawing/2014/main" id="{38EA4C61-6D6F-63AD-2C75-C92CAA1D8153}"/>
              </a:ext>
            </a:extLst>
          </p:cNvPr>
          <p:cNvPicPr>
            <a:picLocks noChangeAspect="1"/>
          </p:cNvPicPr>
          <p:nvPr/>
        </p:nvPicPr>
        <p:blipFill>
          <a:blip r:embed="rId4"/>
          <a:srcRect l="3423" t="46211" r="76528" b="36674"/>
          <a:stretch>
            <a:fillRect/>
          </a:stretch>
        </p:blipFill>
        <p:spPr>
          <a:xfrm>
            <a:off x="7956550" y="4127501"/>
            <a:ext cx="1041400" cy="889000"/>
          </a:xfrm>
          <a:prstGeom prst="rect">
            <a:avLst/>
          </a:prstGeom>
        </p:spPr>
      </p:pic>
      <p:pic>
        <p:nvPicPr>
          <p:cNvPr id="20" name="Immagine 19" descr="Immagine che contiene Elementi grafici, clipart, design, cartone animato&#10;&#10;Il contenuto generato dall'IA potrebbe non essere corretto.">
            <a:extLst>
              <a:ext uri="{FF2B5EF4-FFF2-40B4-BE49-F238E27FC236}">
                <a16:creationId xmlns:a16="http://schemas.microsoft.com/office/drawing/2014/main" id="{34DFD7D8-C430-2280-0024-CEDE4E1740F6}"/>
              </a:ext>
            </a:extLst>
          </p:cNvPr>
          <p:cNvPicPr>
            <a:picLocks noChangeAspect="1"/>
          </p:cNvPicPr>
          <p:nvPr/>
        </p:nvPicPr>
        <p:blipFill>
          <a:blip r:embed="rId4"/>
          <a:srcRect l="77671" t="41027" r="4724" b="39168"/>
          <a:stretch>
            <a:fillRect/>
          </a:stretch>
        </p:blipFill>
        <p:spPr>
          <a:xfrm>
            <a:off x="9099549" y="4241799"/>
            <a:ext cx="914401" cy="1028701"/>
          </a:xfrm>
          <a:prstGeom prst="rect">
            <a:avLst/>
          </a:prstGeom>
        </p:spPr>
      </p:pic>
      <p:pic>
        <p:nvPicPr>
          <p:cNvPr id="21" name="Immagine 20" descr="Immagine che contiene Elementi grafici, clipart, design, cartone animato&#10;&#10;Il contenuto generato dall'IA potrebbe non essere corretto.">
            <a:extLst>
              <a:ext uri="{FF2B5EF4-FFF2-40B4-BE49-F238E27FC236}">
                <a16:creationId xmlns:a16="http://schemas.microsoft.com/office/drawing/2014/main" id="{3789654E-8CBE-D474-77EC-E1B9FFB41F78}"/>
              </a:ext>
            </a:extLst>
          </p:cNvPr>
          <p:cNvPicPr>
            <a:picLocks noChangeAspect="1"/>
          </p:cNvPicPr>
          <p:nvPr/>
        </p:nvPicPr>
        <p:blipFill>
          <a:blip r:embed="rId4"/>
          <a:srcRect l="3423" t="46211" r="76528" b="36674"/>
          <a:stretch>
            <a:fillRect/>
          </a:stretch>
        </p:blipFill>
        <p:spPr>
          <a:xfrm>
            <a:off x="6978650" y="2908299"/>
            <a:ext cx="1041400" cy="889000"/>
          </a:xfrm>
          <a:prstGeom prst="rect">
            <a:avLst/>
          </a:prstGeom>
        </p:spPr>
      </p:pic>
      <p:pic>
        <p:nvPicPr>
          <p:cNvPr id="22" name="Immagine 21" descr="Immagine che contiene Elementi grafici, clipart, design, cartone animato&#10;&#10;Il contenuto generato dall'IA potrebbe non essere corretto.">
            <a:extLst>
              <a:ext uri="{FF2B5EF4-FFF2-40B4-BE49-F238E27FC236}">
                <a16:creationId xmlns:a16="http://schemas.microsoft.com/office/drawing/2014/main" id="{C1265F39-87BC-FDE0-7A91-564261CA6AAA}"/>
              </a:ext>
            </a:extLst>
          </p:cNvPr>
          <p:cNvPicPr>
            <a:picLocks noChangeAspect="1"/>
          </p:cNvPicPr>
          <p:nvPr/>
        </p:nvPicPr>
        <p:blipFill>
          <a:blip r:embed="rId4"/>
          <a:srcRect l="77671" t="41027" r="4724" b="39168"/>
          <a:stretch>
            <a:fillRect/>
          </a:stretch>
        </p:blipFill>
        <p:spPr>
          <a:xfrm>
            <a:off x="8121649" y="3022597"/>
            <a:ext cx="914401" cy="1028701"/>
          </a:xfrm>
          <a:prstGeom prst="rect">
            <a:avLst/>
          </a:prstGeom>
        </p:spPr>
      </p:pic>
      <p:pic>
        <p:nvPicPr>
          <p:cNvPr id="25" name="Immagine 24" descr="Immagine che contiene Elementi grafici, clipart, design, cartone animato&#10;&#10;Il contenuto generato dall'IA potrebbe non essere corretto.">
            <a:extLst>
              <a:ext uri="{FF2B5EF4-FFF2-40B4-BE49-F238E27FC236}">
                <a16:creationId xmlns:a16="http://schemas.microsoft.com/office/drawing/2014/main" id="{D8F43B24-0123-2415-195D-D1D25352F058}"/>
              </a:ext>
            </a:extLst>
          </p:cNvPr>
          <p:cNvPicPr>
            <a:picLocks noChangeAspect="1"/>
          </p:cNvPicPr>
          <p:nvPr/>
        </p:nvPicPr>
        <p:blipFill>
          <a:blip r:embed="rId4"/>
          <a:srcRect l="3423" t="46211" r="76528" b="36674"/>
          <a:stretch>
            <a:fillRect/>
          </a:stretch>
        </p:blipFill>
        <p:spPr>
          <a:xfrm>
            <a:off x="5962650" y="3797298"/>
            <a:ext cx="1041400" cy="889000"/>
          </a:xfrm>
          <a:prstGeom prst="rect">
            <a:avLst/>
          </a:prstGeom>
        </p:spPr>
      </p:pic>
      <p:pic>
        <p:nvPicPr>
          <p:cNvPr id="26" name="Immagine 25" descr="Immagine che contiene Elementi grafici, clipart, design, cartone animato&#10;&#10;Il contenuto generato dall'IA potrebbe non essere corretto.">
            <a:extLst>
              <a:ext uri="{FF2B5EF4-FFF2-40B4-BE49-F238E27FC236}">
                <a16:creationId xmlns:a16="http://schemas.microsoft.com/office/drawing/2014/main" id="{A7125DBF-3353-8789-14D4-B25DEF69AFA9}"/>
              </a:ext>
            </a:extLst>
          </p:cNvPr>
          <p:cNvPicPr>
            <a:picLocks noChangeAspect="1"/>
          </p:cNvPicPr>
          <p:nvPr/>
        </p:nvPicPr>
        <p:blipFill>
          <a:blip r:embed="rId4"/>
          <a:srcRect l="77671" t="41027" r="4724" b="39168"/>
          <a:stretch>
            <a:fillRect/>
          </a:stretch>
        </p:blipFill>
        <p:spPr>
          <a:xfrm>
            <a:off x="7105649" y="3911596"/>
            <a:ext cx="914401" cy="1028701"/>
          </a:xfrm>
          <a:prstGeom prst="rect">
            <a:avLst/>
          </a:prstGeom>
        </p:spPr>
      </p:pic>
      <p:pic>
        <p:nvPicPr>
          <p:cNvPr id="27" name="Immagine 26" descr="Immagine che contiene Elementi grafici, clipart, design, cartone animato&#10;&#10;Il contenuto generato dall'IA potrebbe non essere corretto.">
            <a:extLst>
              <a:ext uri="{FF2B5EF4-FFF2-40B4-BE49-F238E27FC236}">
                <a16:creationId xmlns:a16="http://schemas.microsoft.com/office/drawing/2014/main" id="{9DAFBF38-2A69-90AE-04D2-8249114A318D}"/>
              </a:ext>
            </a:extLst>
          </p:cNvPr>
          <p:cNvPicPr>
            <a:picLocks noChangeAspect="1"/>
          </p:cNvPicPr>
          <p:nvPr/>
        </p:nvPicPr>
        <p:blipFill>
          <a:blip r:embed="rId4"/>
          <a:srcRect l="3423" t="46211" r="76528" b="36674"/>
          <a:stretch>
            <a:fillRect/>
          </a:stretch>
        </p:blipFill>
        <p:spPr>
          <a:xfrm>
            <a:off x="5003800" y="2527300"/>
            <a:ext cx="1041400" cy="889000"/>
          </a:xfrm>
          <a:prstGeom prst="rect">
            <a:avLst/>
          </a:prstGeom>
        </p:spPr>
      </p:pic>
      <p:pic>
        <p:nvPicPr>
          <p:cNvPr id="28" name="Immagine 27" descr="Immagine che contiene Elementi grafici, clipart, design, cartone animato&#10;&#10;Il contenuto generato dall'IA potrebbe non essere corretto.">
            <a:extLst>
              <a:ext uri="{FF2B5EF4-FFF2-40B4-BE49-F238E27FC236}">
                <a16:creationId xmlns:a16="http://schemas.microsoft.com/office/drawing/2014/main" id="{9907228D-01E4-41C4-3AFB-5046B0600BAB}"/>
              </a:ext>
            </a:extLst>
          </p:cNvPr>
          <p:cNvPicPr>
            <a:picLocks noChangeAspect="1"/>
          </p:cNvPicPr>
          <p:nvPr/>
        </p:nvPicPr>
        <p:blipFill>
          <a:blip r:embed="rId4"/>
          <a:srcRect l="77671" t="41027" r="4724" b="39168"/>
          <a:stretch>
            <a:fillRect/>
          </a:stretch>
        </p:blipFill>
        <p:spPr>
          <a:xfrm>
            <a:off x="6146799" y="2641598"/>
            <a:ext cx="914401" cy="1028701"/>
          </a:xfrm>
          <a:prstGeom prst="rect">
            <a:avLst/>
          </a:prstGeom>
        </p:spPr>
      </p:pic>
      <p:pic>
        <p:nvPicPr>
          <p:cNvPr id="29" name="Immagine 28" descr="Immagine che contiene Elementi grafici, clipart, design, cartone animato&#10;&#10;Il contenuto generato dall'IA potrebbe non essere corretto.">
            <a:extLst>
              <a:ext uri="{FF2B5EF4-FFF2-40B4-BE49-F238E27FC236}">
                <a16:creationId xmlns:a16="http://schemas.microsoft.com/office/drawing/2014/main" id="{2E421B2E-E124-2B50-3B27-2E2C731D3067}"/>
              </a:ext>
            </a:extLst>
          </p:cNvPr>
          <p:cNvPicPr>
            <a:picLocks noChangeAspect="1"/>
          </p:cNvPicPr>
          <p:nvPr/>
        </p:nvPicPr>
        <p:blipFill>
          <a:blip r:embed="rId4"/>
          <a:srcRect l="3423" t="46211" r="76528" b="36674"/>
          <a:stretch>
            <a:fillRect/>
          </a:stretch>
        </p:blipFill>
        <p:spPr>
          <a:xfrm>
            <a:off x="3968750" y="3378195"/>
            <a:ext cx="1041400" cy="889000"/>
          </a:xfrm>
          <a:prstGeom prst="rect">
            <a:avLst/>
          </a:prstGeom>
        </p:spPr>
      </p:pic>
      <p:pic>
        <p:nvPicPr>
          <p:cNvPr id="30" name="Immagine 29" descr="Immagine che contiene Elementi grafici, clipart, design, cartone animato&#10;&#10;Il contenuto generato dall'IA potrebbe non essere corretto.">
            <a:extLst>
              <a:ext uri="{FF2B5EF4-FFF2-40B4-BE49-F238E27FC236}">
                <a16:creationId xmlns:a16="http://schemas.microsoft.com/office/drawing/2014/main" id="{50621FF9-002F-8482-37B7-8DBE72F3E1F8}"/>
              </a:ext>
            </a:extLst>
          </p:cNvPr>
          <p:cNvPicPr>
            <a:picLocks noChangeAspect="1"/>
          </p:cNvPicPr>
          <p:nvPr/>
        </p:nvPicPr>
        <p:blipFill>
          <a:blip r:embed="rId4"/>
          <a:srcRect l="77671" t="41027" r="4724" b="39168"/>
          <a:stretch>
            <a:fillRect/>
          </a:stretch>
        </p:blipFill>
        <p:spPr>
          <a:xfrm>
            <a:off x="5111749" y="3492493"/>
            <a:ext cx="914401" cy="1028701"/>
          </a:xfrm>
          <a:prstGeom prst="rect">
            <a:avLst/>
          </a:prstGeom>
        </p:spPr>
      </p:pic>
      <p:pic>
        <p:nvPicPr>
          <p:cNvPr id="31" name="Immagine 30" descr="Immagine che contiene Elementi grafici, clipart, design, cartone animato&#10;&#10;Il contenuto generato dall'IA potrebbe non essere corretto.">
            <a:extLst>
              <a:ext uri="{FF2B5EF4-FFF2-40B4-BE49-F238E27FC236}">
                <a16:creationId xmlns:a16="http://schemas.microsoft.com/office/drawing/2014/main" id="{040F45B5-3EBC-AE54-8A85-D04AB480947D}"/>
              </a:ext>
            </a:extLst>
          </p:cNvPr>
          <p:cNvPicPr>
            <a:picLocks noChangeAspect="1"/>
          </p:cNvPicPr>
          <p:nvPr/>
        </p:nvPicPr>
        <p:blipFill>
          <a:blip r:embed="rId4"/>
          <a:srcRect l="3423" t="46211" r="76528" b="36674"/>
          <a:stretch>
            <a:fillRect/>
          </a:stretch>
        </p:blipFill>
        <p:spPr>
          <a:xfrm>
            <a:off x="6927850" y="4991095"/>
            <a:ext cx="1041400" cy="889000"/>
          </a:xfrm>
          <a:prstGeom prst="rect">
            <a:avLst/>
          </a:prstGeom>
        </p:spPr>
      </p:pic>
      <p:pic>
        <p:nvPicPr>
          <p:cNvPr id="32" name="Immagine 31" descr="Immagine che contiene Elementi grafici, clipart, design, cartone animato&#10;&#10;Il contenuto generato dall'IA potrebbe non essere corretto.">
            <a:extLst>
              <a:ext uri="{FF2B5EF4-FFF2-40B4-BE49-F238E27FC236}">
                <a16:creationId xmlns:a16="http://schemas.microsoft.com/office/drawing/2014/main" id="{FCEBBE30-088B-CF14-74A9-19FB1E9D968B}"/>
              </a:ext>
            </a:extLst>
          </p:cNvPr>
          <p:cNvPicPr>
            <a:picLocks noChangeAspect="1"/>
          </p:cNvPicPr>
          <p:nvPr/>
        </p:nvPicPr>
        <p:blipFill>
          <a:blip r:embed="rId4"/>
          <a:srcRect l="77671" t="41027" r="4724" b="39168"/>
          <a:stretch>
            <a:fillRect/>
          </a:stretch>
        </p:blipFill>
        <p:spPr>
          <a:xfrm>
            <a:off x="8070849" y="5105393"/>
            <a:ext cx="914401" cy="1028701"/>
          </a:xfrm>
          <a:prstGeom prst="rect">
            <a:avLst/>
          </a:prstGeom>
        </p:spPr>
      </p:pic>
      <p:pic>
        <p:nvPicPr>
          <p:cNvPr id="33" name="Immagine 32" descr="Immagine che contiene Elementi grafici, clipart, design, cartone animato&#10;&#10;Il contenuto generato dall'IA potrebbe non essere corretto.">
            <a:extLst>
              <a:ext uri="{FF2B5EF4-FFF2-40B4-BE49-F238E27FC236}">
                <a16:creationId xmlns:a16="http://schemas.microsoft.com/office/drawing/2014/main" id="{C81A99D0-1510-370A-4D52-478122790944}"/>
              </a:ext>
            </a:extLst>
          </p:cNvPr>
          <p:cNvPicPr>
            <a:picLocks noChangeAspect="1"/>
          </p:cNvPicPr>
          <p:nvPr/>
        </p:nvPicPr>
        <p:blipFill>
          <a:blip r:embed="rId4"/>
          <a:srcRect l="3423" t="46211" r="76528" b="36674"/>
          <a:stretch>
            <a:fillRect/>
          </a:stretch>
        </p:blipFill>
        <p:spPr>
          <a:xfrm>
            <a:off x="5911850" y="5880095"/>
            <a:ext cx="1041400" cy="889000"/>
          </a:xfrm>
          <a:prstGeom prst="rect">
            <a:avLst/>
          </a:prstGeom>
        </p:spPr>
      </p:pic>
      <p:pic>
        <p:nvPicPr>
          <p:cNvPr id="34" name="Immagine 33" descr="Immagine che contiene Elementi grafici, clipart, design, cartone animato&#10;&#10;Il contenuto generato dall'IA potrebbe non essere corretto.">
            <a:extLst>
              <a:ext uri="{FF2B5EF4-FFF2-40B4-BE49-F238E27FC236}">
                <a16:creationId xmlns:a16="http://schemas.microsoft.com/office/drawing/2014/main" id="{9911EA33-FED5-871D-585E-79904F05A28B}"/>
              </a:ext>
            </a:extLst>
          </p:cNvPr>
          <p:cNvPicPr>
            <a:picLocks noChangeAspect="1"/>
          </p:cNvPicPr>
          <p:nvPr/>
        </p:nvPicPr>
        <p:blipFill>
          <a:blip r:embed="rId4"/>
          <a:srcRect l="77671" t="41027" r="4724" b="39168"/>
          <a:stretch>
            <a:fillRect/>
          </a:stretch>
        </p:blipFill>
        <p:spPr>
          <a:xfrm>
            <a:off x="7054849" y="5994393"/>
            <a:ext cx="914401" cy="1028701"/>
          </a:xfrm>
          <a:prstGeom prst="rect">
            <a:avLst/>
          </a:prstGeom>
        </p:spPr>
      </p:pic>
      <p:pic>
        <p:nvPicPr>
          <p:cNvPr id="35" name="Immagine 34" descr="Immagine che contiene Elementi grafici, clipart, design, cartone animato&#10;&#10;Il contenuto generato dall'IA potrebbe non essere corretto.">
            <a:extLst>
              <a:ext uri="{FF2B5EF4-FFF2-40B4-BE49-F238E27FC236}">
                <a16:creationId xmlns:a16="http://schemas.microsoft.com/office/drawing/2014/main" id="{0211EAAD-49AC-6696-836D-E83F5C73A2F4}"/>
              </a:ext>
            </a:extLst>
          </p:cNvPr>
          <p:cNvPicPr>
            <a:picLocks noChangeAspect="1"/>
          </p:cNvPicPr>
          <p:nvPr/>
        </p:nvPicPr>
        <p:blipFill>
          <a:blip r:embed="rId4"/>
          <a:srcRect l="3423" t="46211" r="76528" b="36674"/>
          <a:stretch>
            <a:fillRect/>
          </a:stretch>
        </p:blipFill>
        <p:spPr>
          <a:xfrm>
            <a:off x="4933950" y="4660893"/>
            <a:ext cx="1041400" cy="889000"/>
          </a:xfrm>
          <a:prstGeom prst="rect">
            <a:avLst/>
          </a:prstGeom>
        </p:spPr>
      </p:pic>
      <p:pic>
        <p:nvPicPr>
          <p:cNvPr id="36" name="Immagine 35" descr="Immagine che contiene Elementi grafici, clipart, design, cartone animato&#10;&#10;Il contenuto generato dall'IA potrebbe non essere corretto.">
            <a:extLst>
              <a:ext uri="{FF2B5EF4-FFF2-40B4-BE49-F238E27FC236}">
                <a16:creationId xmlns:a16="http://schemas.microsoft.com/office/drawing/2014/main" id="{AA6A2BE8-DB7D-92CA-DB81-CAB37A78FB60}"/>
              </a:ext>
            </a:extLst>
          </p:cNvPr>
          <p:cNvPicPr>
            <a:picLocks noChangeAspect="1"/>
          </p:cNvPicPr>
          <p:nvPr/>
        </p:nvPicPr>
        <p:blipFill>
          <a:blip r:embed="rId4"/>
          <a:srcRect l="77671" t="41027" r="4724" b="39168"/>
          <a:stretch>
            <a:fillRect/>
          </a:stretch>
        </p:blipFill>
        <p:spPr>
          <a:xfrm>
            <a:off x="6076949" y="4775191"/>
            <a:ext cx="914401" cy="1028701"/>
          </a:xfrm>
          <a:prstGeom prst="rect">
            <a:avLst/>
          </a:prstGeom>
        </p:spPr>
      </p:pic>
      <p:pic>
        <p:nvPicPr>
          <p:cNvPr id="37" name="Immagine 36" descr="Immagine che contiene Elementi grafici, clipart, design, cartone animato&#10;&#10;Il contenuto generato dall'IA potrebbe non essere corretto.">
            <a:extLst>
              <a:ext uri="{FF2B5EF4-FFF2-40B4-BE49-F238E27FC236}">
                <a16:creationId xmlns:a16="http://schemas.microsoft.com/office/drawing/2014/main" id="{44107101-88E0-0FED-6820-FA7DE905DA17}"/>
              </a:ext>
            </a:extLst>
          </p:cNvPr>
          <p:cNvPicPr>
            <a:picLocks noChangeAspect="1"/>
          </p:cNvPicPr>
          <p:nvPr/>
        </p:nvPicPr>
        <p:blipFill>
          <a:blip r:embed="rId4"/>
          <a:srcRect l="3423" t="46211" r="76528" b="36674"/>
          <a:stretch>
            <a:fillRect/>
          </a:stretch>
        </p:blipFill>
        <p:spPr>
          <a:xfrm>
            <a:off x="3917950" y="5549892"/>
            <a:ext cx="1041400" cy="889000"/>
          </a:xfrm>
          <a:prstGeom prst="rect">
            <a:avLst/>
          </a:prstGeom>
        </p:spPr>
      </p:pic>
      <p:pic>
        <p:nvPicPr>
          <p:cNvPr id="38" name="Immagine 37" descr="Immagine che contiene Elementi grafici, clipart, design, cartone animato&#10;&#10;Il contenuto generato dall'IA potrebbe non essere corretto.">
            <a:extLst>
              <a:ext uri="{FF2B5EF4-FFF2-40B4-BE49-F238E27FC236}">
                <a16:creationId xmlns:a16="http://schemas.microsoft.com/office/drawing/2014/main" id="{D45A6931-9F66-02C9-78C5-8EDDDE0DC001}"/>
              </a:ext>
            </a:extLst>
          </p:cNvPr>
          <p:cNvPicPr>
            <a:picLocks noChangeAspect="1"/>
          </p:cNvPicPr>
          <p:nvPr/>
        </p:nvPicPr>
        <p:blipFill>
          <a:blip r:embed="rId4"/>
          <a:srcRect l="77671" t="41027" r="4724" b="39168"/>
          <a:stretch>
            <a:fillRect/>
          </a:stretch>
        </p:blipFill>
        <p:spPr>
          <a:xfrm>
            <a:off x="5060949" y="5664190"/>
            <a:ext cx="914401" cy="1028701"/>
          </a:xfrm>
          <a:prstGeom prst="rect">
            <a:avLst/>
          </a:prstGeom>
        </p:spPr>
      </p:pic>
      <p:pic>
        <p:nvPicPr>
          <p:cNvPr id="39" name="Immagine 38" descr="Immagine che contiene Elementi grafici, clipart, design, cartone animato&#10;&#10;Il contenuto generato dall'IA potrebbe non essere corretto.">
            <a:extLst>
              <a:ext uri="{FF2B5EF4-FFF2-40B4-BE49-F238E27FC236}">
                <a16:creationId xmlns:a16="http://schemas.microsoft.com/office/drawing/2014/main" id="{4CF47F6C-0017-9EE5-AA0D-604CAFDF1A69}"/>
              </a:ext>
            </a:extLst>
          </p:cNvPr>
          <p:cNvPicPr>
            <a:picLocks noChangeAspect="1"/>
          </p:cNvPicPr>
          <p:nvPr/>
        </p:nvPicPr>
        <p:blipFill>
          <a:blip r:embed="rId4"/>
          <a:srcRect l="3423" t="46211" r="76528" b="36674"/>
          <a:stretch>
            <a:fillRect/>
          </a:stretch>
        </p:blipFill>
        <p:spPr>
          <a:xfrm>
            <a:off x="2959100" y="4279894"/>
            <a:ext cx="1041400" cy="889000"/>
          </a:xfrm>
          <a:prstGeom prst="rect">
            <a:avLst/>
          </a:prstGeom>
        </p:spPr>
      </p:pic>
      <p:pic>
        <p:nvPicPr>
          <p:cNvPr id="40" name="Immagine 39" descr="Immagine che contiene Elementi grafici, clipart, design, cartone animato&#10;&#10;Il contenuto generato dall'IA potrebbe non essere corretto.">
            <a:extLst>
              <a:ext uri="{FF2B5EF4-FFF2-40B4-BE49-F238E27FC236}">
                <a16:creationId xmlns:a16="http://schemas.microsoft.com/office/drawing/2014/main" id="{4FE24714-826E-4BDF-6603-9FDF079B98B4}"/>
              </a:ext>
            </a:extLst>
          </p:cNvPr>
          <p:cNvPicPr>
            <a:picLocks noChangeAspect="1"/>
          </p:cNvPicPr>
          <p:nvPr/>
        </p:nvPicPr>
        <p:blipFill>
          <a:blip r:embed="rId4"/>
          <a:srcRect l="77671" t="41027" r="4724" b="39168"/>
          <a:stretch>
            <a:fillRect/>
          </a:stretch>
        </p:blipFill>
        <p:spPr>
          <a:xfrm>
            <a:off x="4102099" y="4394192"/>
            <a:ext cx="914401" cy="1028701"/>
          </a:xfrm>
          <a:prstGeom prst="rect">
            <a:avLst/>
          </a:prstGeom>
        </p:spPr>
      </p:pic>
      <p:pic>
        <p:nvPicPr>
          <p:cNvPr id="41" name="Immagine 40" descr="Immagine che contiene Elementi grafici, clipart, design, cartone animato&#10;&#10;Il contenuto generato dall'IA potrebbe non essere corretto.">
            <a:extLst>
              <a:ext uri="{FF2B5EF4-FFF2-40B4-BE49-F238E27FC236}">
                <a16:creationId xmlns:a16="http://schemas.microsoft.com/office/drawing/2014/main" id="{04108D61-808B-5660-F838-557971209233}"/>
              </a:ext>
            </a:extLst>
          </p:cNvPr>
          <p:cNvPicPr>
            <a:picLocks noChangeAspect="1"/>
          </p:cNvPicPr>
          <p:nvPr/>
        </p:nvPicPr>
        <p:blipFill>
          <a:blip r:embed="rId4"/>
          <a:srcRect l="3423" t="46211" r="76528" b="36674"/>
          <a:stretch>
            <a:fillRect/>
          </a:stretch>
        </p:blipFill>
        <p:spPr>
          <a:xfrm>
            <a:off x="1924050" y="5130789"/>
            <a:ext cx="1041400" cy="889000"/>
          </a:xfrm>
          <a:prstGeom prst="rect">
            <a:avLst/>
          </a:prstGeom>
        </p:spPr>
      </p:pic>
      <p:pic>
        <p:nvPicPr>
          <p:cNvPr id="42" name="Immagine 41" descr="Immagine che contiene Elementi grafici, clipart, design, cartone animato&#10;&#10;Il contenuto generato dall'IA potrebbe non essere corretto.">
            <a:extLst>
              <a:ext uri="{FF2B5EF4-FFF2-40B4-BE49-F238E27FC236}">
                <a16:creationId xmlns:a16="http://schemas.microsoft.com/office/drawing/2014/main" id="{FF199868-CE77-2D4E-2B3E-0841799D15B0}"/>
              </a:ext>
            </a:extLst>
          </p:cNvPr>
          <p:cNvPicPr>
            <a:picLocks noChangeAspect="1"/>
          </p:cNvPicPr>
          <p:nvPr/>
        </p:nvPicPr>
        <p:blipFill>
          <a:blip r:embed="rId4"/>
          <a:srcRect l="77671" t="41027" r="4724" b="39168"/>
          <a:stretch>
            <a:fillRect/>
          </a:stretch>
        </p:blipFill>
        <p:spPr>
          <a:xfrm>
            <a:off x="3067049" y="5245087"/>
            <a:ext cx="914401" cy="1028701"/>
          </a:xfrm>
          <a:prstGeom prst="rect">
            <a:avLst/>
          </a:prstGeom>
        </p:spPr>
      </p:pic>
      <p:pic>
        <p:nvPicPr>
          <p:cNvPr id="43" name="Immagine 42" descr="Immagine che contiene Elementi grafici, clipart, design, cartone animato&#10;&#10;Il contenuto generato dall'IA potrebbe non essere corretto.">
            <a:extLst>
              <a:ext uri="{FF2B5EF4-FFF2-40B4-BE49-F238E27FC236}">
                <a16:creationId xmlns:a16="http://schemas.microsoft.com/office/drawing/2014/main" id="{7F46F23A-0B67-B6FA-2A3C-F38F8BC14A02}"/>
              </a:ext>
            </a:extLst>
          </p:cNvPr>
          <p:cNvPicPr>
            <a:picLocks noChangeAspect="1"/>
          </p:cNvPicPr>
          <p:nvPr/>
        </p:nvPicPr>
        <p:blipFill>
          <a:blip r:embed="rId4"/>
          <a:srcRect l="3423" t="46211" r="76528" b="36674"/>
          <a:stretch>
            <a:fillRect/>
          </a:stretch>
        </p:blipFill>
        <p:spPr>
          <a:xfrm>
            <a:off x="15144750" y="4248151"/>
            <a:ext cx="1041400" cy="889000"/>
          </a:xfrm>
          <a:prstGeom prst="rect">
            <a:avLst/>
          </a:prstGeom>
        </p:spPr>
      </p:pic>
      <p:pic>
        <p:nvPicPr>
          <p:cNvPr id="44" name="Immagine 43" descr="Immagine che contiene Elementi grafici, clipart, design, cartone animato&#10;&#10;Il contenuto generato dall'IA potrebbe non essere corretto.">
            <a:extLst>
              <a:ext uri="{FF2B5EF4-FFF2-40B4-BE49-F238E27FC236}">
                <a16:creationId xmlns:a16="http://schemas.microsoft.com/office/drawing/2014/main" id="{6EE27B94-E787-64EB-7A11-7E4B8A748D04}"/>
              </a:ext>
            </a:extLst>
          </p:cNvPr>
          <p:cNvPicPr>
            <a:picLocks noChangeAspect="1"/>
          </p:cNvPicPr>
          <p:nvPr/>
        </p:nvPicPr>
        <p:blipFill>
          <a:blip r:embed="rId4"/>
          <a:srcRect l="77671" t="41027" r="4724" b="39168"/>
          <a:stretch>
            <a:fillRect/>
          </a:stretch>
        </p:blipFill>
        <p:spPr>
          <a:xfrm>
            <a:off x="16287749" y="4362449"/>
            <a:ext cx="914401" cy="1028701"/>
          </a:xfrm>
          <a:prstGeom prst="rect">
            <a:avLst/>
          </a:prstGeom>
        </p:spPr>
      </p:pic>
      <p:pic>
        <p:nvPicPr>
          <p:cNvPr id="45" name="Immagine 44" descr="Immagine che contiene Elementi grafici, clipart, design, cartone animato&#10;&#10;Il contenuto generato dall'IA potrebbe non essere corretto.">
            <a:extLst>
              <a:ext uri="{FF2B5EF4-FFF2-40B4-BE49-F238E27FC236}">
                <a16:creationId xmlns:a16="http://schemas.microsoft.com/office/drawing/2014/main" id="{2F01FC83-F71A-3DF8-2D70-7B7845BAC51D}"/>
              </a:ext>
            </a:extLst>
          </p:cNvPr>
          <p:cNvPicPr>
            <a:picLocks noChangeAspect="1"/>
          </p:cNvPicPr>
          <p:nvPr/>
        </p:nvPicPr>
        <p:blipFill>
          <a:blip r:embed="rId4"/>
          <a:srcRect l="3423" t="46211" r="76528" b="36674"/>
          <a:stretch>
            <a:fillRect/>
          </a:stretch>
        </p:blipFill>
        <p:spPr>
          <a:xfrm>
            <a:off x="14128750" y="5137151"/>
            <a:ext cx="1041400" cy="889000"/>
          </a:xfrm>
          <a:prstGeom prst="rect">
            <a:avLst/>
          </a:prstGeom>
        </p:spPr>
      </p:pic>
      <p:pic>
        <p:nvPicPr>
          <p:cNvPr id="46" name="Immagine 45" descr="Immagine che contiene Elementi grafici, clipart, design, cartone animato&#10;&#10;Il contenuto generato dall'IA potrebbe non essere corretto.">
            <a:extLst>
              <a:ext uri="{FF2B5EF4-FFF2-40B4-BE49-F238E27FC236}">
                <a16:creationId xmlns:a16="http://schemas.microsoft.com/office/drawing/2014/main" id="{93FF3D6B-D9BB-B0DE-4939-66ADF1E7E47C}"/>
              </a:ext>
            </a:extLst>
          </p:cNvPr>
          <p:cNvPicPr>
            <a:picLocks noChangeAspect="1"/>
          </p:cNvPicPr>
          <p:nvPr/>
        </p:nvPicPr>
        <p:blipFill>
          <a:blip r:embed="rId4"/>
          <a:srcRect l="77671" t="41027" r="4724" b="39168"/>
          <a:stretch>
            <a:fillRect/>
          </a:stretch>
        </p:blipFill>
        <p:spPr>
          <a:xfrm>
            <a:off x="15271749" y="5251449"/>
            <a:ext cx="914401" cy="1028701"/>
          </a:xfrm>
          <a:prstGeom prst="rect">
            <a:avLst/>
          </a:prstGeom>
        </p:spPr>
      </p:pic>
      <p:pic>
        <p:nvPicPr>
          <p:cNvPr id="47" name="Immagine 46" descr="Immagine che contiene Elementi grafici, clipart, design, cartone animato&#10;&#10;Il contenuto generato dall'IA potrebbe non essere corretto.">
            <a:extLst>
              <a:ext uri="{FF2B5EF4-FFF2-40B4-BE49-F238E27FC236}">
                <a16:creationId xmlns:a16="http://schemas.microsoft.com/office/drawing/2014/main" id="{B437A83E-C8A1-69AC-7C44-04AC0F7B56DD}"/>
              </a:ext>
            </a:extLst>
          </p:cNvPr>
          <p:cNvPicPr>
            <a:picLocks noChangeAspect="1"/>
          </p:cNvPicPr>
          <p:nvPr/>
        </p:nvPicPr>
        <p:blipFill>
          <a:blip r:embed="rId4"/>
          <a:srcRect l="3423" t="46211" r="76528" b="36674"/>
          <a:stretch>
            <a:fillRect/>
          </a:stretch>
        </p:blipFill>
        <p:spPr>
          <a:xfrm>
            <a:off x="13150850" y="3917949"/>
            <a:ext cx="1041400" cy="889000"/>
          </a:xfrm>
          <a:prstGeom prst="rect">
            <a:avLst/>
          </a:prstGeom>
        </p:spPr>
      </p:pic>
      <p:pic>
        <p:nvPicPr>
          <p:cNvPr id="48" name="Immagine 47" descr="Immagine che contiene Elementi grafici, clipart, design, cartone animato&#10;&#10;Il contenuto generato dall'IA potrebbe non essere corretto.">
            <a:extLst>
              <a:ext uri="{FF2B5EF4-FFF2-40B4-BE49-F238E27FC236}">
                <a16:creationId xmlns:a16="http://schemas.microsoft.com/office/drawing/2014/main" id="{BF8B7BB7-D88B-5E5A-9B64-5A9F74640E03}"/>
              </a:ext>
            </a:extLst>
          </p:cNvPr>
          <p:cNvPicPr>
            <a:picLocks noChangeAspect="1"/>
          </p:cNvPicPr>
          <p:nvPr/>
        </p:nvPicPr>
        <p:blipFill>
          <a:blip r:embed="rId4"/>
          <a:srcRect l="77671" t="41027" r="4724" b="39168"/>
          <a:stretch>
            <a:fillRect/>
          </a:stretch>
        </p:blipFill>
        <p:spPr>
          <a:xfrm>
            <a:off x="14293849" y="4032247"/>
            <a:ext cx="914401" cy="1028701"/>
          </a:xfrm>
          <a:prstGeom prst="rect">
            <a:avLst/>
          </a:prstGeom>
        </p:spPr>
      </p:pic>
      <p:pic>
        <p:nvPicPr>
          <p:cNvPr id="49" name="Immagine 48" descr="Immagine che contiene Elementi grafici, clipart, design, cartone animato&#10;&#10;Il contenuto generato dall'IA potrebbe non essere corretto.">
            <a:extLst>
              <a:ext uri="{FF2B5EF4-FFF2-40B4-BE49-F238E27FC236}">
                <a16:creationId xmlns:a16="http://schemas.microsoft.com/office/drawing/2014/main" id="{D44CCDD7-2483-2173-D108-65274AF5BD89}"/>
              </a:ext>
            </a:extLst>
          </p:cNvPr>
          <p:cNvPicPr>
            <a:picLocks noChangeAspect="1"/>
          </p:cNvPicPr>
          <p:nvPr/>
        </p:nvPicPr>
        <p:blipFill>
          <a:blip r:embed="rId4"/>
          <a:srcRect l="3423" t="46211" r="76528" b="36674"/>
          <a:stretch>
            <a:fillRect/>
          </a:stretch>
        </p:blipFill>
        <p:spPr>
          <a:xfrm>
            <a:off x="12134850" y="4806948"/>
            <a:ext cx="1041400" cy="889000"/>
          </a:xfrm>
          <a:prstGeom prst="rect">
            <a:avLst/>
          </a:prstGeom>
        </p:spPr>
      </p:pic>
      <p:pic>
        <p:nvPicPr>
          <p:cNvPr id="50" name="Immagine 49" descr="Immagine che contiene Elementi grafici, clipart, design, cartone animato&#10;&#10;Il contenuto generato dall'IA potrebbe non essere corretto.">
            <a:extLst>
              <a:ext uri="{FF2B5EF4-FFF2-40B4-BE49-F238E27FC236}">
                <a16:creationId xmlns:a16="http://schemas.microsoft.com/office/drawing/2014/main" id="{61C89BFF-1403-03D9-DFA6-C73EB61DEC1D}"/>
              </a:ext>
            </a:extLst>
          </p:cNvPr>
          <p:cNvPicPr>
            <a:picLocks noChangeAspect="1"/>
          </p:cNvPicPr>
          <p:nvPr/>
        </p:nvPicPr>
        <p:blipFill>
          <a:blip r:embed="rId4"/>
          <a:srcRect l="77671" t="41027" r="4724" b="39168"/>
          <a:stretch>
            <a:fillRect/>
          </a:stretch>
        </p:blipFill>
        <p:spPr>
          <a:xfrm>
            <a:off x="13277849" y="4921246"/>
            <a:ext cx="914401" cy="1028701"/>
          </a:xfrm>
          <a:prstGeom prst="rect">
            <a:avLst/>
          </a:prstGeom>
        </p:spPr>
      </p:pic>
      <p:pic>
        <p:nvPicPr>
          <p:cNvPr id="51" name="Immagine 50" descr="Immagine che contiene Elementi grafici, clipart, design, cartone animato&#10;&#10;Il contenuto generato dall'IA potrebbe non essere corretto.">
            <a:extLst>
              <a:ext uri="{FF2B5EF4-FFF2-40B4-BE49-F238E27FC236}">
                <a16:creationId xmlns:a16="http://schemas.microsoft.com/office/drawing/2014/main" id="{5B694F62-ABB3-06E7-C274-4E980B653ABF}"/>
              </a:ext>
            </a:extLst>
          </p:cNvPr>
          <p:cNvPicPr>
            <a:picLocks noChangeAspect="1"/>
          </p:cNvPicPr>
          <p:nvPr/>
        </p:nvPicPr>
        <p:blipFill>
          <a:blip r:embed="rId4"/>
          <a:srcRect l="3423" t="46211" r="76528" b="36674"/>
          <a:stretch>
            <a:fillRect/>
          </a:stretch>
        </p:blipFill>
        <p:spPr>
          <a:xfrm>
            <a:off x="11176000" y="3536950"/>
            <a:ext cx="1041400" cy="889000"/>
          </a:xfrm>
          <a:prstGeom prst="rect">
            <a:avLst/>
          </a:prstGeom>
        </p:spPr>
      </p:pic>
      <p:pic>
        <p:nvPicPr>
          <p:cNvPr id="52" name="Immagine 51" descr="Immagine che contiene Elementi grafici, clipart, design, cartone animato&#10;&#10;Il contenuto generato dall'IA potrebbe non essere corretto.">
            <a:extLst>
              <a:ext uri="{FF2B5EF4-FFF2-40B4-BE49-F238E27FC236}">
                <a16:creationId xmlns:a16="http://schemas.microsoft.com/office/drawing/2014/main" id="{4CD89E2B-A3FF-1560-CB01-5A7C3FD193C0}"/>
              </a:ext>
            </a:extLst>
          </p:cNvPr>
          <p:cNvPicPr>
            <a:picLocks noChangeAspect="1"/>
          </p:cNvPicPr>
          <p:nvPr/>
        </p:nvPicPr>
        <p:blipFill>
          <a:blip r:embed="rId4"/>
          <a:srcRect l="77671" t="41027" r="4724" b="39168"/>
          <a:stretch>
            <a:fillRect/>
          </a:stretch>
        </p:blipFill>
        <p:spPr>
          <a:xfrm>
            <a:off x="12318999" y="3651248"/>
            <a:ext cx="914401" cy="1028701"/>
          </a:xfrm>
          <a:prstGeom prst="rect">
            <a:avLst/>
          </a:prstGeom>
        </p:spPr>
      </p:pic>
      <p:pic>
        <p:nvPicPr>
          <p:cNvPr id="53" name="Immagine 52" descr="Immagine che contiene Elementi grafici, clipart, design, cartone animato&#10;&#10;Il contenuto generato dall'IA potrebbe non essere corretto.">
            <a:extLst>
              <a:ext uri="{FF2B5EF4-FFF2-40B4-BE49-F238E27FC236}">
                <a16:creationId xmlns:a16="http://schemas.microsoft.com/office/drawing/2014/main" id="{F231B69C-A716-B742-E3E1-2DF645745B0B}"/>
              </a:ext>
            </a:extLst>
          </p:cNvPr>
          <p:cNvPicPr>
            <a:picLocks noChangeAspect="1"/>
          </p:cNvPicPr>
          <p:nvPr/>
        </p:nvPicPr>
        <p:blipFill>
          <a:blip r:embed="rId4"/>
          <a:srcRect l="3423" t="46211" r="76528" b="36674"/>
          <a:stretch>
            <a:fillRect/>
          </a:stretch>
        </p:blipFill>
        <p:spPr>
          <a:xfrm>
            <a:off x="10026650" y="4387845"/>
            <a:ext cx="1041400" cy="889000"/>
          </a:xfrm>
          <a:prstGeom prst="rect">
            <a:avLst/>
          </a:prstGeom>
        </p:spPr>
      </p:pic>
      <p:pic>
        <p:nvPicPr>
          <p:cNvPr id="54" name="Immagine 53" descr="Immagine che contiene Elementi grafici, clipart, design, cartone animato&#10;&#10;Il contenuto generato dall'IA potrebbe non essere corretto.">
            <a:extLst>
              <a:ext uri="{FF2B5EF4-FFF2-40B4-BE49-F238E27FC236}">
                <a16:creationId xmlns:a16="http://schemas.microsoft.com/office/drawing/2014/main" id="{5F77362B-92B6-5183-9E95-99EA75C16272}"/>
              </a:ext>
            </a:extLst>
          </p:cNvPr>
          <p:cNvPicPr>
            <a:picLocks noChangeAspect="1"/>
          </p:cNvPicPr>
          <p:nvPr/>
        </p:nvPicPr>
        <p:blipFill>
          <a:blip r:embed="rId4"/>
          <a:srcRect l="77671" t="41027" r="4724" b="39168"/>
          <a:stretch>
            <a:fillRect/>
          </a:stretch>
        </p:blipFill>
        <p:spPr>
          <a:xfrm>
            <a:off x="11283949" y="4502143"/>
            <a:ext cx="914401" cy="1028701"/>
          </a:xfrm>
          <a:prstGeom prst="rect">
            <a:avLst/>
          </a:prstGeom>
        </p:spPr>
      </p:pic>
      <p:pic>
        <p:nvPicPr>
          <p:cNvPr id="55" name="Immagine 54" descr="Immagine che contiene Elementi grafici, clipart, design, cartone animato&#10;&#10;Il contenuto generato dall'IA potrebbe non essere corretto.">
            <a:extLst>
              <a:ext uri="{FF2B5EF4-FFF2-40B4-BE49-F238E27FC236}">
                <a16:creationId xmlns:a16="http://schemas.microsoft.com/office/drawing/2014/main" id="{EC8FEA0E-470A-E6A6-2064-68DD87DEE6AE}"/>
              </a:ext>
            </a:extLst>
          </p:cNvPr>
          <p:cNvPicPr>
            <a:picLocks noChangeAspect="1"/>
          </p:cNvPicPr>
          <p:nvPr/>
        </p:nvPicPr>
        <p:blipFill>
          <a:blip r:embed="rId4"/>
          <a:srcRect l="3423" t="46211" r="76528" b="36674"/>
          <a:stretch>
            <a:fillRect/>
          </a:stretch>
        </p:blipFill>
        <p:spPr>
          <a:xfrm>
            <a:off x="13100050" y="6000745"/>
            <a:ext cx="1041400" cy="889000"/>
          </a:xfrm>
          <a:prstGeom prst="rect">
            <a:avLst/>
          </a:prstGeom>
        </p:spPr>
      </p:pic>
      <p:pic>
        <p:nvPicPr>
          <p:cNvPr id="56" name="Immagine 55" descr="Immagine che contiene Elementi grafici, clipart, design, cartone animato&#10;&#10;Il contenuto generato dall'IA potrebbe non essere corretto.">
            <a:extLst>
              <a:ext uri="{FF2B5EF4-FFF2-40B4-BE49-F238E27FC236}">
                <a16:creationId xmlns:a16="http://schemas.microsoft.com/office/drawing/2014/main" id="{077C7281-F2DD-86EE-5684-B37DB7EEE928}"/>
              </a:ext>
            </a:extLst>
          </p:cNvPr>
          <p:cNvPicPr>
            <a:picLocks noChangeAspect="1"/>
          </p:cNvPicPr>
          <p:nvPr/>
        </p:nvPicPr>
        <p:blipFill>
          <a:blip r:embed="rId4"/>
          <a:srcRect l="77671" t="41027" r="4724" b="39168"/>
          <a:stretch>
            <a:fillRect/>
          </a:stretch>
        </p:blipFill>
        <p:spPr>
          <a:xfrm>
            <a:off x="14243049" y="6115043"/>
            <a:ext cx="914401" cy="1028701"/>
          </a:xfrm>
          <a:prstGeom prst="rect">
            <a:avLst/>
          </a:prstGeom>
        </p:spPr>
      </p:pic>
      <p:pic>
        <p:nvPicPr>
          <p:cNvPr id="57" name="Immagine 56" descr="Immagine che contiene Elementi grafici, clipart, design, cartone animato&#10;&#10;Il contenuto generato dall'IA potrebbe non essere corretto.">
            <a:extLst>
              <a:ext uri="{FF2B5EF4-FFF2-40B4-BE49-F238E27FC236}">
                <a16:creationId xmlns:a16="http://schemas.microsoft.com/office/drawing/2014/main" id="{68F48163-E914-66F3-0461-8B90984B8752}"/>
              </a:ext>
            </a:extLst>
          </p:cNvPr>
          <p:cNvPicPr>
            <a:picLocks noChangeAspect="1"/>
          </p:cNvPicPr>
          <p:nvPr/>
        </p:nvPicPr>
        <p:blipFill>
          <a:blip r:embed="rId4"/>
          <a:srcRect l="3423" t="46211" r="76528" b="36674"/>
          <a:stretch>
            <a:fillRect/>
          </a:stretch>
        </p:blipFill>
        <p:spPr>
          <a:xfrm>
            <a:off x="12084050" y="6889745"/>
            <a:ext cx="1041400" cy="889000"/>
          </a:xfrm>
          <a:prstGeom prst="rect">
            <a:avLst/>
          </a:prstGeom>
        </p:spPr>
      </p:pic>
      <p:pic>
        <p:nvPicPr>
          <p:cNvPr id="58" name="Immagine 57" descr="Immagine che contiene Elementi grafici, clipart, design, cartone animato&#10;&#10;Il contenuto generato dall'IA potrebbe non essere corretto.">
            <a:extLst>
              <a:ext uri="{FF2B5EF4-FFF2-40B4-BE49-F238E27FC236}">
                <a16:creationId xmlns:a16="http://schemas.microsoft.com/office/drawing/2014/main" id="{4916416A-F1DF-BEED-59A8-005448EFB3CD}"/>
              </a:ext>
            </a:extLst>
          </p:cNvPr>
          <p:cNvPicPr>
            <a:picLocks noChangeAspect="1"/>
          </p:cNvPicPr>
          <p:nvPr/>
        </p:nvPicPr>
        <p:blipFill>
          <a:blip r:embed="rId4"/>
          <a:srcRect l="77671" t="41027" r="4724" b="39168"/>
          <a:stretch>
            <a:fillRect/>
          </a:stretch>
        </p:blipFill>
        <p:spPr>
          <a:xfrm>
            <a:off x="13227049" y="7004043"/>
            <a:ext cx="914401" cy="1028701"/>
          </a:xfrm>
          <a:prstGeom prst="rect">
            <a:avLst/>
          </a:prstGeom>
        </p:spPr>
      </p:pic>
      <p:pic>
        <p:nvPicPr>
          <p:cNvPr id="59" name="Immagine 58" descr="Immagine che contiene Elementi grafici, clipart, design, cartone animato&#10;&#10;Il contenuto generato dall'IA potrebbe non essere corretto.">
            <a:extLst>
              <a:ext uri="{FF2B5EF4-FFF2-40B4-BE49-F238E27FC236}">
                <a16:creationId xmlns:a16="http://schemas.microsoft.com/office/drawing/2014/main" id="{FBC764A3-C45F-1CBA-F81F-B1354CFE2610}"/>
              </a:ext>
            </a:extLst>
          </p:cNvPr>
          <p:cNvPicPr>
            <a:picLocks noChangeAspect="1"/>
          </p:cNvPicPr>
          <p:nvPr/>
        </p:nvPicPr>
        <p:blipFill>
          <a:blip r:embed="rId4"/>
          <a:srcRect l="3423" t="46211" r="76528" b="36674"/>
          <a:stretch>
            <a:fillRect/>
          </a:stretch>
        </p:blipFill>
        <p:spPr>
          <a:xfrm>
            <a:off x="11106150" y="5670543"/>
            <a:ext cx="1041400" cy="889000"/>
          </a:xfrm>
          <a:prstGeom prst="rect">
            <a:avLst/>
          </a:prstGeom>
        </p:spPr>
      </p:pic>
      <p:pic>
        <p:nvPicPr>
          <p:cNvPr id="60" name="Immagine 59" descr="Immagine che contiene Elementi grafici, clipart, design, cartone animato&#10;&#10;Il contenuto generato dall'IA potrebbe non essere corretto.">
            <a:extLst>
              <a:ext uri="{FF2B5EF4-FFF2-40B4-BE49-F238E27FC236}">
                <a16:creationId xmlns:a16="http://schemas.microsoft.com/office/drawing/2014/main" id="{79250D9B-479E-5059-AF0C-CE547669F58D}"/>
              </a:ext>
            </a:extLst>
          </p:cNvPr>
          <p:cNvPicPr>
            <a:picLocks noChangeAspect="1"/>
          </p:cNvPicPr>
          <p:nvPr/>
        </p:nvPicPr>
        <p:blipFill>
          <a:blip r:embed="rId4"/>
          <a:srcRect l="77671" t="41027" r="4724" b="39168"/>
          <a:stretch>
            <a:fillRect/>
          </a:stretch>
        </p:blipFill>
        <p:spPr>
          <a:xfrm>
            <a:off x="12249149" y="5784841"/>
            <a:ext cx="914401" cy="1028701"/>
          </a:xfrm>
          <a:prstGeom prst="rect">
            <a:avLst/>
          </a:prstGeom>
        </p:spPr>
      </p:pic>
      <p:pic>
        <p:nvPicPr>
          <p:cNvPr id="61" name="Immagine 60" descr="Immagine che contiene Elementi grafici, clipart, design, cartone animato&#10;&#10;Il contenuto generato dall'IA potrebbe non essere corretto.">
            <a:extLst>
              <a:ext uri="{FF2B5EF4-FFF2-40B4-BE49-F238E27FC236}">
                <a16:creationId xmlns:a16="http://schemas.microsoft.com/office/drawing/2014/main" id="{4181ECED-3254-9A4D-BEC6-5A99CDEAEC4C}"/>
              </a:ext>
            </a:extLst>
          </p:cNvPr>
          <p:cNvPicPr>
            <a:picLocks noChangeAspect="1"/>
          </p:cNvPicPr>
          <p:nvPr/>
        </p:nvPicPr>
        <p:blipFill>
          <a:blip r:embed="rId4"/>
          <a:srcRect l="3423" t="46211" r="76528" b="36674"/>
          <a:stretch>
            <a:fillRect/>
          </a:stretch>
        </p:blipFill>
        <p:spPr>
          <a:xfrm>
            <a:off x="10090150" y="6559542"/>
            <a:ext cx="1041400" cy="889000"/>
          </a:xfrm>
          <a:prstGeom prst="rect">
            <a:avLst/>
          </a:prstGeom>
        </p:spPr>
      </p:pic>
      <p:pic>
        <p:nvPicPr>
          <p:cNvPr id="62" name="Immagine 61" descr="Immagine che contiene Elementi grafici, clipart, design, cartone animato&#10;&#10;Il contenuto generato dall'IA potrebbe non essere corretto.">
            <a:extLst>
              <a:ext uri="{FF2B5EF4-FFF2-40B4-BE49-F238E27FC236}">
                <a16:creationId xmlns:a16="http://schemas.microsoft.com/office/drawing/2014/main" id="{DCACAF4F-40C1-3104-E12B-65DA0E5EE0AD}"/>
              </a:ext>
            </a:extLst>
          </p:cNvPr>
          <p:cNvPicPr>
            <a:picLocks noChangeAspect="1"/>
          </p:cNvPicPr>
          <p:nvPr/>
        </p:nvPicPr>
        <p:blipFill>
          <a:blip r:embed="rId4"/>
          <a:srcRect l="77671" t="41027" r="4724" b="39168"/>
          <a:stretch>
            <a:fillRect/>
          </a:stretch>
        </p:blipFill>
        <p:spPr>
          <a:xfrm>
            <a:off x="11233149" y="6673840"/>
            <a:ext cx="914401" cy="1028701"/>
          </a:xfrm>
          <a:prstGeom prst="rect">
            <a:avLst/>
          </a:prstGeom>
        </p:spPr>
      </p:pic>
      <p:pic>
        <p:nvPicPr>
          <p:cNvPr id="63" name="Immagine 62" descr="Immagine che contiene Elementi grafici, clipart, design, cartone animato&#10;&#10;Il contenuto generato dall'IA potrebbe non essere corretto.">
            <a:extLst>
              <a:ext uri="{FF2B5EF4-FFF2-40B4-BE49-F238E27FC236}">
                <a16:creationId xmlns:a16="http://schemas.microsoft.com/office/drawing/2014/main" id="{47C65B2F-EE61-7881-535D-350185F4F821}"/>
              </a:ext>
            </a:extLst>
          </p:cNvPr>
          <p:cNvPicPr>
            <a:picLocks noChangeAspect="1"/>
          </p:cNvPicPr>
          <p:nvPr/>
        </p:nvPicPr>
        <p:blipFill>
          <a:blip r:embed="rId4"/>
          <a:srcRect l="3423" t="46211" r="76528" b="36674"/>
          <a:stretch>
            <a:fillRect/>
          </a:stretch>
        </p:blipFill>
        <p:spPr>
          <a:xfrm>
            <a:off x="9131300" y="5289544"/>
            <a:ext cx="1041400" cy="889000"/>
          </a:xfrm>
          <a:prstGeom prst="rect">
            <a:avLst/>
          </a:prstGeom>
        </p:spPr>
      </p:pic>
      <p:pic>
        <p:nvPicPr>
          <p:cNvPr id="64" name="Immagine 63" descr="Immagine che contiene Elementi grafici, clipart, design, cartone animato&#10;&#10;Il contenuto generato dall'IA potrebbe non essere corretto.">
            <a:extLst>
              <a:ext uri="{FF2B5EF4-FFF2-40B4-BE49-F238E27FC236}">
                <a16:creationId xmlns:a16="http://schemas.microsoft.com/office/drawing/2014/main" id="{75073059-AB75-1956-4A10-2F47AF3BECAF}"/>
              </a:ext>
            </a:extLst>
          </p:cNvPr>
          <p:cNvPicPr>
            <a:picLocks noChangeAspect="1"/>
          </p:cNvPicPr>
          <p:nvPr/>
        </p:nvPicPr>
        <p:blipFill>
          <a:blip r:embed="rId4"/>
          <a:srcRect l="77671" t="41027" r="4724" b="39168"/>
          <a:stretch>
            <a:fillRect/>
          </a:stretch>
        </p:blipFill>
        <p:spPr>
          <a:xfrm>
            <a:off x="10274299" y="5403842"/>
            <a:ext cx="914401" cy="1028701"/>
          </a:xfrm>
          <a:prstGeom prst="rect">
            <a:avLst/>
          </a:prstGeom>
        </p:spPr>
      </p:pic>
      <p:pic>
        <p:nvPicPr>
          <p:cNvPr id="65" name="Immagine 64" descr="Immagine che contiene Elementi grafici, clipart, design, cartone animato&#10;&#10;Il contenuto generato dall'IA potrebbe non essere corretto.">
            <a:extLst>
              <a:ext uri="{FF2B5EF4-FFF2-40B4-BE49-F238E27FC236}">
                <a16:creationId xmlns:a16="http://schemas.microsoft.com/office/drawing/2014/main" id="{C9DE5ED6-CB83-AD66-BFD8-1DCBA68D3A18}"/>
              </a:ext>
            </a:extLst>
          </p:cNvPr>
          <p:cNvPicPr>
            <a:picLocks noChangeAspect="1"/>
          </p:cNvPicPr>
          <p:nvPr/>
        </p:nvPicPr>
        <p:blipFill>
          <a:blip r:embed="rId4"/>
          <a:srcRect l="3423" t="46211" r="76528" b="36674"/>
          <a:stretch>
            <a:fillRect/>
          </a:stretch>
        </p:blipFill>
        <p:spPr>
          <a:xfrm>
            <a:off x="8096250" y="6140439"/>
            <a:ext cx="1041400" cy="889000"/>
          </a:xfrm>
          <a:prstGeom prst="rect">
            <a:avLst/>
          </a:prstGeom>
        </p:spPr>
      </p:pic>
      <p:pic>
        <p:nvPicPr>
          <p:cNvPr id="66" name="Immagine 65" descr="Immagine che contiene Elementi grafici, clipart, design, cartone animato&#10;&#10;Il contenuto generato dall'IA potrebbe non essere corretto.">
            <a:extLst>
              <a:ext uri="{FF2B5EF4-FFF2-40B4-BE49-F238E27FC236}">
                <a16:creationId xmlns:a16="http://schemas.microsoft.com/office/drawing/2014/main" id="{C164D77A-A9F0-E0C4-9078-5C87F13D0EC0}"/>
              </a:ext>
            </a:extLst>
          </p:cNvPr>
          <p:cNvPicPr>
            <a:picLocks noChangeAspect="1"/>
          </p:cNvPicPr>
          <p:nvPr/>
        </p:nvPicPr>
        <p:blipFill>
          <a:blip r:embed="rId4"/>
          <a:srcRect l="77671" t="41027" r="4724" b="39168"/>
          <a:stretch>
            <a:fillRect/>
          </a:stretch>
        </p:blipFill>
        <p:spPr>
          <a:xfrm>
            <a:off x="9239249" y="6254737"/>
            <a:ext cx="914401" cy="1028701"/>
          </a:xfrm>
          <a:prstGeom prst="rect">
            <a:avLst/>
          </a:prstGeom>
        </p:spPr>
      </p:pic>
      <p:sp>
        <p:nvSpPr>
          <p:cNvPr id="68" name="CasellaDiTesto 67">
            <a:extLst>
              <a:ext uri="{FF2B5EF4-FFF2-40B4-BE49-F238E27FC236}">
                <a16:creationId xmlns:a16="http://schemas.microsoft.com/office/drawing/2014/main" id="{D3D13899-A236-5C16-AB73-9C9E9A59C9C5}"/>
              </a:ext>
            </a:extLst>
          </p:cNvPr>
          <p:cNvSpPr txBox="1"/>
          <p:nvPr/>
        </p:nvSpPr>
        <p:spPr>
          <a:xfrm>
            <a:off x="8705849" y="9856255"/>
            <a:ext cx="9144000" cy="307777"/>
          </a:xfrm>
          <a:prstGeom prst="rect">
            <a:avLst/>
          </a:prstGeom>
          <a:noFill/>
        </p:spPr>
        <p:txBody>
          <a:bodyPr wrap="square">
            <a:spAutoFit/>
          </a:bodyPr>
          <a:lstStyle/>
          <a:p>
            <a:pPr algn="r"/>
            <a:r>
              <a:rPr lang="en-US" dirty="0"/>
              <a:t>Fonte: https://digital-strategy.ec.europa.eu/en/events/meeting-media-literacy-expert-group</a:t>
            </a:r>
          </a:p>
        </p:txBody>
      </p:sp>
    </p:spTree>
    <p:extLst>
      <p:ext uri="{BB962C8B-B14F-4D97-AF65-F5344CB8AC3E}">
        <p14:creationId xmlns:p14="http://schemas.microsoft.com/office/powerpoint/2010/main" val="7546005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2C413-0F80-6059-8E35-248C66F355D3}"/>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DADD7C9D-6C40-8B5A-C577-82F69E221EA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905A320-635A-F145-50BA-84A325FFB336}"/>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F41255DD-9342-768A-D460-10066C77979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B3AE503D-5A25-35A7-013F-2AD225A28F7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91FE1D5-4E57-7593-1C4E-C714E0EDD47E}"/>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75707CB-52A1-270D-6F05-7BAE1DB1960C}"/>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DFA002B-2B30-5841-0CB4-8556D02A44E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32D2105-1776-9DC8-7FA0-113B13C5EA10}"/>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FEB77393-CAFC-DDC4-1825-618BE3B921B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67FB33BC-1ABF-3D3B-9EF4-F42433EDAA1D}"/>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59" name="Υπότιτλος 2">
            <a:extLst>
              <a:ext uri="{FF2B5EF4-FFF2-40B4-BE49-F238E27FC236}">
                <a16:creationId xmlns:a16="http://schemas.microsoft.com/office/drawing/2014/main" id="{65BD0FAF-F0F0-7541-2854-D4F6AFF6CB03}"/>
              </a:ext>
            </a:extLst>
          </p:cNvPr>
          <p:cNvSpPr txBox="1">
            <a:spLocks/>
          </p:cNvSpPr>
          <p:nvPr/>
        </p:nvSpPr>
        <p:spPr>
          <a:xfrm>
            <a:off x="790770" y="1826241"/>
            <a:ext cx="9363686"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it-IT" dirty="0">
                <a:solidFill>
                  <a:schemeClr val="tx1"/>
                </a:solidFill>
                <a:latin typeface="Bricolage Grotesque" panose="020B0604020202020204" charset="0"/>
              </a:rPr>
              <a:t>Disinformazione:</a:t>
            </a:r>
          </a:p>
          <a:p>
            <a:pPr marL="482600" indent="-457200" algn="l">
              <a:lnSpc>
                <a:spcPct val="170000"/>
              </a:lnSpc>
              <a:buFontTx/>
              <a:buChar char="-"/>
            </a:pPr>
            <a:r>
              <a:rPr lang="it-IT" dirty="0">
                <a:solidFill>
                  <a:schemeClr val="tx1"/>
                </a:solidFill>
                <a:latin typeface="Bricolage Grotesque" panose="020B0604020202020204" charset="0"/>
              </a:rPr>
              <a:t>informazioni false diffuse deliberatamente per ingannare. Viene creata con lo scopo di causare danni o al fine di ottenere dei vantaggi</a:t>
            </a:r>
          </a:p>
          <a:p>
            <a:pPr marL="25400" indent="0" algn="l">
              <a:lnSpc>
                <a:spcPct val="170000"/>
              </a:lnSpc>
            </a:pPr>
            <a:r>
              <a:rPr lang="it-IT" dirty="0">
                <a:solidFill>
                  <a:schemeClr val="tx1"/>
                </a:solidFill>
                <a:latin typeface="Bricolage Grotesque" panose="020B0604020202020204" charset="0"/>
              </a:rPr>
              <a:t>Misinformazione</a:t>
            </a:r>
          </a:p>
          <a:p>
            <a:pPr marL="482600" indent="-457200" algn="l">
              <a:lnSpc>
                <a:spcPct val="170000"/>
              </a:lnSpc>
              <a:buFontTx/>
              <a:buChar char="-"/>
            </a:pPr>
            <a:r>
              <a:rPr lang="it-IT" dirty="0">
                <a:solidFill>
                  <a:schemeClr val="tx1"/>
                </a:solidFill>
                <a:latin typeface="Bricolage Grotesque" panose="020B0604020202020204" charset="0"/>
              </a:rPr>
              <a:t>informazioni false diffuse senza intenzioni dannose. Spesso viene condivisa da persone benintenzionate che credono che le informazioni siano vere.</a:t>
            </a: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15" name="Τίτλος 1">
            <a:extLst>
              <a:ext uri="{FF2B5EF4-FFF2-40B4-BE49-F238E27FC236}">
                <a16:creationId xmlns:a16="http://schemas.microsoft.com/office/drawing/2014/main" id="{909CBEC9-5D43-A781-1BE9-B7221177A003}"/>
              </a:ext>
            </a:extLst>
          </p:cNvPr>
          <p:cNvSpPr txBox="1">
            <a:spLocks/>
          </p:cNvSpPr>
          <p:nvPr/>
        </p:nvSpPr>
        <p:spPr>
          <a:xfrm>
            <a:off x="2693442" y="356216"/>
            <a:ext cx="14748395" cy="147002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a:latin typeface="Bricolage Grotesque" panose="020B0604020202020204" charset="0"/>
              </a:rPr>
              <a:t>Come combattere la </a:t>
            </a:r>
            <a:br>
              <a:rPr lang="en-US">
                <a:latin typeface="Bricolage Grotesque" panose="020B0604020202020204" charset="0"/>
              </a:rPr>
            </a:br>
            <a:r>
              <a:rPr lang="en-US">
                <a:latin typeface="Bricolage Grotesque" panose="020B0604020202020204" charset="0"/>
              </a:rPr>
              <a:t>disinformazione / cattiva informazione.</a:t>
            </a:r>
            <a:endParaRPr lang="el-GR" dirty="0"/>
          </a:p>
        </p:txBody>
      </p:sp>
    </p:spTree>
    <p:extLst>
      <p:ext uri="{BB962C8B-B14F-4D97-AF65-F5344CB8AC3E}">
        <p14:creationId xmlns:p14="http://schemas.microsoft.com/office/powerpoint/2010/main" val="7861143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DEFF1-1094-1119-C2DE-65891217C745}"/>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305CF8FC-6A9B-0A32-E281-26820A37819B}"/>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DEC12F5-4C89-D3F7-67B1-43675C623CC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43F61E25-5FE5-0E8C-4274-A468D2FEE320}"/>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19B312B-3792-23D1-D7DC-22071D00080E}"/>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EC7D7322-3843-112D-487A-A2E467D3F76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E6DD40DD-F7A6-4AE6-A2AC-0F60277F8A47}"/>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5A5A0032-8D20-1CE3-05DE-B9C37A4EF929}"/>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03240620-4688-325C-DC99-DEFBFDDD78E5}"/>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B92557E5-463A-FCB4-BCE2-6BE42908D6F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CCA6F4C-08A3-EE13-C2E6-178105316767}"/>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59" name="Υπότιτλος 2">
            <a:extLst>
              <a:ext uri="{FF2B5EF4-FFF2-40B4-BE49-F238E27FC236}">
                <a16:creationId xmlns:a16="http://schemas.microsoft.com/office/drawing/2014/main" id="{F59B5681-3744-3BCF-B673-502964D526AB}"/>
              </a:ext>
            </a:extLst>
          </p:cNvPr>
          <p:cNvSpPr txBox="1">
            <a:spLocks/>
          </p:cNvSpPr>
          <p:nvPr/>
        </p:nvSpPr>
        <p:spPr>
          <a:xfrm>
            <a:off x="790770" y="1826241"/>
            <a:ext cx="9363686"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it-IT" dirty="0">
                <a:solidFill>
                  <a:schemeClr val="tx1"/>
                </a:solidFill>
                <a:latin typeface="Bricolage Grotesque" panose="020B0604020202020204" charset="0"/>
              </a:rPr>
              <a:t>Disinformazione:</a:t>
            </a:r>
          </a:p>
          <a:p>
            <a:pPr marL="482600" indent="-457200" algn="l">
              <a:lnSpc>
                <a:spcPct val="170000"/>
              </a:lnSpc>
              <a:buFontTx/>
              <a:buChar char="-"/>
            </a:pPr>
            <a:r>
              <a:rPr lang="it-IT" dirty="0">
                <a:solidFill>
                  <a:schemeClr val="tx1"/>
                </a:solidFill>
                <a:latin typeface="Bricolage Grotesque" panose="020B0604020202020204" charset="0"/>
              </a:rPr>
              <a:t>informazioni false diffuse deliberatamente per ingannare. Viene creata con lo scopo di causare danni o al fine di ottenere dei vantaggi</a:t>
            </a:r>
          </a:p>
          <a:p>
            <a:pPr marL="25400" indent="0" algn="l">
              <a:lnSpc>
                <a:spcPct val="170000"/>
              </a:lnSpc>
            </a:pPr>
            <a:r>
              <a:rPr lang="it-IT" dirty="0">
                <a:solidFill>
                  <a:schemeClr val="tx1"/>
                </a:solidFill>
                <a:latin typeface="Bricolage Grotesque" panose="020B0604020202020204" charset="0"/>
              </a:rPr>
              <a:t>Misinformazione</a:t>
            </a:r>
          </a:p>
          <a:p>
            <a:pPr marL="482600" indent="-457200" algn="l">
              <a:lnSpc>
                <a:spcPct val="170000"/>
              </a:lnSpc>
              <a:buFontTx/>
              <a:buChar char="-"/>
            </a:pPr>
            <a:r>
              <a:rPr lang="it-IT" dirty="0">
                <a:solidFill>
                  <a:schemeClr val="tx1"/>
                </a:solidFill>
                <a:latin typeface="Bricolage Grotesque" panose="020B0604020202020204" charset="0"/>
              </a:rPr>
              <a:t>informazioni false diffuse senza intenzioni dannose. Spesso viene condivisa da persone benintenzionate che credono che le informazioni siano vere.</a:t>
            </a: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15" name="Τίτλος 1">
            <a:extLst>
              <a:ext uri="{FF2B5EF4-FFF2-40B4-BE49-F238E27FC236}">
                <a16:creationId xmlns:a16="http://schemas.microsoft.com/office/drawing/2014/main" id="{107ADB72-5029-35A5-688D-4E120E348638}"/>
              </a:ext>
            </a:extLst>
          </p:cNvPr>
          <p:cNvSpPr txBox="1">
            <a:spLocks/>
          </p:cNvSpPr>
          <p:nvPr/>
        </p:nvSpPr>
        <p:spPr>
          <a:xfrm>
            <a:off x="2693442" y="356216"/>
            <a:ext cx="14748395" cy="147002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a:latin typeface="Bricolage Grotesque" panose="020B0604020202020204" charset="0"/>
              </a:rPr>
              <a:t>Come combattere la </a:t>
            </a:r>
            <a:br>
              <a:rPr lang="en-US">
                <a:latin typeface="Bricolage Grotesque" panose="020B0604020202020204" charset="0"/>
              </a:rPr>
            </a:br>
            <a:r>
              <a:rPr lang="en-US">
                <a:latin typeface="Bricolage Grotesque" panose="020B0604020202020204" charset="0"/>
              </a:rPr>
              <a:t>disinformazione / cattiva informazione.</a:t>
            </a:r>
            <a:endParaRPr lang="el-GR" dirty="0"/>
          </a:p>
        </p:txBody>
      </p:sp>
      <p:sp>
        <p:nvSpPr>
          <p:cNvPr id="14" name="Parentesi graffa chiusa 13">
            <a:extLst>
              <a:ext uri="{FF2B5EF4-FFF2-40B4-BE49-F238E27FC236}">
                <a16:creationId xmlns:a16="http://schemas.microsoft.com/office/drawing/2014/main" id="{E6476256-B5CE-A1C9-8045-A8227963A12C}"/>
              </a:ext>
            </a:extLst>
          </p:cNvPr>
          <p:cNvSpPr/>
          <p:nvPr/>
        </p:nvSpPr>
        <p:spPr>
          <a:xfrm>
            <a:off x="10837971" y="2825124"/>
            <a:ext cx="970556" cy="743597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16" name="Υπότιτλος 2">
            <a:extLst>
              <a:ext uri="{FF2B5EF4-FFF2-40B4-BE49-F238E27FC236}">
                <a16:creationId xmlns:a16="http://schemas.microsoft.com/office/drawing/2014/main" id="{268E3F77-82E0-8158-BA76-6523F8558C8F}"/>
              </a:ext>
            </a:extLst>
          </p:cNvPr>
          <p:cNvSpPr txBox="1">
            <a:spLocks/>
          </p:cNvSpPr>
          <p:nvPr/>
        </p:nvSpPr>
        <p:spPr>
          <a:xfrm>
            <a:off x="12034842" y="5910561"/>
            <a:ext cx="4949795"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it-IT" dirty="0">
                <a:solidFill>
                  <a:schemeClr val="tx1"/>
                </a:solidFill>
                <a:latin typeface="Bricolage Grotesque" panose="020B0604020202020204" charset="0"/>
              </a:rPr>
              <a:t>Come combatterle</a:t>
            </a: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10185617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B126E-79EF-56C7-B326-97538216B691}"/>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C537D1AC-3676-8DD2-9089-C86FEEAC856F}"/>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Un approccio ecosistemico</a:t>
            </a:r>
            <a:endParaRPr lang="el-GR" dirty="0"/>
          </a:p>
        </p:txBody>
      </p:sp>
      <p:sp>
        <p:nvSpPr>
          <p:cNvPr id="4" name="Google Shape;118;p2">
            <a:extLst>
              <a:ext uri="{FF2B5EF4-FFF2-40B4-BE49-F238E27FC236}">
                <a16:creationId xmlns:a16="http://schemas.microsoft.com/office/drawing/2014/main" id="{EE0B1E70-BFBD-56CD-C98E-03754AF35AE0}"/>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B96D79D3-1503-8040-453B-78C5F92930CC}"/>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FA0A8641-4912-8B2C-5A12-9785C15EF737}"/>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3706F81-1CD7-8DB2-31A1-9ED2BD3F0DDD}"/>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DD16E69-9FE5-A6EC-06EB-54A7A2EA9E5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467E485-C8E9-E0BF-5908-7ED2C35A05D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6E021C9-E17F-63AE-5869-2D932585A80C}"/>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DAD522C9-AC6F-E8C9-8F25-9484E0CCDDD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F2AB6649-2DFE-8C29-6F0B-D0558650117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C7F3419-5172-C22E-DB03-514D9427CB7D}"/>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4" name="Immagine 13">
            <a:extLst>
              <a:ext uri="{FF2B5EF4-FFF2-40B4-BE49-F238E27FC236}">
                <a16:creationId xmlns:a16="http://schemas.microsoft.com/office/drawing/2014/main" id="{4CEDEE93-9849-DBC1-F490-791D78CBC16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032" b="90000" l="4441" r="90954">
                        <a14:foregroundMark x1="12829" y1="72540" x2="12829" y2="72540"/>
                        <a14:foregroundMark x1="23684" y1="64286" x2="23684" y2="64286"/>
                        <a14:foregroundMark x1="13322" y1="56825" x2="13322" y2="56825"/>
                        <a14:foregroundMark x1="14803" y1="60635" x2="14803" y2="60635"/>
                        <a14:foregroundMark x1="14803" y1="60635" x2="14803" y2="60635"/>
                        <a14:foregroundMark x1="18092" y1="55556" x2="18092" y2="55556"/>
                        <a14:foregroundMark x1="20888" y1="60317" x2="20888" y2="60317"/>
                        <a14:foregroundMark x1="21217" y1="51746" x2="21217" y2="51746"/>
                        <a14:foregroundMark x1="24013" y1="48730" x2="24013" y2="48730"/>
                        <a14:foregroundMark x1="20559" y1="54127" x2="20559" y2="54127"/>
                        <a14:foregroundMark x1="20395" y1="53492" x2="20395" y2="53492"/>
                        <a14:foregroundMark x1="18092" y1="54762" x2="18092" y2="54762"/>
                        <a14:foregroundMark x1="20888" y1="62063" x2="20888" y2="62063"/>
                        <a14:foregroundMark x1="20395" y1="61587" x2="20395" y2="61587"/>
                        <a14:foregroundMark x1="29112" y1="62222" x2="29112" y2="62222"/>
                        <a14:foregroundMark x1="29112" y1="63492" x2="29112" y2="63492"/>
                        <a14:foregroundMark x1="20888" y1="60476" x2="20888" y2="60476"/>
                        <a14:foregroundMark x1="23355" y1="60476" x2="23355" y2="60476"/>
                        <a14:foregroundMark x1="14967" y1="44127" x2="14967" y2="44127"/>
                        <a14:foregroundMark x1="12500" y1="43175" x2="12500" y2="43175"/>
                        <a14:foregroundMark x1="17270" y1="45556" x2="17270" y2="45556"/>
                        <a14:foregroundMark x1="17270" y1="45556" x2="16941" y2="45714"/>
                        <a14:foregroundMark x1="19737" y1="60000" x2="19737" y2="60000"/>
                        <a14:foregroundMark x1="17270" y1="60794" x2="8224" y2="60794"/>
                        <a14:foregroundMark x1="10691" y1="63651" x2="10691" y2="63651"/>
                        <a14:foregroundMark x1="10691" y1="63810" x2="11020" y2="61429"/>
                        <a14:foregroundMark x1="8717" y1="58571" x2="15625" y2="60794"/>
                        <a14:foregroundMark x1="15625" y1="60794" x2="15625" y2="60794"/>
                        <a14:foregroundMark x1="12500" y1="60635" x2="16776" y2="59841"/>
                        <a14:foregroundMark x1="15296" y1="56032" x2="15625" y2="59048"/>
                        <a14:foregroundMark x1="10526" y1="56984" x2="10526" y2="56984"/>
                        <a14:foregroundMark x1="20724" y1="53175" x2="20724" y2="53175"/>
                        <a14:foregroundMark x1="19572" y1="45238" x2="19572" y2="45238"/>
                        <a14:foregroundMark x1="19572" y1="45238" x2="15296" y2="46508"/>
                        <a14:foregroundMark x1="7895" y1="58730" x2="13158" y2="61746"/>
                        <a14:foregroundMark x1="13158" y1="61746" x2="8224" y2="59048"/>
                        <a14:foregroundMark x1="55757" y1="17460" x2="55757" y2="18095"/>
                        <a14:foregroundMark x1="55757" y1="18095" x2="55757" y2="18095"/>
                        <a14:foregroundMark x1="55757" y1="18095" x2="55757" y2="18095"/>
                        <a14:foregroundMark x1="51645" y1="26984" x2="51645" y2="26825"/>
                        <a14:foregroundMark x1="72368" y1="32063" x2="83388" y2="35238"/>
                        <a14:foregroundMark x1="83388" y1="35238" x2="74178" y2="36032"/>
                        <a14:foregroundMark x1="74178" y1="36032" x2="72368" y2="32222"/>
                        <a14:foregroundMark x1="74342" y1="42540" x2="87500" y2="51587"/>
                        <a14:foregroundMark x1="87500" y1="51587" x2="71711" y2="56032"/>
                        <a14:foregroundMark x1="71711" y1="56032" x2="73684" y2="42857"/>
                        <a14:foregroundMark x1="73684" y1="42857" x2="74178" y2="43492"/>
                        <a14:foregroundMark x1="45395" y1="11111" x2="59211" y2="17302"/>
                        <a14:foregroundMark x1="59211" y1="17302" x2="54770" y2="24444"/>
                        <a14:foregroundMark x1="54770" y1="24444" x2="48191" y2="12698"/>
                        <a14:foregroundMark x1="39967" y1="9365" x2="39967" y2="10000"/>
                        <a14:foregroundMark x1="56908" y1="8571" x2="56908" y2="8571"/>
                        <a14:foregroundMark x1="41776" y1="8254" x2="41776" y2="8254"/>
                        <a14:foregroundMark x1="26974" y1="14444" x2="26974" y2="14444"/>
                        <a14:foregroundMark x1="26974" y1="14444" x2="41612" y2="23810"/>
                        <a14:foregroundMark x1="41612" y1="23810" x2="34211" y2="14921"/>
                        <a14:foregroundMark x1="34211" y1="14921" x2="26974" y2="14603"/>
                        <a14:foregroundMark x1="26974" y1="14603" x2="26809" y2="14603"/>
                        <a14:foregroundMark x1="21546" y1="18254" x2="29934" y2="29365"/>
                        <a14:foregroundMark x1="29934" y1="29365" x2="24178" y2="25079"/>
                        <a14:foregroundMark x1="24178" y1="25079" x2="17763" y2="22698"/>
                        <a14:foregroundMark x1="17763" y1="22698" x2="22204" y2="17937"/>
                        <a14:foregroundMark x1="22204" y1="17937" x2="22533" y2="18730"/>
                        <a14:foregroundMark x1="16283" y1="17460" x2="15954" y2="18571"/>
                        <a14:foregroundMark x1="90296" y1="50635" x2="90461" y2="56984"/>
                        <a14:foregroundMark x1="90461" y1="56984" x2="90461" y2="50317"/>
                        <a14:foregroundMark x1="90461" y1="50317" x2="90789" y2="49683"/>
                        <a14:foregroundMark x1="90954" y1="37460" x2="90954" y2="37460"/>
                        <a14:foregroundMark x1="7566" y1="46508" x2="14803" y2="47937"/>
                        <a14:foregroundMark x1="14803" y1="47937" x2="8388" y2="48730"/>
                        <a14:foregroundMark x1="8388" y1="48730" x2="10526" y2="37143"/>
                        <a14:foregroundMark x1="10526" y1="37143" x2="12829" y2="39048"/>
                        <a14:foregroundMark x1="6414" y1="43175" x2="6086" y2="42857"/>
                        <a14:foregroundMark x1="9046" y1="29206" x2="18421" y2="35238"/>
                        <a14:foregroundMark x1="18421" y1="35238" x2="15132" y2="28730"/>
                        <a14:foregroundMark x1="15132" y1="28730" x2="9211" y2="29365"/>
                        <a14:foregroundMark x1="18421" y1="27302" x2="18421" y2="27302"/>
                        <a14:foregroundMark x1="17928" y1="28254" x2="17928" y2="28254"/>
                        <a14:foregroundMark x1="32072" y1="31746" x2="32072" y2="31746"/>
                        <a14:foregroundMark x1="32072" y1="25397" x2="32072" y2="25397"/>
                        <a14:foregroundMark x1="14309" y1="59524" x2="14309" y2="59524"/>
                        <a14:foregroundMark x1="14145" y1="72222" x2="14145" y2="72222"/>
                        <a14:foregroundMark x1="14145" y1="72222" x2="19572" y2="74603"/>
                        <a14:foregroundMark x1="19572" y1="74603" x2="14474" y2="72540"/>
                        <a14:foregroundMark x1="4605" y1="53492" x2="4605" y2="53492"/>
                        <a14:foregroundMark x1="24507" y1="36984" x2="24507" y2="36984"/>
                        <a14:foregroundMark x1="26645" y1="41429" x2="26645" y2="41429"/>
                        <a14:foregroundMark x1="27138" y1="42857" x2="27138" y2="42857"/>
                        <a14:foregroundMark x1="65789" y1="10952" x2="65789" y2="10952"/>
                        <a14:foregroundMark x1="65625" y1="8889" x2="65625" y2="8889"/>
                        <a14:foregroundMark x1="68750" y1="9206" x2="68750" y2="9206"/>
                        <a14:foregroundMark x1="68750" y1="10952" x2="68750" y2="10952"/>
                        <a14:foregroundMark x1="20230" y1="12698" x2="20230" y2="12698"/>
                        <a14:foregroundMark x1="19572" y1="12540" x2="19572" y2="12540"/>
                        <a14:foregroundMark x1="23191" y1="12698" x2="23191" y2="12698"/>
                        <a14:foregroundMark x1="21875" y1="12698" x2="21875" y2="12698"/>
                        <a14:foregroundMark x1="20230" y1="12698" x2="20230" y2="12698"/>
                        <a14:foregroundMark x1="20888" y1="12698" x2="20888" y2="12698"/>
                        <a14:foregroundMark x1="21546" y1="13016" x2="21546" y2="13016"/>
                        <a14:foregroundMark x1="35197" y1="6508" x2="35197" y2="6508"/>
                        <a14:foregroundMark x1="35197" y1="8254" x2="35197" y2="8254"/>
                        <a14:foregroundMark x1="35197" y1="7619" x2="35197" y2="7619"/>
                        <a14:foregroundMark x1="40296" y1="6032" x2="40296" y2="6032"/>
                        <a14:foregroundMark x1="65789" y1="6508" x2="65789" y2="6508"/>
                        <a14:foregroundMark x1="65789" y1="14127" x2="65789" y2="14127"/>
                        <a14:foregroundMark x1="69737" y1="10476" x2="69737" y2="10476"/>
                        <a14:foregroundMark x1="67763" y1="10476" x2="67763" y2="10476"/>
                        <a14:foregroundMark x1="79934" y1="20317" x2="79934" y2="20317"/>
                        <a14:foregroundMark x1="82072" y1="20159" x2="82072" y2="20159"/>
                        <a14:foregroundMark x1="81579" y1="20159" x2="81579" y2="20159"/>
                        <a14:foregroundMark x1="81086" y1="20635" x2="81086" y2="20635"/>
                        <a14:foregroundMark x1="81086" y1="20476" x2="81086" y2="20476"/>
                        <a14:foregroundMark x1="10526" y1="23651" x2="10526" y2="23651"/>
                        <a14:foregroundMark x1="12336" y1="23651" x2="12336" y2="23651"/>
                        <a14:foregroundMark x1="12336" y1="23333" x2="12336" y2="23333"/>
                        <a14:foregroundMark x1="13322" y1="23333" x2="13322" y2="23333"/>
                        <a14:foregroundMark x1="26480" y1="79365" x2="26480" y2="79365"/>
                        <a14:backgroundMark x1="47368" y1="46032" x2="47368" y2="46032"/>
                        <a14:backgroundMark x1="16941" y1="27143" x2="16941" y2="27143"/>
                      </a14:backgroundRemoval>
                    </a14:imgEffect>
                  </a14:imgLayer>
                </a14:imgProps>
              </a:ext>
            </a:extLst>
          </a:blip>
          <a:srcRect b="13283"/>
          <a:stretch>
            <a:fillRect/>
          </a:stretch>
        </p:blipFill>
        <p:spPr>
          <a:xfrm>
            <a:off x="5531491" y="1809750"/>
            <a:ext cx="9540870" cy="8572964"/>
          </a:xfrm>
          <a:prstGeom prst="rect">
            <a:avLst/>
          </a:prstGeom>
        </p:spPr>
      </p:pic>
      <p:sp>
        <p:nvSpPr>
          <p:cNvPr id="16" name="CasellaDiTesto 15">
            <a:extLst>
              <a:ext uri="{FF2B5EF4-FFF2-40B4-BE49-F238E27FC236}">
                <a16:creationId xmlns:a16="http://schemas.microsoft.com/office/drawing/2014/main" id="{D9C82280-F5E1-CD46-4026-54D36773FBBB}"/>
              </a:ext>
            </a:extLst>
          </p:cNvPr>
          <p:cNvSpPr txBox="1"/>
          <p:nvPr/>
        </p:nvSpPr>
        <p:spPr>
          <a:xfrm>
            <a:off x="9144000" y="10038361"/>
            <a:ext cx="9144000" cy="307777"/>
          </a:xfrm>
          <a:prstGeom prst="rect">
            <a:avLst/>
          </a:prstGeom>
          <a:noFill/>
        </p:spPr>
        <p:txBody>
          <a:bodyPr wrap="square">
            <a:spAutoFit/>
          </a:bodyPr>
          <a:lstStyle/>
          <a:p>
            <a:pPr algn="r"/>
            <a:r>
              <a:rPr lang="en-US" dirty="0"/>
              <a:t>Fonte: CE, </a:t>
            </a:r>
            <a:r>
              <a:rPr lang="en-US" i="1" dirty="0"/>
              <a:t>Quadro europeo delle competenze digitali per i cittadini</a:t>
            </a:r>
          </a:p>
        </p:txBody>
      </p:sp>
    </p:spTree>
    <p:extLst>
      <p:ext uri="{BB962C8B-B14F-4D97-AF65-F5344CB8AC3E}">
        <p14:creationId xmlns:p14="http://schemas.microsoft.com/office/powerpoint/2010/main" val="882582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F8DAE8CC-02F7-40C7-953D-8834FB530A07}"/>
            </a:ext>
          </a:extLst>
        </p:cNvPr>
        <p:cNvGrpSpPr/>
        <p:nvPr/>
      </p:nvGrpSpPr>
      <p:grpSpPr>
        <a:xfrm>
          <a:off x="0" y="0"/>
          <a:ext cx="0" cy="0"/>
          <a:chOff x="0" y="0"/>
          <a:chExt cx="0" cy="0"/>
        </a:xfrm>
      </p:grpSpPr>
      <p:sp>
        <p:nvSpPr>
          <p:cNvPr id="154" name="Google Shape;154;p3">
            <a:extLst>
              <a:ext uri="{FF2B5EF4-FFF2-40B4-BE49-F238E27FC236}">
                <a16:creationId xmlns:a16="http://schemas.microsoft.com/office/drawing/2014/main" id="{1D7B8861-4658-0612-6C3C-3AD1A6324128}"/>
              </a:ext>
            </a:extLst>
          </p:cNvPr>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3">
            <a:extLst>
              <a:ext uri="{FF2B5EF4-FFF2-40B4-BE49-F238E27FC236}">
                <a16:creationId xmlns:a16="http://schemas.microsoft.com/office/drawing/2014/main" id="{F48FFA60-F7B9-72A4-1598-74C619B25B4D}"/>
              </a:ext>
            </a:extLst>
          </p:cNvPr>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3">
            <a:extLst>
              <a:ext uri="{FF2B5EF4-FFF2-40B4-BE49-F238E27FC236}">
                <a16:creationId xmlns:a16="http://schemas.microsoft.com/office/drawing/2014/main" id="{78247A3F-05A3-51D6-1982-43C1AFF8BDCF}"/>
              </a:ext>
            </a:extLst>
          </p:cNvPr>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7" name="Google Shape;157;p3">
            <a:extLst>
              <a:ext uri="{FF2B5EF4-FFF2-40B4-BE49-F238E27FC236}">
                <a16:creationId xmlns:a16="http://schemas.microsoft.com/office/drawing/2014/main" id="{B5C04B4C-9F3E-99CA-E044-72B02B989059}"/>
              </a:ext>
            </a:extLst>
          </p:cNvPr>
          <p:cNvGrpSpPr/>
          <p:nvPr/>
        </p:nvGrpSpPr>
        <p:grpSpPr>
          <a:xfrm>
            <a:off x="6111849" y="2794411"/>
            <a:ext cx="11044935" cy="2349090"/>
            <a:chOff x="0" y="-47625"/>
            <a:chExt cx="1484188" cy="418826"/>
          </a:xfrm>
        </p:grpSpPr>
        <p:sp>
          <p:nvSpPr>
            <p:cNvPr id="158" name="Google Shape;158;p3">
              <a:extLst>
                <a:ext uri="{FF2B5EF4-FFF2-40B4-BE49-F238E27FC236}">
                  <a16:creationId xmlns:a16="http://schemas.microsoft.com/office/drawing/2014/main" id="{C5C191D6-28D0-E66E-9DDA-80FD99B19A5E}"/>
                </a:ext>
              </a:extLst>
            </p:cNvPr>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3">
              <a:extLst>
                <a:ext uri="{FF2B5EF4-FFF2-40B4-BE49-F238E27FC236}">
                  <a16:creationId xmlns:a16="http://schemas.microsoft.com/office/drawing/2014/main" id="{8FC19C58-B61F-F238-BDDB-36637AC2017D}"/>
                </a:ext>
              </a:extLst>
            </p:cNvPr>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60" name="Google Shape;160;p3">
            <a:extLst>
              <a:ext uri="{FF2B5EF4-FFF2-40B4-BE49-F238E27FC236}">
                <a16:creationId xmlns:a16="http://schemas.microsoft.com/office/drawing/2014/main" id="{4D82E041-8281-5972-841D-684FBB9D5C3F}"/>
              </a:ext>
            </a:extLst>
          </p:cNvPr>
          <p:cNvGrpSpPr/>
          <p:nvPr/>
        </p:nvGrpSpPr>
        <p:grpSpPr>
          <a:xfrm>
            <a:off x="-696258" y="-1193133"/>
            <a:ext cx="7178388" cy="12095887"/>
            <a:chOff x="0" y="-57150"/>
            <a:chExt cx="1890604" cy="3185748"/>
          </a:xfrm>
        </p:grpSpPr>
        <p:sp>
          <p:nvSpPr>
            <p:cNvPr id="161" name="Google Shape;161;p3">
              <a:extLst>
                <a:ext uri="{FF2B5EF4-FFF2-40B4-BE49-F238E27FC236}">
                  <a16:creationId xmlns:a16="http://schemas.microsoft.com/office/drawing/2014/main" id="{408FFFE2-A43B-461A-3ABB-A49B99373A5E}"/>
                </a:ext>
              </a:extLst>
            </p:cNvPr>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2" name="Google Shape;162;p3">
              <a:extLst>
                <a:ext uri="{FF2B5EF4-FFF2-40B4-BE49-F238E27FC236}">
                  <a16:creationId xmlns:a16="http://schemas.microsoft.com/office/drawing/2014/main" id="{929C5DBA-AD91-8B52-DCCA-EEC667DBF38D}"/>
                </a:ext>
              </a:extLst>
            </p:cNvPr>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None/>
              </a:pPr>
              <a:endParaRPr sz="1800">
                <a:solidFill>
                  <a:schemeClr val="dk1"/>
                </a:solidFill>
                <a:latin typeface="Calibri"/>
                <a:ea typeface="Calibri"/>
                <a:cs typeface="Calibri"/>
                <a:sym typeface="Calibri"/>
              </a:endParaRPr>
            </a:p>
          </p:txBody>
        </p:sp>
      </p:grpSp>
      <p:sp>
        <p:nvSpPr>
          <p:cNvPr id="163" name="Google Shape;163;p3">
            <a:extLst>
              <a:ext uri="{FF2B5EF4-FFF2-40B4-BE49-F238E27FC236}">
                <a16:creationId xmlns:a16="http://schemas.microsoft.com/office/drawing/2014/main" id="{CEF7776B-FAE9-F3ED-6FA1-73EBB2B9A324}"/>
              </a:ext>
            </a:extLst>
          </p:cNvPr>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3">
            <a:extLst>
              <a:ext uri="{FF2B5EF4-FFF2-40B4-BE49-F238E27FC236}">
                <a16:creationId xmlns:a16="http://schemas.microsoft.com/office/drawing/2014/main" id="{4748687B-D72C-0118-5119-79C83CFE05C9}"/>
              </a:ext>
            </a:extLst>
          </p:cNvPr>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3">
            <a:extLst>
              <a:ext uri="{FF2B5EF4-FFF2-40B4-BE49-F238E27FC236}">
                <a16:creationId xmlns:a16="http://schemas.microsoft.com/office/drawing/2014/main" id="{15453D59-6ADF-CD6F-288E-4BC8D50DEDFA}"/>
              </a:ext>
            </a:extLst>
          </p:cNvPr>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None/>
            </a:pPr>
            <a:r>
              <a:rPr lang="en-US" sz="1178">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a:p>
        </p:txBody>
      </p:sp>
      <p:sp>
        <p:nvSpPr>
          <p:cNvPr id="166" name="Google Shape;166;p3">
            <a:extLst>
              <a:ext uri="{FF2B5EF4-FFF2-40B4-BE49-F238E27FC236}">
                <a16:creationId xmlns:a16="http://schemas.microsoft.com/office/drawing/2014/main" id="{5E5974D4-C10A-6CEE-E219-01745A57DB59}"/>
              </a:ext>
            </a:extLst>
          </p:cNvPr>
          <p:cNvSpPr txBox="1"/>
          <p:nvPr/>
        </p:nvSpPr>
        <p:spPr>
          <a:xfrm>
            <a:off x="-1725735" y="6821207"/>
            <a:ext cx="5508869" cy="5480668"/>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None/>
            </a:pPr>
            <a:r>
              <a:rPr lang="en-US" sz="37888" b="1" dirty="0">
                <a:solidFill>
                  <a:srgbClr val="EFEFEF"/>
                </a:solidFill>
                <a:latin typeface="Arial"/>
                <a:ea typeface="Arial"/>
                <a:cs typeface="Arial"/>
                <a:sym typeface="Arial"/>
              </a:rPr>
              <a:t>01</a:t>
            </a:r>
            <a:endParaRPr dirty="0"/>
          </a:p>
        </p:txBody>
      </p:sp>
      <p:sp>
        <p:nvSpPr>
          <p:cNvPr id="168" name="Google Shape;168;p3">
            <a:extLst>
              <a:ext uri="{FF2B5EF4-FFF2-40B4-BE49-F238E27FC236}">
                <a16:creationId xmlns:a16="http://schemas.microsoft.com/office/drawing/2014/main" id="{28AF86E4-2E43-8BC8-A122-54E5EBFD18DD}"/>
              </a:ext>
            </a:extLst>
          </p:cNvPr>
          <p:cNvSpPr txBox="1"/>
          <p:nvPr/>
        </p:nvSpPr>
        <p:spPr>
          <a:xfrm>
            <a:off x="6834529" y="3423551"/>
            <a:ext cx="10158071" cy="1157240"/>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None/>
            </a:pPr>
            <a:r>
              <a:rPr lang="en-US" sz="8000" b="1" dirty="0">
                <a:solidFill>
                  <a:srgbClr val="343434"/>
                </a:solidFill>
              </a:rPr>
              <a:t>Perché questo corso</a:t>
            </a:r>
            <a:endParaRPr sz="1050" dirty="0"/>
          </a:p>
        </p:txBody>
      </p:sp>
    </p:spTree>
    <p:extLst>
      <p:ext uri="{BB962C8B-B14F-4D97-AF65-F5344CB8AC3E}">
        <p14:creationId xmlns:p14="http://schemas.microsoft.com/office/powerpoint/2010/main" val="1737723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E8E598-4520-7384-3058-6B470E995C2A}"/>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11AF11C-7C9F-AAD1-9201-B584B3A9AC76}"/>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Un approccio ecosistemico</a:t>
            </a:r>
            <a:endParaRPr lang="el-GR" dirty="0"/>
          </a:p>
        </p:txBody>
      </p:sp>
      <p:sp>
        <p:nvSpPr>
          <p:cNvPr id="4" name="Google Shape;118;p2">
            <a:extLst>
              <a:ext uri="{FF2B5EF4-FFF2-40B4-BE49-F238E27FC236}">
                <a16:creationId xmlns:a16="http://schemas.microsoft.com/office/drawing/2014/main" id="{3120676A-0497-D744-56F4-2765F02C611C}"/>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CE447DA8-A351-7661-BEDC-A57E4DF77C85}"/>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C4809E7A-1414-C06E-31FE-CF0CA2C710E7}"/>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61A17A4A-BADB-9B63-76CB-721B9B129F96}"/>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11092E4-F3AD-8580-99E1-74554FCF7DDB}"/>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E83184AE-3A99-F58E-0ADF-422C976EA984}"/>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57B996A-5F51-E58B-744C-9A9E3621E42C}"/>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2FF0DA5-F90C-897A-BFC8-C59B3DF7B83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A38E802A-E88E-57E5-A557-08BA77243962}"/>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817EE28F-4B4D-0C3B-92F0-0C16C54105B2}"/>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59" name="Υπότιτλος 2">
            <a:extLst>
              <a:ext uri="{FF2B5EF4-FFF2-40B4-BE49-F238E27FC236}">
                <a16:creationId xmlns:a16="http://schemas.microsoft.com/office/drawing/2014/main" id="{38B7C949-61B0-4A24-BA67-0F1096E7016F}"/>
              </a:ext>
            </a:extLst>
          </p:cNvPr>
          <p:cNvSpPr txBox="1">
            <a:spLocks/>
          </p:cNvSpPr>
          <p:nvPr/>
        </p:nvSpPr>
        <p:spPr>
          <a:xfrm>
            <a:off x="790770" y="2098594"/>
            <a:ext cx="10950126"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it-IT" dirty="0">
                <a:solidFill>
                  <a:schemeClr val="tx1"/>
                </a:solidFill>
                <a:latin typeface="Bricolage Grotesque" panose="020B0604020202020204" charset="0"/>
              </a:rPr>
              <a:t>Sebbene il corso di formazione miri a combattere la diffusione della disinformazione/misinformazione e, a tal fine, preveda moduli dedicati all'alfabetizzazione informatica e mediatica, esso opera nell'ambito di un approccio ecosistemico che tiene conto delle varie relazioni che caratterizzano il sistema dell'informazione e della comunicazione, quelle che caratterizzano la vita del gruppo target finale, ovvero gli adolescenti, e quelle che caratterizzano la scuola come comunità.</a:t>
            </a: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23697651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FC762A-523D-6801-A716-218A11447F9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B3B2EDBD-80C3-32DE-B72E-2B79EDD1B70D}"/>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Un approccio ecosistemico</a:t>
            </a:r>
            <a:endParaRPr lang="el-GR" dirty="0"/>
          </a:p>
        </p:txBody>
      </p:sp>
      <p:sp>
        <p:nvSpPr>
          <p:cNvPr id="4" name="Google Shape;118;p2">
            <a:extLst>
              <a:ext uri="{FF2B5EF4-FFF2-40B4-BE49-F238E27FC236}">
                <a16:creationId xmlns:a16="http://schemas.microsoft.com/office/drawing/2014/main" id="{FAF81927-CCF0-00F0-93BF-8055F3774C65}"/>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CC27F8F5-3F25-D4CC-F5EB-630A45C0A8D5}"/>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3AB5901A-CB45-F197-642C-1ABE149FFEE9}"/>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BCDAE0C0-A1B4-34D1-8D66-A7DE209AB642}"/>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4890F8A-BFE6-EF4E-789D-0194B2F76C92}"/>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6A3ADB8-DADC-2320-F658-B5CA450AC00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0A2D8066-B287-9D55-9DE9-EBA09E48B75A}"/>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B67132B8-FB19-E809-B64D-A72F8B47D1E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DED312B4-C01D-2763-780B-6645037BB815}"/>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8BE4FCA4-427E-3B36-0878-6279322B0471}"/>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59" name="Υπότιτλος 2">
            <a:extLst>
              <a:ext uri="{FF2B5EF4-FFF2-40B4-BE49-F238E27FC236}">
                <a16:creationId xmlns:a16="http://schemas.microsoft.com/office/drawing/2014/main" id="{53AC9679-E8C5-A43F-4607-22CA4AA44A66}"/>
              </a:ext>
            </a:extLst>
          </p:cNvPr>
          <p:cNvSpPr txBox="1">
            <a:spLocks/>
          </p:cNvSpPr>
          <p:nvPr/>
        </p:nvSpPr>
        <p:spPr>
          <a:xfrm>
            <a:off x="790770" y="2098594"/>
            <a:ext cx="9363686"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Per </a:t>
            </a:r>
            <a:r>
              <a:rPr lang="en-US" dirty="0" err="1">
                <a:solidFill>
                  <a:schemeClr val="tx1"/>
                </a:solidFill>
                <a:latin typeface="Bricolage Grotesque" panose="020B0604020202020204" charset="0"/>
              </a:rPr>
              <a:t>questo</a:t>
            </a:r>
            <a:r>
              <a:rPr lang="en-US" dirty="0">
                <a:solidFill>
                  <a:schemeClr val="tx1"/>
                </a:solidFill>
                <a:latin typeface="Bricolage Grotesque" panose="020B0604020202020204" charset="0"/>
              </a:rPr>
              <a:t>, il corso di formazione è composto da numerosi moduli, solo due dei quali trattano direttamente l'alfabetizzazione informatica e mediatica.</a:t>
            </a: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39899762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5EE85-DFE5-82A0-E67D-B8718A7A01D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54AA8EB-DEA5-1FFC-DCE5-F750200B1437}"/>
              </a:ext>
            </a:extLst>
          </p:cNvPr>
          <p:cNvSpPr>
            <a:spLocks noGrp="1"/>
          </p:cNvSpPr>
          <p:nvPr>
            <p:ph type="ctrTitle"/>
          </p:nvPr>
        </p:nvSpPr>
        <p:spPr>
          <a:xfrm>
            <a:off x="2693443" y="30096"/>
            <a:ext cx="14748395" cy="1470025"/>
          </a:xfrm>
        </p:spPr>
        <p:txBody>
          <a:bodyPr>
            <a:normAutofit/>
          </a:bodyPr>
          <a:lstStyle/>
          <a:p>
            <a:r>
              <a:rPr lang="en-US" dirty="0">
                <a:latin typeface="Bricolage Grotesque" panose="020B0604020202020204" charset="0"/>
              </a:rPr>
              <a:t>AIMED, un approccio ecosistemico: i moduli</a:t>
            </a:r>
            <a:endParaRPr lang="el-GR" dirty="0"/>
          </a:p>
        </p:txBody>
      </p:sp>
      <p:sp>
        <p:nvSpPr>
          <p:cNvPr id="4" name="Google Shape;118;p2">
            <a:extLst>
              <a:ext uri="{FF2B5EF4-FFF2-40B4-BE49-F238E27FC236}">
                <a16:creationId xmlns:a16="http://schemas.microsoft.com/office/drawing/2014/main" id="{C160DC66-17E3-FCCF-3A03-B1E5999FB21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2FFB035D-AEE0-4843-DDF0-38A738E6F9D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D9F035D-CE95-4BDF-0D1B-211F5648D8C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7B1F1C1-82B4-5CDA-BEDE-E0BFA2D511FE}"/>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2EBF54C-D2A1-B8DC-6421-EFCF072C410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69953635-82D8-0061-0B04-B5D1F3C30FB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89044F8-53D9-6E2B-4B7A-ADF7E34CC6BB}"/>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53C2C54F-6D8B-6225-EAAF-18C60B11BB00}"/>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A4CA4F20-032F-AF08-E958-49D191AFB46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05D09841-50D1-4875-DBC8-675ACBCA53C7}"/>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 name="Rettangolo con angoli arrotondati 2">
            <a:extLst>
              <a:ext uri="{FF2B5EF4-FFF2-40B4-BE49-F238E27FC236}">
                <a16:creationId xmlns:a16="http://schemas.microsoft.com/office/drawing/2014/main" id="{0FDBD476-9FEC-1919-5A77-F79CCB16FC6A}"/>
              </a:ext>
            </a:extLst>
          </p:cNvPr>
          <p:cNvSpPr/>
          <p:nvPr/>
        </p:nvSpPr>
        <p:spPr>
          <a:xfrm>
            <a:off x="2356491" y="3443433"/>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Rettangolo con angoli arrotondati 13">
            <a:extLst>
              <a:ext uri="{FF2B5EF4-FFF2-40B4-BE49-F238E27FC236}">
                <a16:creationId xmlns:a16="http://schemas.microsoft.com/office/drawing/2014/main" id="{C6ECA936-46CF-2A97-0A5E-2EB0F6398411}"/>
              </a:ext>
            </a:extLst>
          </p:cNvPr>
          <p:cNvSpPr/>
          <p:nvPr/>
        </p:nvSpPr>
        <p:spPr>
          <a:xfrm>
            <a:off x="2524458" y="363332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CasellaDiTesto 14">
            <a:extLst>
              <a:ext uri="{FF2B5EF4-FFF2-40B4-BE49-F238E27FC236}">
                <a16:creationId xmlns:a16="http://schemas.microsoft.com/office/drawing/2014/main" id="{ED748F39-C66E-095C-D9EF-B7EFD902F702}"/>
              </a:ext>
            </a:extLst>
          </p:cNvPr>
          <p:cNvSpPr txBox="1"/>
          <p:nvPr/>
        </p:nvSpPr>
        <p:spPr>
          <a:xfrm>
            <a:off x="2376817" y="3651332"/>
            <a:ext cx="2418757" cy="1015663"/>
          </a:xfrm>
          <a:prstGeom prst="rect">
            <a:avLst/>
          </a:prstGeom>
          <a:noFill/>
        </p:spPr>
        <p:txBody>
          <a:bodyPr wrap="square" rtlCol="0">
            <a:spAutoFit/>
          </a:bodyPr>
          <a:lstStyle/>
          <a:p>
            <a:pPr algn="ctr"/>
            <a:r>
              <a:rPr lang="it-IT" sz="2000" b="1" dirty="0">
                <a:solidFill>
                  <a:schemeClr val="bg1"/>
                </a:solidFill>
              </a:rPr>
              <a:t>ALFABETIZZAZIONE INFORMATIVA E MEDIATIALE</a:t>
            </a:r>
          </a:p>
        </p:txBody>
      </p:sp>
      <p:grpSp>
        <p:nvGrpSpPr>
          <p:cNvPr id="16" name="Gruppo 15">
            <a:extLst>
              <a:ext uri="{FF2B5EF4-FFF2-40B4-BE49-F238E27FC236}">
                <a16:creationId xmlns:a16="http://schemas.microsoft.com/office/drawing/2014/main" id="{6A13EF34-5A8F-FC40-0398-895C093CD094}"/>
              </a:ext>
            </a:extLst>
          </p:cNvPr>
          <p:cNvGrpSpPr/>
          <p:nvPr/>
        </p:nvGrpSpPr>
        <p:grpSpPr>
          <a:xfrm>
            <a:off x="4445377" y="4305888"/>
            <a:ext cx="2160000" cy="1080000"/>
            <a:chOff x="9649415" y="2955847"/>
            <a:chExt cx="2160000" cy="1080000"/>
          </a:xfrm>
        </p:grpSpPr>
        <p:sp>
          <p:nvSpPr>
            <p:cNvPr id="59" name="Rettangolo con angoli arrotondati 58">
              <a:extLst>
                <a:ext uri="{FF2B5EF4-FFF2-40B4-BE49-F238E27FC236}">
                  <a16:creationId xmlns:a16="http://schemas.microsoft.com/office/drawing/2014/main" id="{F04683C4-2714-E13C-0C26-3C9B81AC8B9D}"/>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8" name="CasellaDiTesto 77">
              <a:extLst>
                <a:ext uri="{FF2B5EF4-FFF2-40B4-BE49-F238E27FC236}">
                  <a16:creationId xmlns:a16="http://schemas.microsoft.com/office/drawing/2014/main" id="{0878613D-9374-B9D9-226A-337496DA33DD}"/>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QUANDO LE COSE VANNO STORTE</a:t>
              </a:r>
            </a:p>
          </p:txBody>
        </p:sp>
      </p:grpSp>
      <p:grpSp>
        <p:nvGrpSpPr>
          <p:cNvPr id="79" name="Gruppo 78">
            <a:extLst>
              <a:ext uri="{FF2B5EF4-FFF2-40B4-BE49-F238E27FC236}">
                <a16:creationId xmlns:a16="http://schemas.microsoft.com/office/drawing/2014/main" id="{FC8FC468-61F5-A778-7128-57BF8C90FE14}"/>
              </a:ext>
            </a:extLst>
          </p:cNvPr>
          <p:cNvGrpSpPr/>
          <p:nvPr/>
        </p:nvGrpSpPr>
        <p:grpSpPr>
          <a:xfrm>
            <a:off x="5145184" y="5306074"/>
            <a:ext cx="720000" cy="540000"/>
            <a:chOff x="6573488" y="5029771"/>
            <a:chExt cx="2160000" cy="1080000"/>
          </a:xfrm>
        </p:grpSpPr>
        <p:sp>
          <p:nvSpPr>
            <p:cNvPr id="80" name="Rettangolo con angoli arrotondati 79">
              <a:extLst>
                <a:ext uri="{FF2B5EF4-FFF2-40B4-BE49-F238E27FC236}">
                  <a16:creationId xmlns:a16="http://schemas.microsoft.com/office/drawing/2014/main" id="{8ACF70A5-6F9D-B73E-07E8-F862DEF8B2EE}"/>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1" name="CasellaDiTesto 80">
              <a:extLst>
                <a:ext uri="{FF2B5EF4-FFF2-40B4-BE49-F238E27FC236}">
                  <a16:creationId xmlns:a16="http://schemas.microsoft.com/office/drawing/2014/main" id="{16850F7E-F4B2-FCC8-82D8-269292BCD818}"/>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82" name="Gruppo 81">
            <a:extLst>
              <a:ext uri="{FF2B5EF4-FFF2-40B4-BE49-F238E27FC236}">
                <a16:creationId xmlns:a16="http://schemas.microsoft.com/office/drawing/2014/main" id="{AD8F284E-D600-79B9-B18E-DBDBAACE6040}"/>
              </a:ext>
            </a:extLst>
          </p:cNvPr>
          <p:cNvGrpSpPr/>
          <p:nvPr/>
        </p:nvGrpSpPr>
        <p:grpSpPr>
          <a:xfrm>
            <a:off x="3176323" y="4654789"/>
            <a:ext cx="720000" cy="540000"/>
            <a:chOff x="6573488" y="5029771"/>
            <a:chExt cx="2160000" cy="1080000"/>
          </a:xfrm>
        </p:grpSpPr>
        <p:sp>
          <p:nvSpPr>
            <p:cNvPr id="83" name="Rettangolo con angoli arrotondati 82">
              <a:extLst>
                <a:ext uri="{FF2B5EF4-FFF2-40B4-BE49-F238E27FC236}">
                  <a16:creationId xmlns:a16="http://schemas.microsoft.com/office/drawing/2014/main" id="{E0956081-01C5-639B-0160-814DC09119F6}"/>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4" name="CasellaDiTesto 83">
              <a:extLst>
                <a:ext uri="{FF2B5EF4-FFF2-40B4-BE49-F238E27FC236}">
                  <a16:creationId xmlns:a16="http://schemas.microsoft.com/office/drawing/2014/main" id="{6809A185-D9E6-6E63-1D83-2A863801AFA7}"/>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4h</a:t>
              </a:r>
            </a:p>
          </p:txBody>
        </p:sp>
      </p:grpSp>
      <p:sp>
        <p:nvSpPr>
          <p:cNvPr id="85" name="Rettangolo con angoli arrotondati 84">
            <a:extLst>
              <a:ext uri="{FF2B5EF4-FFF2-40B4-BE49-F238E27FC236}">
                <a16:creationId xmlns:a16="http://schemas.microsoft.com/office/drawing/2014/main" id="{7430B5F9-B5C6-8771-51DC-27918CBCF85C}"/>
              </a:ext>
            </a:extLst>
          </p:cNvPr>
          <p:cNvSpPr/>
          <p:nvPr/>
        </p:nvSpPr>
        <p:spPr>
          <a:xfrm>
            <a:off x="7108475" y="3443433"/>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6" name="Rettangolo con angoli arrotondati 85">
            <a:extLst>
              <a:ext uri="{FF2B5EF4-FFF2-40B4-BE49-F238E27FC236}">
                <a16:creationId xmlns:a16="http://schemas.microsoft.com/office/drawing/2014/main" id="{6EED487B-8294-ECE8-5EA1-C1F77165C851}"/>
              </a:ext>
            </a:extLst>
          </p:cNvPr>
          <p:cNvSpPr/>
          <p:nvPr/>
        </p:nvSpPr>
        <p:spPr>
          <a:xfrm>
            <a:off x="7276442" y="363332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7" name="CasellaDiTesto 86">
            <a:extLst>
              <a:ext uri="{FF2B5EF4-FFF2-40B4-BE49-F238E27FC236}">
                <a16:creationId xmlns:a16="http://schemas.microsoft.com/office/drawing/2014/main" id="{B78559B5-B0FD-46DA-49A5-45C6BEF48CED}"/>
              </a:ext>
            </a:extLst>
          </p:cNvPr>
          <p:cNvSpPr txBox="1"/>
          <p:nvPr/>
        </p:nvSpPr>
        <p:spPr>
          <a:xfrm>
            <a:off x="7123435" y="3629998"/>
            <a:ext cx="2467627" cy="1118255"/>
          </a:xfrm>
          <a:prstGeom prst="rect">
            <a:avLst/>
          </a:prstGeom>
          <a:noFill/>
        </p:spPr>
        <p:txBody>
          <a:bodyPr wrap="square" rtlCol="0">
            <a:spAutoFit/>
          </a:bodyPr>
          <a:lstStyle/>
          <a:p>
            <a:pPr algn="ctr">
              <a:lnSpc>
                <a:spcPts val="2000"/>
              </a:lnSpc>
            </a:pPr>
            <a:r>
              <a:rPr lang="it-IT" sz="2000" b="1" dirty="0">
                <a:solidFill>
                  <a:schemeClr val="bg1"/>
                </a:solidFill>
              </a:rPr>
              <a:t>GESTIONE DELL'IA E</a:t>
            </a:r>
          </a:p>
          <a:p>
            <a:pPr algn="ctr">
              <a:lnSpc>
                <a:spcPts val="2000"/>
              </a:lnSpc>
            </a:pPr>
            <a:r>
              <a:rPr lang="it-IT" sz="2000" b="1" dirty="0">
                <a:solidFill>
                  <a:schemeClr val="bg1"/>
                </a:solidFill>
              </a:rPr>
              <a:t>LA SICUREZZA INFORMATICA </a:t>
            </a:r>
            <a:br>
              <a:rPr lang="it-IT" sz="2000" b="1" dirty="0">
                <a:solidFill>
                  <a:schemeClr val="bg1"/>
                </a:solidFill>
              </a:rPr>
            </a:br>
            <a:r>
              <a:rPr lang="it-IT" sz="2000" b="1" dirty="0">
                <a:solidFill>
                  <a:schemeClr val="bg1"/>
                </a:solidFill>
              </a:rPr>
              <a:t>IN TEMPI INCERTI</a:t>
            </a:r>
          </a:p>
        </p:txBody>
      </p:sp>
      <p:grpSp>
        <p:nvGrpSpPr>
          <p:cNvPr id="88" name="Gruppo 87">
            <a:extLst>
              <a:ext uri="{FF2B5EF4-FFF2-40B4-BE49-F238E27FC236}">
                <a16:creationId xmlns:a16="http://schemas.microsoft.com/office/drawing/2014/main" id="{23AAC9CF-C5D9-3C70-5AF8-8B41C49D9861}"/>
              </a:ext>
            </a:extLst>
          </p:cNvPr>
          <p:cNvGrpSpPr/>
          <p:nvPr/>
        </p:nvGrpSpPr>
        <p:grpSpPr>
          <a:xfrm>
            <a:off x="9197361" y="4281167"/>
            <a:ext cx="2160000" cy="1104721"/>
            <a:chOff x="9649415" y="2931126"/>
            <a:chExt cx="2160000" cy="1104721"/>
          </a:xfrm>
        </p:grpSpPr>
        <p:sp>
          <p:nvSpPr>
            <p:cNvPr id="89" name="Rettangolo con angoli arrotondati 88">
              <a:extLst>
                <a:ext uri="{FF2B5EF4-FFF2-40B4-BE49-F238E27FC236}">
                  <a16:creationId xmlns:a16="http://schemas.microsoft.com/office/drawing/2014/main" id="{CD62961A-377E-4186-58B1-1E4784467954}"/>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0" name="CasellaDiTesto 89">
              <a:extLst>
                <a:ext uri="{FF2B5EF4-FFF2-40B4-BE49-F238E27FC236}">
                  <a16:creationId xmlns:a16="http://schemas.microsoft.com/office/drawing/2014/main" id="{4007C049-3FF8-7D83-EABA-31D3F8F4AD1A}"/>
                </a:ext>
              </a:extLst>
            </p:cNvPr>
            <p:cNvSpPr txBox="1"/>
            <p:nvPr/>
          </p:nvSpPr>
          <p:spPr>
            <a:xfrm>
              <a:off x="9740855" y="2931126"/>
              <a:ext cx="1942965" cy="1015663"/>
            </a:xfrm>
            <a:prstGeom prst="rect">
              <a:avLst/>
            </a:prstGeom>
            <a:noFill/>
          </p:spPr>
          <p:txBody>
            <a:bodyPr wrap="square" rtlCol="0">
              <a:spAutoFit/>
            </a:bodyPr>
            <a:lstStyle/>
            <a:p>
              <a:pPr algn="ctr"/>
              <a:r>
                <a:rPr lang="it-IT" sz="2000" b="1" dirty="0">
                  <a:solidFill>
                    <a:schemeClr val="bg1"/>
                  </a:solidFill>
                </a:rPr>
                <a:t>QUANDO LE COSE VANNO STORTE</a:t>
              </a:r>
            </a:p>
          </p:txBody>
        </p:sp>
      </p:grpSp>
      <p:grpSp>
        <p:nvGrpSpPr>
          <p:cNvPr id="91" name="Gruppo 90">
            <a:extLst>
              <a:ext uri="{FF2B5EF4-FFF2-40B4-BE49-F238E27FC236}">
                <a16:creationId xmlns:a16="http://schemas.microsoft.com/office/drawing/2014/main" id="{DD01EF3A-E519-74E9-6DB1-FDDA65C8F707}"/>
              </a:ext>
            </a:extLst>
          </p:cNvPr>
          <p:cNvGrpSpPr/>
          <p:nvPr/>
        </p:nvGrpSpPr>
        <p:grpSpPr>
          <a:xfrm>
            <a:off x="9881670" y="5258903"/>
            <a:ext cx="720000" cy="540000"/>
            <a:chOff x="6573488" y="5029771"/>
            <a:chExt cx="2160000" cy="1080000"/>
          </a:xfrm>
        </p:grpSpPr>
        <p:sp>
          <p:nvSpPr>
            <p:cNvPr id="92" name="Rettangolo con angoli arrotondati 91">
              <a:extLst>
                <a:ext uri="{FF2B5EF4-FFF2-40B4-BE49-F238E27FC236}">
                  <a16:creationId xmlns:a16="http://schemas.microsoft.com/office/drawing/2014/main" id="{55ACDB42-2109-2A0A-7AC5-6F2C8FFBA8B5}"/>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3" name="CasellaDiTesto 92">
              <a:extLst>
                <a:ext uri="{FF2B5EF4-FFF2-40B4-BE49-F238E27FC236}">
                  <a16:creationId xmlns:a16="http://schemas.microsoft.com/office/drawing/2014/main" id="{9CDD71FC-80DA-0190-1AD7-69250A9E25B5}"/>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94" name="Gruppo 93">
            <a:extLst>
              <a:ext uri="{FF2B5EF4-FFF2-40B4-BE49-F238E27FC236}">
                <a16:creationId xmlns:a16="http://schemas.microsoft.com/office/drawing/2014/main" id="{5207E25C-CA42-558B-5933-54D4B9D43E95}"/>
              </a:ext>
            </a:extLst>
          </p:cNvPr>
          <p:cNvGrpSpPr/>
          <p:nvPr/>
        </p:nvGrpSpPr>
        <p:grpSpPr>
          <a:xfrm>
            <a:off x="8013546" y="4675004"/>
            <a:ext cx="720000" cy="540000"/>
            <a:chOff x="6573488" y="5029771"/>
            <a:chExt cx="2160000" cy="1080000"/>
          </a:xfrm>
        </p:grpSpPr>
        <p:sp>
          <p:nvSpPr>
            <p:cNvPr id="95" name="Rettangolo con angoli arrotondati 94">
              <a:extLst>
                <a:ext uri="{FF2B5EF4-FFF2-40B4-BE49-F238E27FC236}">
                  <a16:creationId xmlns:a16="http://schemas.microsoft.com/office/drawing/2014/main" id="{8144EFC5-AF2D-B6FF-C7E8-6798D86D1625}"/>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6" name="CasellaDiTesto 95">
              <a:extLst>
                <a:ext uri="{FF2B5EF4-FFF2-40B4-BE49-F238E27FC236}">
                  <a16:creationId xmlns:a16="http://schemas.microsoft.com/office/drawing/2014/main" id="{29F16B8C-7F9F-7B3C-65C7-E2734BF4FA68}"/>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4h</a:t>
              </a:r>
            </a:p>
          </p:txBody>
        </p:sp>
      </p:grpSp>
      <p:sp>
        <p:nvSpPr>
          <p:cNvPr id="97" name="Rettangolo con angoli arrotondati 96">
            <a:extLst>
              <a:ext uri="{FF2B5EF4-FFF2-40B4-BE49-F238E27FC236}">
                <a16:creationId xmlns:a16="http://schemas.microsoft.com/office/drawing/2014/main" id="{E1B071BF-0679-4945-2987-1E0E65096794}"/>
              </a:ext>
            </a:extLst>
          </p:cNvPr>
          <p:cNvSpPr/>
          <p:nvPr/>
        </p:nvSpPr>
        <p:spPr>
          <a:xfrm>
            <a:off x="11879467" y="3404787"/>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8" name="Rettangolo con angoli arrotondati 97">
            <a:extLst>
              <a:ext uri="{FF2B5EF4-FFF2-40B4-BE49-F238E27FC236}">
                <a16:creationId xmlns:a16="http://schemas.microsoft.com/office/drawing/2014/main" id="{D2F8830A-4746-EFB6-A4A4-566E28EE80CC}"/>
              </a:ext>
            </a:extLst>
          </p:cNvPr>
          <p:cNvSpPr/>
          <p:nvPr/>
        </p:nvSpPr>
        <p:spPr>
          <a:xfrm>
            <a:off x="12984694" y="3480377"/>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9" name="CasellaDiTesto 98">
            <a:extLst>
              <a:ext uri="{FF2B5EF4-FFF2-40B4-BE49-F238E27FC236}">
                <a16:creationId xmlns:a16="http://schemas.microsoft.com/office/drawing/2014/main" id="{9454DC3F-B07B-3DD6-1A0F-22809393CFD0}"/>
              </a:ext>
            </a:extLst>
          </p:cNvPr>
          <p:cNvSpPr txBox="1"/>
          <p:nvPr/>
        </p:nvSpPr>
        <p:spPr>
          <a:xfrm>
            <a:off x="13121684" y="3406946"/>
            <a:ext cx="2042686" cy="707886"/>
          </a:xfrm>
          <a:prstGeom prst="rect">
            <a:avLst/>
          </a:prstGeom>
          <a:noFill/>
        </p:spPr>
        <p:txBody>
          <a:bodyPr wrap="square" rtlCol="0">
            <a:spAutoFit/>
          </a:bodyPr>
          <a:lstStyle/>
          <a:p>
            <a:pPr algn="ctr"/>
            <a:r>
              <a:rPr lang="it-IT" sz="2000" b="1" dirty="0">
                <a:solidFill>
                  <a:schemeClr val="bg1"/>
                </a:solidFill>
              </a:rPr>
              <a:t>RAFFORZAMENTO DELLA RESILIENZA</a:t>
            </a:r>
          </a:p>
        </p:txBody>
      </p:sp>
      <p:grpSp>
        <p:nvGrpSpPr>
          <p:cNvPr id="100" name="Gruppo 99">
            <a:extLst>
              <a:ext uri="{FF2B5EF4-FFF2-40B4-BE49-F238E27FC236}">
                <a16:creationId xmlns:a16="http://schemas.microsoft.com/office/drawing/2014/main" id="{9201E053-46C8-1141-9741-AD5D671D7A3D}"/>
              </a:ext>
            </a:extLst>
          </p:cNvPr>
          <p:cNvGrpSpPr/>
          <p:nvPr/>
        </p:nvGrpSpPr>
        <p:grpSpPr>
          <a:xfrm>
            <a:off x="14028037" y="4553457"/>
            <a:ext cx="2160000" cy="1080000"/>
            <a:chOff x="9649415" y="2955847"/>
            <a:chExt cx="2160000" cy="1080000"/>
          </a:xfrm>
        </p:grpSpPr>
        <p:sp>
          <p:nvSpPr>
            <p:cNvPr id="101" name="Rettangolo con angoli arrotondati 100">
              <a:extLst>
                <a:ext uri="{FF2B5EF4-FFF2-40B4-BE49-F238E27FC236}">
                  <a16:creationId xmlns:a16="http://schemas.microsoft.com/office/drawing/2014/main" id="{AC576FC9-85D0-9C11-3A93-6637A75E6748}"/>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2" name="CasellaDiTesto 101">
              <a:extLst>
                <a:ext uri="{FF2B5EF4-FFF2-40B4-BE49-F238E27FC236}">
                  <a16:creationId xmlns:a16="http://schemas.microsoft.com/office/drawing/2014/main" id="{3828955F-A1CC-02BC-5A3F-A0EA6CB65883}"/>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QUANDO LE COSE VANNO STORTE</a:t>
              </a:r>
            </a:p>
          </p:txBody>
        </p:sp>
      </p:grpSp>
      <p:grpSp>
        <p:nvGrpSpPr>
          <p:cNvPr id="103" name="Gruppo 102">
            <a:extLst>
              <a:ext uri="{FF2B5EF4-FFF2-40B4-BE49-F238E27FC236}">
                <a16:creationId xmlns:a16="http://schemas.microsoft.com/office/drawing/2014/main" id="{0D664F0B-0315-C28B-B187-D48705648B68}"/>
              </a:ext>
            </a:extLst>
          </p:cNvPr>
          <p:cNvGrpSpPr/>
          <p:nvPr/>
        </p:nvGrpSpPr>
        <p:grpSpPr>
          <a:xfrm>
            <a:off x="14748037" y="5484693"/>
            <a:ext cx="720000" cy="540000"/>
            <a:chOff x="6573488" y="5029771"/>
            <a:chExt cx="2160000" cy="1080000"/>
          </a:xfrm>
        </p:grpSpPr>
        <p:sp>
          <p:nvSpPr>
            <p:cNvPr id="104" name="Rettangolo con angoli arrotondati 103">
              <a:extLst>
                <a:ext uri="{FF2B5EF4-FFF2-40B4-BE49-F238E27FC236}">
                  <a16:creationId xmlns:a16="http://schemas.microsoft.com/office/drawing/2014/main" id="{C6BF6B98-7789-6931-8968-A33739E930C3}"/>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5" name="CasellaDiTesto 104">
              <a:extLst>
                <a:ext uri="{FF2B5EF4-FFF2-40B4-BE49-F238E27FC236}">
                  <a16:creationId xmlns:a16="http://schemas.microsoft.com/office/drawing/2014/main" id="{A668B9ED-85C3-D013-D11D-686885A1D893}"/>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106" name="Gruppo 105">
            <a:extLst>
              <a:ext uri="{FF2B5EF4-FFF2-40B4-BE49-F238E27FC236}">
                <a16:creationId xmlns:a16="http://schemas.microsoft.com/office/drawing/2014/main" id="{F69A6DBC-6671-827E-98FE-AC0A4B769CC9}"/>
              </a:ext>
            </a:extLst>
          </p:cNvPr>
          <p:cNvGrpSpPr/>
          <p:nvPr/>
        </p:nvGrpSpPr>
        <p:grpSpPr>
          <a:xfrm>
            <a:off x="11741375" y="4524913"/>
            <a:ext cx="2473900" cy="1080000"/>
            <a:chOff x="9492465" y="2955847"/>
            <a:chExt cx="2473900" cy="1080000"/>
          </a:xfrm>
        </p:grpSpPr>
        <p:sp>
          <p:nvSpPr>
            <p:cNvPr id="107" name="Rettangolo con angoli arrotondati 106">
              <a:extLst>
                <a:ext uri="{FF2B5EF4-FFF2-40B4-BE49-F238E27FC236}">
                  <a16:creationId xmlns:a16="http://schemas.microsoft.com/office/drawing/2014/main" id="{50535983-5D30-A9C6-383B-66E3EE41A9BC}"/>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8" name="CasellaDiTesto 107">
              <a:extLst>
                <a:ext uri="{FF2B5EF4-FFF2-40B4-BE49-F238E27FC236}">
                  <a16:creationId xmlns:a16="http://schemas.microsoft.com/office/drawing/2014/main" id="{98C42FCB-9986-E77E-0969-821C5C8B7570}"/>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SVILUPPO DELLA RESILIENZA ORGANIZZATIVA</a:t>
              </a:r>
            </a:p>
          </p:txBody>
        </p:sp>
      </p:grpSp>
      <p:grpSp>
        <p:nvGrpSpPr>
          <p:cNvPr id="109" name="Gruppo 108">
            <a:extLst>
              <a:ext uri="{FF2B5EF4-FFF2-40B4-BE49-F238E27FC236}">
                <a16:creationId xmlns:a16="http://schemas.microsoft.com/office/drawing/2014/main" id="{8F2A0C77-02E6-C273-2271-53E7E5699DBD}"/>
              </a:ext>
            </a:extLst>
          </p:cNvPr>
          <p:cNvGrpSpPr/>
          <p:nvPr/>
        </p:nvGrpSpPr>
        <p:grpSpPr>
          <a:xfrm>
            <a:off x="13634039" y="4353110"/>
            <a:ext cx="787995" cy="540000"/>
            <a:chOff x="6369503" y="5029771"/>
            <a:chExt cx="2363985" cy="1080000"/>
          </a:xfrm>
        </p:grpSpPr>
        <p:sp>
          <p:nvSpPr>
            <p:cNvPr id="110" name="Rettangolo con angoli arrotondati 109">
              <a:extLst>
                <a:ext uri="{FF2B5EF4-FFF2-40B4-BE49-F238E27FC236}">
                  <a16:creationId xmlns:a16="http://schemas.microsoft.com/office/drawing/2014/main" id="{D0C57CAF-5CAF-0525-0621-720D9958B87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1" name="CasellaDiTesto 110">
              <a:extLst>
                <a:ext uri="{FF2B5EF4-FFF2-40B4-BE49-F238E27FC236}">
                  <a16:creationId xmlns:a16="http://schemas.microsoft.com/office/drawing/2014/main" id="{7A30431F-F7A4-58EC-A8AB-1F2B559FBDAD}"/>
                </a:ext>
              </a:extLst>
            </p:cNvPr>
            <p:cNvSpPr txBox="1"/>
            <p:nvPr/>
          </p:nvSpPr>
          <p:spPr>
            <a:xfrm>
              <a:off x="6369503" y="5201203"/>
              <a:ext cx="2160000" cy="615554"/>
            </a:xfrm>
            <a:prstGeom prst="rect">
              <a:avLst/>
            </a:prstGeom>
            <a:noFill/>
          </p:spPr>
          <p:txBody>
            <a:bodyPr wrap="square" rtlCol="0">
              <a:spAutoFit/>
            </a:bodyPr>
            <a:lstStyle/>
            <a:p>
              <a:pPr algn="ctr"/>
              <a:r>
                <a:rPr lang="it-IT" b="1" dirty="0">
                  <a:solidFill>
                    <a:schemeClr val="bg1"/>
                  </a:solidFill>
                </a:rPr>
                <a:t>3h</a:t>
              </a:r>
            </a:p>
          </p:txBody>
        </p:sp>
      </p:grpSp>
      <p:grpSp>
        <p:nvGrpSpPr>
          <p:cNvPr id="112" name="Gruppo 111">
            <a:extLst>
              <a:ext uri="{FF2B5EF4-FFF2-40B4-BE49-F238E27FC236}">
                <a16:creationId xmlns:a16="http://schemas.microsoft.com/office/drawing/2014/main" id="{D6772CA9-3594-478B-E83C-4B4F137C4BD5}"/>
              </a:ext>
            </a:extLst>
          </p:cNvPr>
          <p:cNvGrpSpPr/>
          <p:nvPr/>
        </p:nvGrpSpPr>
        <p:grpSpPr>
          <a:xfrm>
            <a:off x="12702715" y="5509161"/>
            <a:ext cx="720000" cy="540000"/>
            <a:chOff x="6573488" y="5029771"/>
            <a:chExt cx="2160000" cy="1080000"/>
          </a:xfrm>
        </p:grpSpPr>
        <p:sp>
          <p:nvSpPr>
            <p:cNvPr id="113" name="Rettangolo con angoli arrotondati 112">
              <a:extLst>
                <a:ext uri="{FF2B5EF4-FFF2-40B4-BE49-F238E27FC236}">
                  <a16:creationId xmlns:a16="http://schemas.microsoft.com/office/drawing/2014/main" id="{8CB19A14-7A7C-1C95-FFF1-6EB53A902A32}"/>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4" name="CasellaDiTesto 113">
              <a:extLst>
                <a:ext uri="{FF2B5EF4-FFF2-40B4-BE49-F238E27FC236}">
                  <a16:creationId xmlns:a16="http://schemas.microsoft.com/office/drawing/2014/main" id="{1F9DB604-CA9A-C555-5E3D-EF49534920C9}"/>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h</a:t>
              </a:r>
            </a:p>
          </p:txBody>
        </p:sp>
      </p:grpSp>
      <p:sp>
        <p:nvSpPr>
          <p:cNvPr id="115" name="Rettangolo con angoli arrotondati 114">
            <a:extLst>
              <a:ext uri="{FF2B5EF4-FFF2-40B4-BE49-F238E27FC236}">
                <a16:creationId xmlns:a16="http://schemas.microsoft.com/office/drawing/2014/main" id="{0DC87378-4672-0FB4-C74E-FF742AD0A08C}"/>
              </a:ext>
            </a:extLst>
          </p:cNvPr>
          <p:cNvSpPr/>
          <p:nvPr/>
        </p:nvSpPr>
        <p:spPr>
          <a:xfrm>
            <a:off x="4691121" y="625674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6" name="Rettangolo con angoli arrotondati 115">
            <a:extLst>
              <a:ext uri="{FF2B5EF4-FFF2-40B4-BE49-F238E27FC236}">
                <a16:creationId xmlns:a16="http://schemas.microsoft.com/office/drawing/2014/main" id="{E02A6C64-596A-4954-2350-57ADB1D1F9F8}"/>
              </a:ext>
            </a:extLst>
          </p:cNvPr>
          <p:cNvSpPr/>
          <p:nvPr/>
        </p:nvSpPr>
        <p:spPr>
          <a:xfrm>
            <a:off x="5738983" y="644663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7" name="CasellaDiTesto 116">
            <a:extLst>
              <a:ext uri="{FF2B5EF4-FFF2-40B4-BE49-F238E27FC236}">
                <a16:creationId xmlns:a16="http://schemas.microsoft.com/office/drawing/2014/main" id="{0BCFD7C8-3E4C-3E76-6E43-7507EE52ADE2}"/>
              </a:ext>
            </a:extLst>
          </p:cNvPr>
          <p:cNvSpPr txBox="1"/>
          <p:nvPr/>
        </p:nvSpPr>
        <p:spPr>
          <a:xfrm>
            <a:off x="5875973" y="6464648"/>
            <a:ext cx="2042686" cy="707886"/>
          </a:xfrm>
          <a:prstGeom prst="rect">
            <a:avLst/>
          </a:prstGeom>
          <a:noFill/>
        </p:spPr>
        <p:txBody>
          <a:bodyPr wrap="square" rtlCol="0">
            <a:spAutoFit/>
          </a:bodyPr>
          <a:lstStyle/>
          <a:p>
            <a:pPr algn="ctr"/>
            <a:r>
              <a:rPr lang="it-IT" sz="2000" b="1" dirty="0">
                <a:solidFill>
                  <a:schemeClr val="bg1"/>
                </a:solidFill>
              </a:rPr>
              <a:t>CRITICAL- THINKING</a:t>
            </a:r>
          </a:p>
        </p:txBody>
      </p:sp>
      <p:grpSp>
        <p:nvGrpSpPr>
          <p:cNvPr id="118" name="Gruppo 117">
            <a:extLst>
              <a:ext uri="{FF2B5EF4-FFF2-40B4-BE49-F238E27FC236}">
                <a16:creationId xmlns:a16="http://schemas.microsoft.com/office/drawing/2014/main" id="{4B3EDD93-35F1-B85C-F542-7FA21EA30A00}"/>
              </a:ext>
            </a:extLst>
          </p:cNvPr>
          <p:cNvGrpSpPr/>
          <p:nvPr/>
        </p:nvGrpSpPr>
        <p:grpSpPr>
          <a:xfrm>
            <a:off x="6477113" y="7364587"/>
            <a:ext cx="720000" cy="540000"/>
            <a:chOff x="6573488" y="5029771"/>
            <a:chExt cx="2160000" cy="1080000"/>
          </a:xfrm>
        </p:grpSpPr>
        <p:sp>
          <p:nvSpPr>
            <p:cNvPr id="119" name="Rettangolo con angoli arrotondati 118">
              <a:extLst>
                <a:ext uri="{FF2B5EF4-FFF2-40B4-BE49-F238E27FC236}">
                  <a16:creationId xmlns:a16="http://schemas.microsoft.com/office/drawing/2014/main" id="{357EBF7C-E213-52E8-0DF0-7F545F0DCC78}"/>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0" name="CasellaDiTesto 119">
              <a:extLst>
                <a:ext uri="{FF2B5EF4-FFF2-40B4-BE49-F238E27FC236}">
                  <a16:creationId xmlns:a16="http://schemas.microsoft.com/office/drawing/2014/main" id="{88C9A8C7-9A36-3DE7-28FB-34646410573D}"/>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121" name="Rettangolo con angoli arrotondati 120">
            <a:extLst>
              <a:ext uri="{FF2B5EF4-FFF2-40B4-BE49-F238E27FC236}">
                <a16:creationId xmlns:a16="http://schemas.microsoft.com/office/drawing/2014/main" id="{3EEA9078-3C3B-AD28-9B4C-D33AC2E7B491}"/>
              </a:ext>
            </a:extLst>
          </p:cNvPr>
          <p:cNvSpPr/>
          <p:nvPr/>
        </p:nvSpPr>
        <p:spPr>
          <a:xfrm>
            <a:off x="9593535" y="622082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2" name="Rettangolo con angoli arrotondati 121">
            <a:extLst>
              <a:ext uri="{FF2B5EF4-FFF2-40B4-BE49-F238E27FC236}">
                <a16:creationId xmlns:a16="http://schemas.microsoft.com/office/drawing/2014/main" id="{054618A0-8D39-E13F-72EB-FC73F9A97A23}"/>
              </a:ext>
            </a:extLst>
          </p:cNvPr>
          <p:cNvSpPr/>
          <p:nvPr/>
        </p:nvSpPr>
        <p:spPr>
          <a:xfrm>
            <a:off x="10641397" y="641071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3" name="CasellaDiTesto 122">
            <a:extLst>
              <a:ext uri="{FF2B5EF4-FFF2-40B4-BE49-F238E27FC236}">
                <a16:creationId xmlns:a16="http://schemas.microsoft.com/office/drawing/2014/main" id="{AE7F4242-8478-28AC-3B20-DA37E7FFE836}"/>
              </a:ext>
            </a:extLst>
          </p:cNvPr>
          <p:cNvSpPr txBox="1"/>
          <p:nvPr/>
        </p:nvSpPr>
        <p:spPr>
          <a:xfrm>
            <a:off x="10778387" y="6428728"/>
            <a:ext cx="2042686" cy="707886"/>
          </a:xfrm>
          <a:prstGeom prst="rect">
            <a:avLst/>
          </a:prstGeom>
          <a:noFill/>
        </p:spPr>
        <p:txBody>
          <a:bodyPr wrap="square" rtlCol="0">
            <a:spAutoFit/>
          </a:bodyPr>
          <a:lstStyle/>
          <a:p>
            <a:pPr algn="ctr"/>
            <a:r>
              <a:rPr lang="it-IT" sz="2000" b="1" dirty="0">
                <a:solidFill>
                  <a:schemeClr val="bg1"/>
                </a:solidFill>
              </a:rPr>
              <a:t>PROBLEM-SOLVING</a:t>
            </a:r>
          </a:p>
        </p:txBody>
      </p:sp>
      <p:grpSp>
        <p:nvGrpSpPr>
          <p:cNvPr id="124" name="Gruppo 123">
            <a:extLst>
              <a:ext uri="{FF2B5EF4-FFF2-40B4-BE49-F238E27FC236}">
                <a16:creationId xmlns:a16="http://schemas.microsoft.com/office/drawing/2014/main" id="{960F4B66-FE3B-A35B-1EB7-202564A1108B}"/>
              </a:ext>
            </a:extLst>
          </p:cNvPr>
          <p:cNvGrpSpPr/>
          <p:nvPr/>
        </p:nvGrpSpPr>
        <p:grpSpPr>
          <a:xfrm>
            <a:off x="11379527" y="7328667"/>
            <a:ext cx="720000" cy="540000"/>
            <a:chOff x="6573488" y="5029771"/>
            <a:chExt cx="2160000" cy="1080000"/>
          </a:xfrm>
        </p:grpSpPr>
        <p:sp>
          <p:nvSpPr>
            <p:cNvPr id="125" name="Rettangolo con angoli arrotondati 124">
              <a:extLst>
                <a:ext uri="{FF2B5EF4-FFF2-40B4-BE49-F238E27FC236}">
                  <a16:creationId xmlns:a16="http://schemas.microsoft.com/office/drawing/2014/main" id="{0DECC51F-60A5-9273-F89C-E397F9DCE180}"/>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6" name="CasellaDiTesto 125">
              <a:extLst>
                <a:ext uri="{FF2B5EF4-FFF2-40B4-BE49-F238E27FC236}">
                  <a16:creationId xmlns:a16="http://schemas.microsoft.com/office/drawing/2014/main" id="{7D4591CC-9958-E297-5A10-96D327C7F78E}"/>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127" name="Rettangolo con angoli arrotondati 126">
            <a:extLst>
              <a:ext uri="{FF2B5EF4-FFF2-40B4-BE49-F238E27FC236}">
                <a16:creationId xmlns:a16="http://schemas.microsoft.com/office/drawing/2014/main" id="{5BD3CF9A-E378-472F-0AC1-E3B9B7047788}"/>
              </a:ext>
            </a:extLst>
          </p:cNvPr>
          <p:cNvSpPr/>
          <p:nvPr/>
        </p:nvSpPr>
        <p:spPr>
          <a:xfrm>
            <a:off x="7076004" y="1389323"/>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8" name="Rettangolo con angoli arrotondati 127">
            <a:extLst>
              <a:ext uri="{FF2B5EF4-FFF2-40B4-BE49-F238E27FC236}">
                <a16:creationId xmlns:a16="http://schemas.microsoft.com/office/drawing/2014/main" id="{BA72DC08-3121-9B33-6A38-19B0CFDF47CF}"/>
              </a:ext>
            </a:extLst>
          </p:cNvPr>
          <p:cNvSpPr/>
          <p:nvPr/>
        </p:nvSpPr>
        <p:spPr>
          <a:xfrm>
            <a:off x="8123866" y="157921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9" name="CasellaDiTesto 128">
            <a:extLst>
              <a:ext uri="{FF2B5EF4-FFF2-40B4-BE49-F238E27FC236}">
                <a16:creationId xmlns:a16="http://schemas.microsoft.com/office/drawing/2014/main" id="{43AAD262-212C-9597-F2B0-32428A037823}"/>
              </a:ext>
            </a:extLst>
          </p:cNvPr>
          <p:cNvSpPr txBox="1"/>
          <p:nvPr/>
        </p:nvSpPr>
        <p:spPr>
          <a:xfrm>
            <a:off x="7985132" y="1629996"/>
            <a:ext cx="2517531" cy="1015663"/>
          </a:xfrm>
          <a:prstGeom prst="rect">
            <a:avLst/>
          </a:prstGeom>
          <a:noFill/>
        </p:spPr>
        <p:txBody>
          <a:bodyPr wrap="square" rtlCol="0">
            <a:spAutoFit/>
          </a:bodyPr>
          <a:lstStyle/>
          <a:p>
            <a:pPr algn="ctr"/>
            <a:r>
              <a:rPr lang="it-IT" sz="2000" b="1" dirty="0">
                <a:solidFill>
                  <a:schemeClr val="bg1"/>
                </a:solidFill>
              </a:rPr>
              <a:t>RELAZIONI CON INDUSTRIA E COMUNITÀ </a:t>
            </a:r>
          </a:p>
        </p:txBody>
      </p:sp>
      <p:grpSp>
        <p:nvGrpSpPr>
          <p:cNvPr id="130" name="Gruppo 129">
            <a:extLst>
              <a:ext uri="{FF2B5EF4-FFF2-40B4-BE49-F238E27FC236}">
                <a16:creationId xmlns:a16="http://schemas.microsoft.com/office/drawing/2014/main" id="{A119E989-6984-DC0D-AEEC-9C517A107E74}"/>
              </a:ext>
            </a:extLst>
          </p:cNvPr>
          <p:cNvGrpSpPr/>
          <p:nvPr/>
        </p:nvGrpSpPr>
        <p:grpSpPr>
          <a:xfrm>
            <a:off x="8861996" y="2566173"/>
            <a:ext cx="720000" cy="540000"/>
            <a:chOff x="6573488" y="5029771"/>
            <a:chExt cx="2160000" cy="1080000"/>
          </a:xfrm>
        </p:grpSpPr>
        <p:sp>
          <p:nvSpPr>
            <p:cNvPr id="131" name="Rettangolo con angoli arrotondati 130">
              <a:extLst>
                <a:ext uri="{FF2B5EF4-FFF2-40B4-BE49-F238E27FC236}">
                  <a16:creationId xmlns:a16="http://schemas.microsoft.com/office/drawing/2014/main" id="{938B51EB-3026-140A-56E2-D27EC0CCBF2C}"/>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2" name="CasellaDiTesto 131">
              <a:extLst>
                <a:ext uri="{FF2B5EF4-FFF2-40B4-BE49-F238E27FC236}">
                  <a16:creationId xmlns:a16="http://schemas.microsoft.com/office/drawing/2014/main" id="{3EE19A21-32D9-61FE-FE0D-2DB615DE2E6B}"/>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h</a:t>
              </a:r>
            </a:p>
          </p:txBody>
        </p:sp>
      </p:grpSp>
      <p:sp>
        <p:nvSpPr>
          <p:cNvPr id="133" name="Rettangolo con angoli arrotondati 132">
            <a:extLst>
              <a:ext uri="{FF2B5EF4-FFF2-40B4-BE49-F238E27FC236}">
                <a16:creationId xmlns:a16="http://schemas.microsoft.com/office/drawing/2014/main" id="{4663855C-990B-FB48-172F-66EB0FE6F1C2}"/>
              </a:ext>
            </a:extLst>
          </p:cNvPr>
          <p:cNvSpPr/>
          <p:nvPr/>
        </p:nvSpPr>
        <p:spPr>
          <a:xfrm>
            <a:off x="7160537" y="828507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4" name="Rettangolo con angoli arrotondati 133">
            <a:extLst>
              <a:ext uri="{FF2B5EF4-FFF2-40B4-BE49-F238E27FC236}">
                <a16:creationId xmlns:a16="http://schemas.microsoft.com/office/drawing/2014/main" id="{1D74915D-8C9A-43E9-DDF5-75B002113334}"/>
              </a:ext>
            </a:extLst>
          </p:cNvPr>
          <p:cNvSpPr/>
          <p:nvPr/>
        </p:nvSpPr>
        <p:spPr>
          <a:xfrm>
            <a:off x="8208399" y="847496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5" name="CasellaDiTesto 134">
            <a:extLst>
              <a:ext uri="{FF2B5EF4-FFF2-40B4-BE49-F238E27FC236}">
                <a16:creationId xmlns:a16="http://schemas.microsoft.com/office/drawing/2014/main" id="{F010CBA4-BAA4-F453-F7AD-24BE4D53CFB0}"/>
              </a:ext>
            </a:extLst>
          </p:cNvPr>
          <p:cNvSpPr txBox="1"/>
          <p:nvPr/>
        </p:nvSpPr>
        <p:spPr>
          <a:xfrm>
            <a:off x="8190063" y="8602706"/>
            <a:ext cx="2198012" cy="400110"/>
          </a:xfrm>
          <a:prstGeom prst="rect">
            <a:avLst/>
          </a:prstGeom>
          <a:noFill/>
        </p:spPr>
        <p:txBody>
          <a:bodyPr wrap="square" rtlCol="0">
            <a:spAutoFit/>
          </a:bodyPr>
          <a:lstStyle/>
          <a:p>
            <a:pPr algn="ctr"/>
            <a:r>
              <a:rPr lang="it-IT" sz="2000" b="1" dirty="0">
                <a:solidFill>
                  <a:schemeClr val="bg1"/>
                </a:solidFill>
              </a:rPr>
              <a:t>INTRODUZIONE</a:t>
            </a:r>
          </a:p>
        </p:txBody>
      </p:sp>
      <p:grpSp>
        <p:nvGrpSpPr>
          <p:cNvPr id="136" name="Gruppo 135">
            <a:extLst>
              <a:ext uri="{FF2B5EF4-FFF2-40B4-BE49-F238E27FC236}">
                <a16:creationId xmlns:a16="http://schemas.microsoft.com/office/drawing/2014/main" id="{C9912FC0-C47A-45E0-3397-D462D31D5AE9}"/>
              </a:ext>
            </a:extLst>
          </p:cNvPr>
          <p:cNvGrpSpPr/>
          <p:nvPr/>
        </p:nvGrpSpPr>
        <p:grpSpPr>
          <a:xfrm>
            <a:off x="8946529" y="9461929"/>
            <a:ext cx="720000" cy="540000"/>
            <a:chOff x="6573488" y="5029771"/>
            <a:chExt cx="2160000" cy="1080000"/>
          </a:xfrm>
        </p:grpSpPr>
        <p:sp>
          <p:nvSpPr>
            <p:cNvPr id="137" name="Rettangolo con angoli arrotondati 136">
              <a:extLst>
                <a:ext uri="{FF2B5EF4-FFF2-40B4-BE49-F238E27FC236}">
                  <a16:creationId xmlns:a16="http://schemas.microsoft.com/office/drawing/2014/main" id="{F91359B7-ED33-AEC3-1878-6E35093353F9}"/>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8" name="CasellaDiTesto 137">
              <a:extLst>
                <a:ext uri="{FF2B5EF4-FFF2-40B4-BE49-F238E27FC236}">
                  <a16:creationId xmlns:a16="http://schemas.microsoft.com/office/drawing/2014/main" id="{EB2795EF-88EB-7EC0-DA35-64E643F93D27}"/>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1h</a:t>
              </a:r>
            </a:p>
          </p:txBody>
        </p:sp>
      </p:grpSp>
    </p:spTree>
    <p:extLst>
      <p:ext uri="{BB962C8B-B14F-4D97-AF65-F5344CB8AC3E}">
        <p14:creationId xmlns:p14="http://schemas.microsoft.com/office/powerpoint/2010/main" val="34658871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A0775-38A5-1F5F-A1F6-251441E0F421}"/>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A9BC94DB-B5A6-BD9E-1E26-23E78BE14F6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D933BDC5-539A-980C-FFF5-C003311B01B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3326B25E-ECD8-32CB-9D67-98414284DBF4}"/>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BC7CD212-0A88-9983-E838-3C17D78F059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CBF2BAC-0DA0-ED2F-727D-6E38DD9686E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BB46CF6-A8D1-DAD6-C3C6-6118156E253D}"/>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E19912D-04EB-7E64-E7FD-197FE9CDDF1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F01D7686-CD3A-7FF7-3170-AB41FD353395}"/>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D0923EB-C3E5-71DE-A158-270FAC47E90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D0A061F8-5FC9-11D1-4270-8DECE8C8102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5E11DA82-E2BF-2AED-5836-967FC2255F35}"/>
              </a:ext>
            </a:extLst>
          </p:cNvPr>
          <p:cNvSpPr txBox="1">
            <a:spLocks/>
          </p:cNvSpPr>
          <p:nvPr/>
        </p:nvSpPr>
        <p:spPr>
          <a:xfrm>
            <a:off x="595323" y="2688887"/>
            <a:ext cx="9363686"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Come combattere la </a:t>
            </a:r>
          </a:p>
          <a:p>
            <a:pPr marL="25400" indent="0" algn="l">
              <a:lnSpc>
                <a:spcPct val="170000"/>
              </a:lnSpc>
            </a:pPr>
            <a:r>
              <a:rPr lang="en-US" dirty="0">
                <a:solidFill>
                  <a:schemeClr val="tx1"/>
                </a:solidFill>
                <a:latin typeface="Bricolage Grotesque" panose="020B0604020202020204" charset="0"/>
              </a:rPr>
              <a:t>la disinformazione e </a:t>
            </a:r>
            <a:r>
              <a:rPr lang="en-US" dirty="0" err="1">
                <a:solidFill>
                  <a:schemeClr val="tx1"/>
                </a:solidFill>
                <a:latin typeface="Bricolage Grotesque" panose="020B0604020202020204" charset="0"/>
              </a:rPr>
              <a:t>misinformazine</a:t>
            </a:r>
            <a:endParaRPr lang="en-US" dirty="0">
              <a:solidFill>
                <a:schemeClr val="tx1"/>
              </a:solidFill>
              <a:latin typeface="Bricolage Grotesque" panose="020B0604020202020204" charset="0"/>
            </a:endParaRP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16" name="Rettangolo con angoli arrotondati 15">
            <a:extLst>
              <a:ext uri="{FF2B5EF4-FFF2-40B4-BE49-F238E27FC236}">
                <a16:creationId xmlns:a16="http://schemas.microsoft.com/office/drawing/2014/main" id="{C4BED704-51C3-37AD-156F-A8357BA8D8E8}"/>
              </a:ext>
            </a:extLst>
          </p:cNvPr>
          <p:cNvSpPr/>
          <p:nvPr/>
        </p:nvSpPr>
        <p:spPr>
          <a:xfrm>
            <a:off x="9135473" y="2979810"/>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Rettangolo con angoli arrotondati 16">
            <a:extLst>
              <a:ext uri="{FF2B5EF4-FFF2-40B4-BE49-F238E27FC236}">
                <a16:creationId xmlns:a16="http://schemas.microsoft.com/office/drawing/2014/main" id="{56DE12F1-090D-7015-8E0D-062286A8FFCF}"/>
              </a:ext>
            </a:extLst>
          </p:cNvPr>
          <p:cNvSpPr/>
          <p:nvPr/>
        </p:nvSpPr>
        <p:spPr>
          <a:xfrm>
            <a:off x="9303440" y="316970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CasellaDiTesto 17">
            <a:extLst>
              <a:ext uri="{FF2B5EF4-FFF2-40B4-BE49-F238E27FC236}">
                <a16:creationId xmlns:a16="http://schemas.microsoft.com/office/drawing/2014/main" id="{24637415-DFDC-B78B-DA4D-A863392FB48F}"/>
              </a:ext>
            </a:extLst>
          </p:cNvPr>
          <p:cNvSpPr txBox="1"/>
          <p:nvPr/>
        </p:nvSpPr>
        <p:spPr>
          <a:xfrm>
            <a:off x="9143999" y="3187709"/>
            <a:ext cx="2467429" cy="1015663"/>
          </a:xfrm>
          <a:prstGeom prst="rect">
            <a:avLst/>
          </a:prstGeom>
          <a:noFill/>
        </p:spPr>
        <p:txBody>
          <a:bodyPr wrap="square" rtlCol="0">
            <a:spAutoFit/>
          </a:bodyPr>
          <a:lstStyle/>
          <a:p>
            <a:pPr algn="ctr"/>
            <a:r>
              <a:rPr lang="it-IT" sz="2000" b="1" dirty="0">
                <a:solidFill>
                  <a:schemeClr val="bg1"/>
                </a:solidFill>
              </a:rPr>
              <a:t>ALFABETIZZAZIONE INFORMATIVA E MEDIATIALE</a:t>
            </a:r>
          </a:p>
        </p:txBody>
      </p:sp>
      <p:grpSp>
        <p:nvGrpSpPr>
          <p:cNvPr id="19" name="Gruppo 18">
            <a:extLst>
              <a:ext uri="{FF2B5EF4-FFF2-40B4-BE49-F238E27FC236}">
                <a16:creationId xmlns:a16="http://schemas.microsoft.com/office/drawing/2014/main" id="{1820A716-7F7B-B932-A873-D472AECF5346}"/>
              </a:ext>
            </a:extLst>
          </p:cNvPr>
          <p:cNvGrpSpPr/>
          <p:nvPr/>
        </p:nvGrpSpPr>
        <p:grpSpPr>
          <a:xfrm>
            <a:off x="11224359" y="3842265"/>
            <a:ext cx="2160000" cy="1080000"/>
            <a:chOff x="9649415" y="2955847"/>
            <a:chExt cx="2160000" cy="1080000"/>
          </a:xfrm>
        </p:grpSpPr>
        <p:sp>
          <p:nvSpPr>
            <p:cNvPr id="20" name="Rettangolo con angoli arrotondati 19">
              <a:extLst>
                <a:ext uri="{FF2B5EF4-FFF2-40B4-BE49-F238E27FC236}">
                  <a16:creationId xmlns:a16="http://schemas.microsoft.com/office/drawing/2014/main" id="{1F64A5D8-C352-A0B4-5639-0BEDAB8C6FF9}"/>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CasellaDiTesto 20">
              <a:extLst>
                <a:ext uri="{FF2B5EF4-FFF2-40B4-BE49-F238E27FC236}">
                  <a16:creationId xmlns:a16="http://schemas.microsoft.com/office/drawing/2014/main" id="{38FD7BD5-4B69-E7C8-7A18-86762FC410DF}"/>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QUANDO LE COSE VANNO STORTE</a:t>
              </a:r>
            </a:p>
          </p:txBody>
        </p:sp>
      </p:grpSp>
      <p:grpSp>
        <p:nvGrpSpPr>
          <p:cNvPr id="22" name="Gruppo 21">
            <a:extLst>
              <a:ext uri="{FF2B5EF4-FFF2-40B4-BE49-F238E27FC236}">
                <a16:creationId xmlns:a16="http://schemas.microsoft.com/office/drawing/2014/main" id="{B5CBC92E-BBAC-E625-8D28-BC2878755E8F}"/>
              </a:ext>
            </a:extLst>
          </p:cNvPr>
          <p:cNvGrpSpPr/>
          <p:nvPr/>
        </p:nvGrpSpPr>
        <p:grpSpPr>
          <a:xfrm>
            <a:off x="11924166" y="4842451"/>
            <a:ext cx="720000" cy="540000"/>
            <a:chOff x="6573488" y="5029771"/>
            <a:chExt cx="2160000" cy="1080000"/>
          </a:xfrm>
        </p:grpSpPr>
        <p:sp>
          <p:nvSpPr>
            <p:cNvPr id="23" name="Rettangolo con angoli arrotondati 22">
              <a:extLst>
                <a:ext uri="{FF2B5EF4-FFF2-40B4-BE49-F238E27FC236}">
                  <a16:creationId xmlns:a16="http://schemas.microsoft.com/office/drawing/2014/main" id="{12B19A01-DD14-17BC-162C-F9E90F838A2D}"/>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CasellaDiTesto 23">
              <a:extLst>
                <a:ext uri="{FF2B5EF4-FFF2-40B4-BE49-F238E27FC236}">
                  <a16:creationId xmlns:a16="http://schemas.microsoft.com/office/drawing/2014/main" id="{0AC4D22E-8D46-2CE6-E88E-83EB08C76505}"/>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28" name="Gruppo 27">
            <a:extLst>
              <a:ext uri="{FF2B5EF4-FFF2-40B4-BE49-F238E27FC236}">
                <a16:creationId xmlns:a16="http://schemas.microsoft.com/office/drawing/2014/main" id="{C93CF7F2-E235-A9BB-E6B8-CA9085B7E55F}"/>
              </a:ext>
            </a:extLst>
          </p:cNvPr>
          <p:cNvGrpSpPr/>
          <p:nvPr/>
        </p:nvGrpSpPr>
        <p:grpSpPr>
          <a:xfrm>
            <a:off x="9955305" y="4191166"/>
            <a:ext cx="720000" cy="540000"/>
            <a:chOff x="6573488" y="5029771"/>
            <a:chExt cx="2160000" cy="1080000"/>
          </a:xfrm>
        </p:grpSpPr>
        <p:sp>
          <p:nvSpPr>
            <p:cNvPr id="29" name="Rettangolo con angoli arrotondati 28">
              <a:extLst>
                <a:ext uri="{FF2B5EF4-FFF2-40B4-BE49-F238E27FC236}">
                  <a16:creationId xmlns:a16="http://schemas.microsoft.com/office/drawing/2014/main" id="{3C3F3D77-BD03-4838-F394-65724759E19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CasellaDiTesto 29">
              <a:extLst>
                <a:ext uri="{FF2B5EF4-FFF2-40B4-BE49-F238E27FC236}">
                  <a16:creationId xmlns:a16="http://schemas.microsoft.com/office/drawing/2014/main" id="{24B86980-2E94-C976-A14D-7535BBF5D56B}"/>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4h</a:t>
              </a:r>
            </a:p>
          </p:txBody>
        </p:sp>
      </p:grpSp>
      <p:sp>
        <p:nvSpPr>
          <p:cNvPr id="31" name="Rettangolo con angoli arrotondati 30">
            <a:extLst>
              <a:ext uri="{FF2B5EF4-FFF2-40B4-BE49-F238E27FC236}">
                <a16:creationId xmlns:a16="http://schemas.microsoft.com/office/drawing/2014/main" id="{31AA2C9B-6790-E5D2-9BA7-45F34E7CC2B8}"/>
              </a:ext>
            </a:extLst>
          </p:cNvPr>
          <p:cNvSpPr/>
          <p:nvPr/>
        </p:nvSpPr>
        <p:spPr>
          <a:xfrm>
            <a:off x="13887457" y="2979810"/>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2" name="Rettangolo con angoli arrotondati 31">
            <a:extLst>
              <a:ext uri="{FF2B5EF4-FFF2-40B4-BE49-F238E27FC236}">
                <a16:creationId xmlns:a16="http://schemas.microsoft.com/office/drawing/2014/main" id="{10453F3B-CE14-4E9F-1CB3-FC67CA12A9DE}"/>
              </a:ext>
            </a:extLst>
          </p:cNvPr>
          <p:cNvSpPr/>
          <p:nvPr/>
        </p:nvSpPr>
        <p:spPr>
          <a:xfrm>
            <a:off x="14055424" y="316970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3" name="CasellaDiTesto 32">
            <a:extLst>
              <a:ext uri="{FF2B5EF4-FFF2-40B4-BE49-F238E27FC236}">
                <a16:creationId xmlns:a16="http://schemas.microsoft.com/office/drawing/2014/main" id="{2919948C-3AEC-4C37-6214-B235A820E0EC}"/>
              </a:ext>
            </a:extLst>
          </p:cNvPr>
          <p:cNvSpPr txBox="1"/>
          <p:nvPr/>
        </p:nvSpPr>
        <p:spPr>
          <a:xfrm>
            <a:off x="13902417" y="3166375"/>
            <a:ext cx="2467627" cy="1118255"/>
          </a:xfrm>
          <a:prstGeom prst="rect">
            <a:avLst/>
          </a:prstGeom>
          <a:noFill/>
        </p:spPr>
        <p:txBody>
          <a:bodyPr wrap="square" rtlCol="0">
            <a:spAutoFit/>
          </a:bodyPr>
          <a:lstStyle/>
          <a:p>
            <a:pPr algn="ctr">
              <a:lnSpc>
                <a:spcPts val="2000"/>
              </a:lnSpc>
            </a:pPr>
            <a:r>
              <a:rPr lang="it-IT" sz="2000" b="1" dirty="0">
                <a:solidFill>
                  <a:schemeClr val="bg1"/>
                </a:solidFill>
              </a:rPr>
              <a:t>GESTIONE DELL'INTELLIGENZA ARTIFICIALE E</a:t>
            </a:r>
          </a:p>
          <a:p>
            <a:pPr algn="ctr">
              <a:lnSpc>
                <a:spcPts val="2000"/>
              </a:lnSpc>
            </a:pPr>
            <a:r>
              <a:rPr lang="it-IT" sz="2000" b="1" dirty="0">
                <a:solidFill>
                  <a:schemeClr val="bg1"/>
                </a:solidFill>
              </a:rPr>
              <a:t>LA SICUREZZA INFORMATICA </a:t>
            </a:r>
            <a:br>
              <a:rPr lang="it-IT" sz="2000" b="1" dirty="0">
                <a:solidFill>
                  <a:schemeClr val="bg1"/>
                </a:solidFill>
              </a:rPr>
            </a:br>
            <a:r>
              <a:rPr lang="it-IT" sz="2000" b="1" dirty="0">
                <a:solidFill>
                  <a:schemeClr val="bg1"/>
                </a:solidFill>
              </a:rPr>
              <a:t>IN TEMPI INCERTI</a:t>
            </a:r>
          </a:p>
        </p:txBody>
      </p:sp>
      <p:grpSp>
        <p:nvGrpSpPr>
          <p:cNvPr id="34" name="Gruppo 33">
            <a:extLst>
              <a:ext uri="{FF2B5EF4-FFF2-40B4-BE49-F238E27FC236}">
                <a16:creationId xmlns:a16="http://schemas.microsoft.com/office/drawing/2014/main" id="{A8F9DB07-9C87-CE47-1934-457B0448E8EE}"/>
              </a:ext>
            </a:extLst>
          </p:cNvPr>
          <p:cNvGrpSpPr/>
          <p:nvPr/>
        </p:nvGrpSpPr>
        <p:grpSpPr>
          <a:xfrm>
            <a:off x="15976343" y="3817544"/>
            <a:ext cx="2160000" cy="1104721"/>
            <a:chOff x="9649415" y="2931126"/>
            <a:chExt cx="2160000" cy="1104721"/>
          </a:xfrm>
        </p:grpSpPr>
        <p:sp>
          <p:nvSpPr>
            <p:cNvPr id="35" name="Rettangolo con angoli arrotondati 34">
              <a:extLst>
                <a:ext uri="{FF2B5EF4-FFF2-40B4-BE49-F238E27FC236}">
                  <a16:creationId xmlns:a16="http://schemas.microsoft.com/office/drawing/2014/main" id="{9CB5EB54-D2B8-D3E0-F66E-FDC76216D293}"/>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6" name="CasellaDiTesto 35">
              <a:extLst>
                <a:ext uri="{FF2B5EF4-FFF2-40B4-BE49-F238E27FC236}">
                  <a16:creationId xmlns:a16="http://schemas.microsoft.com/office/drawing/2014/main" id="{2FD25AF0-C6A0-2D29-A495-8BDA19654A89}"/>
                </a:ext>
              </a:extLst>
            </p:cNvPr>
            <p:cNvSpPr txBox="1"/>
            <p:nvPr/>
          </p:nvSpPr>
          <p:spPr>
            <a:xfrm>
              <a:off x="9740855" y="2931126"/>
              <a:ext cx="1942965" cy="1015663"/>
            </a:xfrm>
            <a:prstGeom prst="rect">
              <a:avLst/>
            </a:prstGeom>
            <a:noFill/>
          </p:spPr>
          <p:txBody>
            <a:bodyPr wrap="square" rtlCol="0">
              <a:spAutoFit/>
            </a:bodyPr>
            <a:lstStyle/>
            <a:p>
              <a:pPr algn="ctr"/>
              <a:r>
                <a:rPr lang="it-IT" sz="2000" b="1" dirty="0">
                  <a:solidFill>
                    <a:schemeClr val="bg1"/>
                  </a:solidFill>
                </a:rPr>
                <a:t>QUANDO LE COSE VANNO STORTE</a:t>
              </a:r>
            </a:p>
          </p:txBody>
        </p:sp>
      </p:grpSp>
      <p:grpSp>
        <p:nvGrpSpPr>
          <p:cNvPr id="37" name="Gruppo 36">
            <a:extLst>
              <a:ext uri="{FF2B5EF4-FFF2-40B4-BE49-F238E27FC236}">
                <a16:creationId xmlns:a16="http://schemas.microsoft.com/office/drawing/2014/main" id="{AF1CF933-FD5D-2147-BC47-F7F5E5C6BAF8}"/>
              </a:ext>
            </a:extLst>
          </p:cNvPr>
          <p:cNvGrpSpPr/>
          <p:nvPr/>
        </p:nvGrpSpPr>
        <p:grpSpPr>
          <a:xfrm>
            <a:off x="16660652" y="4795280"/>
            <a:ext cx="720000" cy="540000"/>
            <a:chOff x="6573488" y="5029771"/>
            <a:chExt cx="2160000" cy="1080000"/>
          </a:xfrm>
        </p:grpSpPr>
        <p:sp>
          <p:nvSpPr>
            <p:cNvPr id="38" name="Rettangolo con angoli arrotondati 37">
              <a:extLst>
                <a:ext uri="{FF2B5EF4-FFF2-40B4-BE49-F238E27FC236}">
                  <a16:creationId xmlns:a16="http://schemas.microsoft.com/office/drawing/2014/main" id="{020C0D5D-51E1-755C-9E20-A7FED7AE0A14}"/>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9" name="CasellaDiTesto 38">
              <a:extLst>
                <a:ext uri="{FF2B5EF4-FFF2-40B4-BE49-F238E27FC236}">
                  <a16:creationId xmlns:a16="http://schemas.microsoft.com/office/drawing/2014/main" id="{F00C0895-BFE8-6BE3-E272-EC91C90CCFF5}"/>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43" name="Gruppo 42">
            <a:extLst>
              <a:ext uri="{FF2B5EF4-FFF2-40B4-BE49-F238E27FC236}">
                <a16:creationId xmlns:a16="http://schemas.microsoft.com/office/drawing/2014/main" id="{9601DA56-6016-252F-91E9-C78AFA676CEA}"/>
              </a:ext>
            </a:extLst>
          </p:cNvPr>
          <p:cNvGrpSpPr/>
          <p:nvPr/>
        </p:nvGrpSpPr>
        <p:grpSpPr>
          <a:xfrm>
            <a:off x="14792528" y="4211381"/>
            <a:ext cx="720000" cy="540000"/>
            <a:chOff x="6573488" y="5029771"/>
            <a:chExt cx="2160000" cy="1080000"/>
          </a:xfrm>
        </p:grpSpPr>
        <p:sp>
          <p:nvSpPr>
            <p:cNvPr id="44" name="Rettangolo con angoli arrotondati 43">
              <a:extLst>
                <a:ext uri="{FF2B5EF4-FFF2-40B4-BE49-F238E27FC236}">
                  <a16:creationId xmlns:a16="http://schemas.microsoft.com/office/drawing/2014/main" id="{5884AC06-C7F7-314A-3B9D-5276A748B518}"/>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5" name="CasellaDiTesto 44">
              <a:extLst>
                <a:ext uri="{FF2B5EF4-FFF2-40B4-BE49-F238E27FC236}">
                  <a16:creationId xmlns:a16="http://schemas.microsoft.com/office/drawing/2014/main" id="{4D76C06B-DC59-5CBC-462A-8C5EA608A930}"/>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4h</a:t>
              </a:r>
            </a:p>
          </p:txBody>
        </p:sp>
      </p:grpSp>
      <p:sp>
        <p:nvSpPr>
          <p:cNvPr id="86" name="Τίτλος 1">
            <a:extLst>
              <a:ext uri="{FF2B5EF4-FFF2-40B4-BE49-F238E27FC236}">
                <a16:creationId xmlns:a16="http://schemas.microsoft.com/office/drawing/2014/main" id="{01125A09-101A-6E03-FAFA-7D9216BA8F21}"/>
              </a:ext>
            </a:extLst>
          </p:cNvPr>
          <p:cNvSpPr txBox="1">
            <a:spLocks/>
          </p:cNvSpPr>
          <p:nvPr/>
        </p:nvSpPr>
        <p:spPr>
          <a:xfrm>
            <a:off x="2693443" y="597024"/>
            <a:ext cx="14748395" cy="147002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dirty="0">
                <a:latin typeface="Bricolage Grotesque" panose="020B0604020202020204" charset="0"/>
              </a:rPr>
              <a:t>AIMED, un </a:t>
            </a:r>
            <a:r>
              <a:rPr lang="en-US" dirty="0" err="1">
                <a:latin typeface="Bricolage Grotesque" panose="020B0604020202020204" charset="0"/>
              </a:rPr>
              <a:t>approccio</a:t>
            </a:r>
            <a:r>
              <a:rPr lang="en-US" dirty="0">
                <a:latin typeface="Bricolage Grotesque" panose="020B0604020202020204" charset="0"/>
              </a:rPr>
              <a:t> </a:t>
            </a:r>
            <a:r>
              <a:rPr lang="en-US" dirty="0" err="1">
                <a:latin typeface="Bricolage Grotesque" panose="020B0604020202020204" charset="0"/>
              </a:rPr>
              <a:t>ecosistemico</a:t>
            </a:r>
            <a:r>
              <a:rPr lang="en-US" dirty="0">
                <a:latin typeface="Bricolage Grotesque" panose="020B0604020202020204" charset="0"/>
              </a:rPr>
              <a:t>: </a:t>
            </a:r>
            <a:r>
              <a:rPr lang="en-US" dirty="0" err="1">
                <a:latin typeface="Bricolage Grotesque" panose="020B0604020202020204" charset="0"/>
              </a:rPr>
              <a:t>i</a:t>
            </a:r>
            <a:r>
              <a:rPr lang="en-US" dirty="0">
                <a:latin typeface="Bricolage Grotesque" panose="020B0604020202020204" charset="0"/>
              </a:rPr>
              <a:t> moduli</a:t>
            </a:r>
            <a:endParaRPr lang="el-GR" dirty="0"/>
          </a:p>
        </p:txBody>
      </p:sp>
    </p:spTree>
    <p:extLst>
      <p:ext uri="{BB962C8B-B14F-4D97-AF65-F5344CB8AC3E}">
        <p14:creationId xmlns:p14="http://schemas.microsoft.com/office/powerpoint/2010/main" val="13658553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B76D2-EAE0-F5D2-997C-6BA2B96831AA}"/>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CFBA5711-926B-98C1-2D95-752311FA0C10}"/>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3CEA73B3-4627-130C-4661-94A1814A150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646D085-DD42-6CE4-9391-B67E3CEBDB12}"/>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073CD81-6CF4-586F-7239-ED7FCC6F12D1}"/>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0054020B-80DE-9FA5-166E-3BF459E983B8}"/>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E2312A6-120F-7B50-30EE-A477DED4218D}"/>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807ABEB-7AE9-F675-B44B-6A0B3F752C7D}"/>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838E56E-A8C0-2520-ABA1-F6570F27B38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812AAD20-0871-98C1-240E-B5E7FCB63F2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6194E2B2-E3CA-DCF4-E0FD-B4B693DACC16}"/>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714456AC-DBF8-A31E-57C3-68E775C6FC0F}"/>
              </a:ext>
            </a:extLst>
          </p:cNvPr>
          <p:cNvSpPr txBox="1">
            <a:spLocks/>
          </p:cNvSpPr>
          <p:nvPr/>
        </p:nvSpPr>
        <p:spPr>
          <a:xfrm>
            <a:off x="595323" y="2688887"/>
            <a:ext cx="8015381"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it-IT" noProof="0" dirty="0">
                <a:solidFill>
                  <a:schemeClr val="tx1"/>
                </a:solidFill>
                <a:latin typeface="Bricolage Grotesque" panose="020B0604020202020204" charset="0"/>
              </a:rPr>
              <a:t>Come combattere la </a:t>
            </a:r>
          </a:p>
          <a:p>
            <a:pPr marL="25400" indent="0" algn="l">
              <a:lnSpc>
                <a:spcPct val="170000"/>
              </a:lnSpc>
            </a:pPr>
            <a:r>
              <a:rPr lang="it-IT" noProof="0" dirty="0">
                <a:solidFill>
                  <a:schemeClr val="tx1"/>
                </a:solidFill>
                <a:latin typeface="Bricolage Grotesque" panose="020B0604020202020204" charset="0"/>
              </a:rPr>
              <a:t>la disinformazione e la misinformazione in un quadro più ampio, che tenga conto delle vulnerabilità alla disinformazione e alla misinformazione, in particolare quelle associate all'adolescenza.</a:t>
            </a:r>
          </a:p>
          <a:p>
            <a:pPr marL="25400" indent="0" algn="l">
              <a:lnSpc>
                <a:spcPct val="170000"/>
              </a:lnSpc>
            </a:pPr>
            <a:endParaRPr lang="it-IT" noProof="0" dirty="0">
              <a:solidFill>
                <a:schemeClr val="tx1"/>
              </a:solidFill>
              <a:latin typeface="Bricolage Grotesque" panose="020B0604020202020204" charset="0"/>
            </a:endParaRPr>
          </a:p>
          <a:p>
            <a:pPr marL="482600" indent="-457200" algn="l">
              <a:lnSpc>
                <a:spcPct val="170000"/>
              </a:lnSpc>
              <a:buFontTx/>
              <a:buChar char="-"/>
            </a:pPr>
            <a:endParaRPr lang="it-IT" noProof="0" dirty="0">
              <a:solidFill>
                <a:schemeClr val="tx1"/>
              </a:solidFill>
              <a:latin typeface="Bricolage Grotesque" panose="020B0604020202020204" charset="0"/>
            </a:endParaRPr>
          </a:p>
          <a:p>
            <a:pPr marL="25400" indent="0" algn="l">
              <a:lnSpc>
                <a:spcPct val="170000"/>
              </a:lnSpc>
            </a:pPr>
            <a:endParaRPr lang="it-IT" noProof="0" dirty="0">
              <a:solidFill>
                <a:schemeClr val="tx1"/>
              </a:solidFill>
              <a:latin typeface="Bricolage Grotesque" panose="020B0604020202020204" charset="0"/>
            </a:endParaRPr>
          </a:p>
          <a:p>
            <a:pPr marL="25400" indent="0" algn="l">
              <a:lnSpc>
                <a:spcPct val="170000"/>
              </a:lnSpc>
            </a:pPr>
            <a:endParaRPr lang="it-IT" noProof="0" dirty="0">
              <a:solidFill>
                <a:schemeClr val="tx1"/>
              </a:solidFill>
              <a:latin typeface="Bricolage Grotesque" panose="020B0604020202020204" charset="0"/>
            </a:endParaRPr>
          </a:p>
        </p:txBody>
      </p:sp>
      <p:sp>
        <p:nvSpPr>
          <p:cNvPr id="16" name="Rettangolo con angoli arrotondati 15">
            <a:extLst>
              <a:ext uri="{FF2B5EF4-FFF2-40B4-BE49-F238E27FC236}">
                <a16:creationId xmlns:a16="http://schemas.microsoft.com/office/drawing/2014/main" id="{77D4E00D-6C3D-3529-904D-281EF1AAF8C5}"/>
              </a:ext>
            </a:extLst>
          </p:cNvPr>
          <p:cNvSpPr/>
          <p:nvPr/>
        </p:nvSpPr>
        <p:spPr>
          <a:xfrm>
            <a:off x="9148126" y="2979810"/>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Rettangolo con angoli arrotondati 16">
            <a:extLst>
              <a:ext uri="{FF2B5EF4-FFF2-40B4-BE49-F238E27FC236}">
                <a16:creationId xmlns:a16="http://schemas.microsoft.com/office/drawing/2014/main" id="{CDA094E4-E88D-2E7D-F10B-0CE71367DC1E}"/>
              </a:ext>
            </a:extLst>
          </p:cNvPr>
          <p:cNvSpPr/>
          <p:nvPr/>
        </p:nvSpPr>
        <p:spPr>
          <a:xfrm>
            <a:off x="10253353" y="305540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CasellaDiTesto 17">
            <a:extLst>
              <a:ext uri="{FF2B5EF4-FFF2-40B4-BE49-F238E27FC236}">
                <a16:creationId xmlns:a16="http://schemas.microsoft.com/office/drawing/2014/main" id="{B958C0C8-93D8-DBFF-0139-A560918561C1}"/>
              </a:ext>
            </a:extLst>
          </p:cNvPr>
          <p:cNvSpPr txBox="1"/>
          <p:nvPr/>
        </p:nvSpPr>
        <p:spPr>
          <a:xfrm>
            <a:off x="10390343" y="2981969"/>
            <a:ext cx="2042686" cy="707886"/>
          </a:xfrm>
          <a:prstGeom prst="rect">
            <a:avLst/>
          </a:prstGeom>
          <a:noFill/>
        </p:spPr>
        <p:txBody>
          <a:bodyPr wrap="square" rtlCol="0">
            <a:spAutoFit/>
          </a:bodyPr>
          <a:lstStyle/>
          <a:p>
            <a:pPr algn="ctr"/>
            <a:r>
              <a:rPr lang="it-IT" sz="2000" b="1" dirty="0">
                <a:solidFill>
                  <a:schemeClr val="bg1"/>
                </a:solidFill>
              </a:rPr>
              <a:t>RAFFORZAMENTO DELLA RESILIENZA</a:t>
            </a:r>
          </a:p>
        </p:txBody>
      </p:sp>
      <p:grpSp>
        <p:nvGrpSpPr>
          <p:cNvPr id="19" name="Gruppo 18">
            <a:extLst>
              <a:ext uri="{FF2B5EF4-FFF2-40B4-BE49-F238E27FC236}">
                <a16:creationId xmlns:a16="http://schemas.microsoft.com/office/drawing/2014/main" id="{45C989A9-238E-02C9-43C9-99FD0C5BFD3E}"/>
              </a:ext>
            </a:extLst>
          </p:cNvPr>
          <p:cNvGrpSpPr/>
          <p:nvPr/>
        </p:nvGrpSpPr>
        <p:grpSpPr>
          <a:xfrm>
            <a:off x="11296696" y="4128480"/>
            <a:ext cx="2160000" cy="1080000"/>
            <a:chOff x="9649415" y="2955847"/>
            <a:chExt cx="2160000" cy="1080000"/>
          </a:xfrm>
        </p:grpSpPr>
        <p:sp>
          <p:nvSpPr>
            <p:cNvPr id="20" name="Rettangolo con angoli arrotondati 19">
              <a:extLst>
                <a:ext uri="{FF2B5EF4-FFF2-40B4-BE49-F238E27FC236}">
                  <a16:creationId xmlns:a16="http://schemas.microsoft.com/office/drawing/2014/main" id="{AF52BC2A-8345-2562-1684-F263D036B051}"/>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CasellaDiTesto 20">
              <a:extLst>
                <a:ext uri="{FF2B5EF4-FFF2-40B4-BE49-F238E27FC236}">
                  <a16:creationId xmlns:a16="http://schemas.microsoft.com/office/drawing/2014/main" id="{F1BB3D03-1933-76F6-578C-EBCB75E3369A}"/>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QUANDO LE COSE VANNO STORTE</a:t>
              </a:r>
            </a:p>
          </p:txBody>
        </p:sp>
      </p:grpSp>
      <p:grpSp>
        <p:nvGrpSpPr>
          <p:cNvPr id="22" name="Gruppo 21">
            <a:extLst>
              <a:ext uri="{FF2B5EF4-FFF2-40B4-BE49-F238E27FC236}">
                <a16:creationId xmlns:a16="http://schemas.microsoft.com/office/drawing/2014/main" id="{3A8C6EB1-C023-BB15-6109-6AD11B4C648C}"/>
              </a:ext>
            </a:extLst>
          </p:cNvPr>
          <p:cNvGrpSpPr/>
          <p:nvPr/>
        </p:nvGrpSpPr>
        <p:grpSpPr>
          <a:xfrm>
            <a:off x="12016696" y="5059716"/>
            <a:ext cx="720000" cy="540000"/>
            <a:chOff x="6573488" y="5029771"/>
            <a:chExt cx="2160000" cy="1080000"/>
          </a:xfrm>
        </p:grpSpPr>
        <p:sp>
          <p:nvSpPr>
            <p:cNvPr id="23" name="Rettangolo con angoli arrotondati 22">
              <a:extLst>
                <a:ext uri="{FF2B5EF4-FFF2-40B4-BE49-F238E27FC236}">
                  <a16:creationId xmlns:a16="http://schemas.microsoft.com/office/drawing/2014/main" id="{099D6B6D-F75A-BD2D-286B-90095C823A63}"/>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CasellaDiTesto 23">
              <a:extLst>
                <a:ext uri="{FF2B5EF4-FFF2-40B4-BE49-F238E27FC236}">
                  <a16:creationId xmlns:a16="http://schemas.microsoft.com/office/drawing/2014/main" id="{CB833DC1-019B-F480-CCE1-76EC0FD305CD}"/>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3" name="Gruppo 2">
            <a:extLst>
              <a:ext uri="{FF2B5EF4-FFF2-40B4-BE49-F238E27FC236}">
                <a16:creationId xmlns:a16="http://schemas.microsoft.com/office/drawing/2014/main" id="{9A1BAACE-B4CE-578F-70BC-FCB9E1602EDD}"/>
              </a:ext>
            </a:extLst>
          </p:cNvPr>
          <p:cNvGrpSpPr/>
          <p:nvPr/>
        </p:nvGrpSpPr>
        <p:grpSpPr>
          <a:xfrm>
            <a:off x="8863619" y="4099936"/>
            <a:ext cx="2873230" cy="1080000"/>
            <a:chOff x="9346050" y="2955847"/>
            <a:chExt cx="2873230" cy="1080000"/>
          </a:xfrm>
        </p:grpSpPr>
        <p:sp>
          <p:nvSpPr>
            <p:cNvPr id="14" name="Rettangolo con angoli arrotondati 13">
              <a:extLst>
                <a:ext uri="{FF2B5EF4-FFF2-40B4-BE49-F238E27FC236}">
                  <a16:creationId xmlns:a16="http://schemas.microsoft.com/office/drawing/2014/main" id="{2C973939-EBB9-2D11-1953-2CFAB1942A29}"/>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CasellaDiTesto 24">
              <a:extLst>
                <a:ext uri="{FF2B5EF4-FFF2-40B4-BE49-F238E27FC236}">
                  <a16:creationId xmlns:a16="http://schemas.microsoft.com/office/drawing/2014/main" id="{D967160F-C910-340A-5FE0-2409FE135D89}"/>
                </a:ext>
              </a:extLst>
            </p:cNvPr>
            <p:cNvSpPr txBox="1"/>
            <p:nvPr/>
          </p:nvSpPr>
          <p:spPr>
            <a:xfrm>
              <a:off x="9346050" y="2981989"/>
              <a:ext cx="2873230" cy="1015663"/>
            </a:xfrm>
            <a:prstGeom prst="rect">
              <a:avLst/>
            </a:prstGeom>
            <a:noFill/>
          </p:spPr>
          <p:txBody>
            <a:bodyPr wrap="square" rtlCol="0">
              <a:spAutoFit/>
            </a:bodyPr>
            <a:lstStyle/>
            <a:p>
              <a:pPr algn="ctr"/>
              <a:r>
                <a:rPr lang="it-IT" sz="2000" b="1" dirty="0">
                  <a:solidFill>
                    <a:schemeClr val="bg1"/>
                  </a:solidFill>
                </a:rPr>
                <a:t>RAFFORZAMENTO DELLA RESILIENZA ORGANIZZATIVA</a:t>
              </a:r>
            </a:p>
          </p:txBody>
        </p:sp>
      </p:grpSp>
      <p:grpSp>
        <p:nvGrpSpPr>
          <p:cNvPr id="28" name="Gruppo 27">
            <a:extLst>
              <a:ext uri="{FF2B5EF4-FFF2-40B4-BE49-F238E27FC236}">
                <a16:creationId xmlns:a16="http://schemas.microsoft.com/office/drawing/2014/main" id="{6AC63563-18DF-B940-5ECF-BA98B0B69682}"/>
              </a:ext>
            </a:extLst>
          </p:cNvPr>
          <p:cNvGrpSpPr/>
          <p:nvPr/>
        </p:nvGrpSpPr>
        <p:grpSpPr>
          <a:xfrm>
            <a:off x="10968452" y="3947066"/>
            <a:ext cx="720000" cy="540000"/>
            <a:chOff x="6573488" y="5029771"/>
            <a:chExt cx="2160000" cy="1080000"/>
          </a:xfrm>
        </p:grpSpPr>
        <p:sp>
          <p:nvSpPr>
            <p:cNvPr id="29" name="Rettangolo con angoli arrotondati 28">
              <a:extLst>
                <a:ext uri="{FF2B5EF4-FFF2-40B4-BE49-F238E27FC236}">
                  <a16:creationId xmlns:a16="http://schemas.microsoft.com/office/drawing/2014/main" id="{661E642C-D89A-E60F-C2B8-0FE065ED5082}"/>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CasellaDiTesto 29">
              <a:extLst>
                <a:ext uri="{FF2B5EF4-FFF2-40B4-BE49-F238E27FC236}">
                  <a16:creationId xmlns:a16="http://schemas.microsoft.com/office/drawing/2014/main" id="{8AB26291-BAE5-9D87-C197-1D529F8C5B41}"/>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3 H</a:t>
              </a:r>
            </a:p>
          </p:txBody>
        </p:sp>
      </p:grpSp>
      <p:grpSp>
        <p:nvGrpSpPr>
          <p:cNvPr id="26" name="Gruppo 25">
            <a:extLst>
              <a:ext uri="{FF2B5EF4-FFF2-40B4-BE49-F238E27FC236}">
                <a16:creationId xmlns:a16="http://schemas.microsoft.com/office/drawing/2014/main" id="{A758F5CE-F095-9852-51E1-DC472BE0AA93}"/>
              </a:ext>
            </a:extLst>
          </p:cNvPr>
          <p:cNvGrpSpPr/>
          <p:nvPr/>
        </p:nvGrpSpPr>
        <p:grpSpPr>
          <a:xfrm>
            <a:off x="9971374" y="5084184"/>
            <a:ext cx="720000" cy="540000"/>
            <a:chOff x="6573488" y="5029771"/>
            <a:chExt cx="2160000" cy="1080000"/>
          </a:xfrm>
        </p:grpSpPr>
        <p:sp>
          <p:nvSpPr>
            <p:cNvPr id="27" name="Rettangolo con angoli arrotondati 26">
              <a:extLst>
                <a:ext uri="{FF2B5EF4-FFF2-40B4-BE49-F238E27FC236}">
                  <a16:creationId xmlns:a16="http://schemas.microsoft.com/office/drawing/2014/main" id="{1FABEAD9-323F-5D65-6C0A-F092DEB10A86}"/>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0" name="CasellaDiTesto 39">
              <a:extLst>
                <a:ext uri="{FF2B5EF4-FFF2-40B4-BE49-F238E27FC236}">
                  <a16:creationId xmlns:a16="http://schemas.microsoft.com/office/drawing/2014/main" id="{8FD1589C-43AF-BA89-B4F7-9B45348F3283}"/>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H</a:t>
              </a:r>
            </a:p>
          </p:txBody>
        </p:sp>
      </p:grpSp>
      <p:sp>
        <p:nvSpPr>
          <p:cNvPr id="46" name="Τίτλος 1">
            <a:extLst>
              <a:ext uri="{FF2B5EF4-FFF2-40B4-BE49-F238E27FC236}">
                <a16:creationId xmlns:a16="http://schemas.microsoft.com/office/drawing/2014/main" id="{4106E202-B0C5-8CB6-59D1-086BD1B8BE67}"/>
              </a:ext>
            </a:extLst>
          </p:cNvPr>
          <p:cNvSpPr txBox="1">
            <a:spLocks/>
          </p:cNvSpPr>
          <p:nvPr/>
        </p:nvSpPr>
        <p:spPr>
          <a:xfrm>
            <a:off x="2693443" y="597024"/>
            <a:ext cx="14748395" cy="147002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dirty="0">
                <a:latin typeface="Bricolage Grotesque" panose="020B0604020202020204" charset="0"/>
              </a:rPr>
              <a:t>AIMED, un </a:t>
            </a:r>
            <a:r>
              <a:rPr lang="en-US" dirty="0" err="1">
                <a:latin typeface="Bricolage Grotesque" panose="020B0604020202020204" charset="0"/>
              </a:rPr>
              <a:t>approccio</a:t>
            </a:r>
            <a:r>
              <a:rPr lang="en-US" dirty="0">
                <a:latin typeface="Bricolage Grotesque" panose="020B0604020202020204" charset="0"/>
              </a:rPr>
              <a:t> </a:t>
            </a:r>
            <a:r>
              <a:rPr lang="en-US" dirty="0" err="1">
                <a:latin typeface="Bricolage Grotesque" panose="020B0604020202020204" charset="0"/>
              </a:rPr>
              <a:t>ecosistemico</a:t>
            </a:r>
            <a:r>
              <a:rPr lang="en-US" dirty="0">
                <a:latin typeface="Bricolage Grotesque" panose="020B0604020202020204" charset="0"/>
              </a:rPr>
              <a:t>: </a:t>
            </a:r>
            <a:r>
              <a:rPr lang="en-US" dirty="0" err="1">
                <a:latin typeface="Bricolage Grotesque" panose="020B0604020202020204" charset="0"/>
              </a:rPr>
              <a:t>i</a:t>
            </a:r>
            <a:r>
              <a:rPr lang="en-US" dirty="0">
                <a:latin typeface="Bricolage Grotesque" panose="020B0604020202020204" charset="0"/>
              </a:rPr>
              <a:t> moduli</a:t>
            </a:r>
            <a:endParaRPr lang="el-GR" dirty="0"/>
          </a:p>
        </p:txBody>
      </p:sp>
    </p:spTree>
    <p:extLst>
      <p:ext uri="{BB962C8B-B14F-4D97-AF65-F5344CB8AC3E}">
        <p14:creationId xmlns:p14="http://schemas.microsoft.com/office/powerpoint/2010/main" val="4498660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1144F-6E2D-4987-0327-E1C50DABB95A}"/>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F855C993-584E-F2E0-B95B-6512FD06D91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2515BB11-E01A-8252-F703-A87BA89118B5}"/>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97A4E0C-BE41-F4F9-2EBB-18DB0B64B0D9}"/>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493A96B0-FD18-3585-E53E-67A53E99EBC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87C5E4DD-C5D4-1FD4-62F2-664C2F7A570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B4AD3619-5F30-1B28-FC43-D78BCE009E7C}"/>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A89A16B-22CE-DB0F-BFBA-2E66C975EFEB}"/>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848A60B9-7FBC-D125-BD05-5373C114786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11CEB5F-A1EF-B14B-650C-9A0193B5A965}"/>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0108AAE2-9373-1CB1-294C-3075F27D1FE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 name="Υπότιτλος 2">
            <a:extLst>
              <a:ext uri="{FF2B5EF4-FFF2-40B4-BE49-F238E27FC236}">
                <a16:creationId xmlns:a16="http://schemas.microsoft.com/office/drawing/2014/main" id="{4EFD1CCC-59F7-78FB-F57D-E199DF074614}"/>
              </a:ext>
            </a:extLst>
          </p:cNvPr>
          <p:cNvSpPr txBox="1">
            <a:spLocks/>
          </p:cNvSpPr>
          <p:nvPr/>
        </p:nvSpPr>
        <p:spPr>
          <a:xfrm>
            <a:off x="595323" y="2688887"/>
            <a:ext cx="7133945"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Come combattere la </a:t>
            </a:r>
          </a:p>
          <a:p>
            <a:pPr marL="25400" indent="0" algn="l">
              <a:lnSpc>
                <a:spcPct val="170000"/>
              </a:lnSpc>
            </a:pPr>
            <a:r>
              <a:rPr lang="en-US" dirty="0">
                <a:solidFill>
                  <a:schemeClr val="tx1"/>
                </a:solidFill>
                <a:latin typeface="Bricolage Grotesque" panose="020B0604020202020204" charset="0"/>
              </a:rPr>
              <a:t>la disinformazione e la </a:t>
            </a:r>
            <a:r>
              <a:rPr lang="en-US" dirty="0" err="1">
                <a:solidFill>
                  <a:schemeClr val="tx1"/>
                </a:solidFill>
                <a:latin typeface="Bricolage Grotesque" panose="020B0604020202020204" charset="0"/>
              </a:rPr>
              <a:t>misinformazione</a:t>
            </a:r>
            <a:r>
              <a:rPr lang="en-US" dirty="0">
                <a:solidFill>
                  <a:schemeClr val="tx1"/>
                </a:solidFill>
                <a:latin typeface="Bricolage Grotesque" panose="020B0604020202020204" charset="0"/>
              </a:rPr>
              <a:t> in un quadro più ampio, con particolare attenzione alle competenze di base necessarie</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15" name="Rettangolo con angoli arrotondati 14">
            <a:extLst>
              <a:ext uri="{FF2B5EF4-FFF2-40B4-BE49-F238E27FC236}">
                <a16:creationId xmlns:a16="http://schemas.microsoft.com/office/drawing/2014/main" id="{812A2D49-14D8-D27B-BC2B-A8FC30C324AA}"/>
              </a:ext>
            </a:extLst>
          </p:cNvPr>
          <p:cNvSpPr/>
          <p:nvPr/>
        </p:nvSpPr>
        <p:spPr>
          <a:xfrm>
            <a:off x="13893664" y="2979812"/>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Rettangolo con angoli arrotondati 18">
            <a:extLst>
              <a:ext uri="{FF2B5EF4-FFF2-40B4-BE49-F238E27FC236}">
                <a16:creationId xmlns:a16="http://schemas.microsoft.com/office/drawing/2014/main" id="{E42ED51F-5647-C4EE-9E4C-E1DBD88CEBE6}"/>
              </a:ext>
            </a:extLst>
          </p:cNvPr>
          <p:cNvSpPr/>
          <p:nvPr/>
        </p:nvSpPr>
        <p:spPr>
          <a:xfrm>
            <a:off x="14941526" y="3169702"/>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CasellaDiTesto 19">
            <a:extLst>
              <a:ext uri="{FF2B5EF4-FFF2-40B4-BE49-F238E27FC236}">
                <a16:creationId xmlns:a16="http://schemas.microsoft.com/office/drawing/2014/main" id="{35EC7951-7FD3-AB5B-4F78-91FC05B83980}"/>
              </a:ext>
            </a:extLst>
          </p:cNvPr>
          <p:cNvSpPr txBox="1"/>
          <p:nvPr/>
        </p:nvSpPr>
        <p:spPr>
          <a:xfrm>
            <a:off x="15078516" y="3187711"/>
            <a:ext cx="2042686" cy="707886"/>
          </a:xfrm>
          <a:prstGeom prst="rect">
            <a:avLst/>
          </a:prstGeom>
          <a:noFill/>
        </p:spPr>
        <p:txBody>
          <a:bodyPr wrap="square" rtlCol="0">
            <a:spAutoFit/>
          </a:bodyPr>
          <a:lstStyle/>
          <a:p>
            <a:pPr algn="ctr"/>
            <a:r>
              <a:rPr lang="it-IT" sz="2000" b="1" dirty="0">
                <a:solidFill>
                  <a:schemeClr val="bg1"/>
                </a:solidFill>
              </a:rPr>
              <a:t>PROBLEM-SOLVING</a:t>
            </a:r>
          </a:p>
        </p:txBody>
      </p:sp>
      <p:grpSp>
        <p:nvGrpSpPr>
          <p:cNvPr id="21" name="Gruppo 20">
            <a:extLst>
              <a:ext uri="{FF2B5EF4-FFF2-40B4-BE49-F238E27FC236}">
                <a16:creationId xmlns:a16="http://schemas.microsoft.com/office/drawing/2014/main" id="{8BD0BCF9-EC2C-42D6-50BB-AB932716D7E1}"/>
              </a:ext>
            </a:extLst>
          </p:cNvPr>
          <p:cNvGrpSpPr/>
          <p:nvPr/>
        </p:nvGrpSpPr>
        <p:grpSpPr>
          <a:xfrm>
            <a:off x="15679656" y="4087650"/>
            <a:ext cx="720000" cy="540000"/>
            <a:chOff x="6573488" y="5029771"/>
            <a:chExt cx="2160000" cy="1080000"/>
          </a:xfrm>
        </p:grpSpPr>
        <p:sp>
          <p:nvSpPr>
            <p:cNvPr id="22" name="Rettangolo con angoli arrotondati 21">
              <a:extLst>
                <a:ext uri="{FF2B5EF4-FFF2-40B4-BE49-F238E27FC236}">
                  <a16:creationId xmlns:a16="http://schemas.microsoft.com/office/drawing/2014/main" id="{9F5622B6-0D4F-AEB0-8CCC-FB24FBA29437}"/>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CasellaDiTesto 22">
              <a:extLst>
                <a:ext uri="{FF2B5EF4-FFF2-40B4-BE49-F238E27FC236}">
                  <a16:creationId xmlns:a16="http://schemas.microsoft.com/office/drawing/2014/main" id="{4DA91C52-001F-A9D5-776D-D9B3A50379D1}"/>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78" name="Rettangolo con angoli arrotondati 77">
            <a:extLst>
              <a:ext uri="{FF2B5EF4-FFF2-40B4-BE49-F238E27FC236}">
                <a16:creationId xmlns:a16="http://schemas.microsoft.com/office/drawing/2014/main" id="{91623E7F-BC8F-B00B-7BFE-4F1BBB515388}"/>
              </a:ext>
            </a:extLst>
          </p:cNvPr>
          <p:cNvSpPr/>
          <p:nvPr/>
        </p:nvSpPr>
        <p:spPr>
          <a:xfrm>
            <a:off x="9141342" y="2981224"/>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9" name="Rettangolo con angoli arrotondati 78">
            <a:extLst>
              <a:ext uri="{FF2B5EF4-FFF2-40B4-BE49-F238E27FC236}">
                <a16:creationId xmlns:a16="http://schemas.microsoft.com/office/drawing/2014/main" id="{B483B821-8611-9F9C-EF0F-7E15CBC65FA8}"/>
              </a:ext>
            </a:extLst>
          </p:cNvPr>
          <p:cNvSpPr/>
          <p:nvPr/>
        </p:nvSpPr>
        <p:spPr>
          <a:xfrm>
            <a:off x="10189204" y="3171114"/>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0" name="CasellaDiTesto 79">
            <a:extLst>
              <a:ext uri="{FF2B5EF4-FFF2-40B4-BE49-F238E27FC236}">
                <a16:creationId xmlns:a16="http://schemas.microsoft.com/office/drawing/2014/main" id="{27EA707E-5B70-BE70-AE93-36BA1427D942}"/>
              </a:ext>
            </a:extLst>
          </p:cNvPr>
          <p:cNvSpPr txBox="1"/>
          <p:nvPr/>
        </p:nvSpPr>
        <p:spPr>
          <a:xfrm>
            <a:off x="10326194" y="3189123"/>
            <a:ext cx="2042686" cy="707886"/>
          </a:xfrm>
          <a:prstGeom prst="rect">
            <a:avLst/>
          </a:prstGeom>
          <a:noFill/>
        </p:spPr>
        <p:txBody>
          <a:bodyPr wrap="square" rtlCol="0">
            <a:spAutoFit/>
          </a:bodyPr>
          <a:lstStyle/>
          <a:p>
            <a:pPr algn="ctr"/>
            <a:r>
              <a:rPr lang="it-IT" sz="2000" b="1" dirty="0">
                <a:solidFill>
                  <a:schemeClr val="bg1"/>
                </a:solidFill>
              </a:rPr>
              <a:t>CRITICAL-THINKING</a:t>
            </a:r>
          </a:p>
        </p:txBody>
      </p:sp>
      <p:grpSp>
        <p:nvGrpSpPr>
          <p:cNvPr id="81" name="Gruppo 80">
            <a:extLst>
              <a:ext uri="{FF2B5EF4-FFF2-40B4-BE49-F238E27FC236}">
                <a16:creationId xmlns:a16="http://schemas.microsoft.com/office/drawing/2014/main" id="{6952612F-FE34-8F82-38E2-E5836783461C}"/>
              </a:ext>
            </a:extLst>
          </p:cNvPr>
          <p:cNvGrpSpPr/>
          <p:nvPr/>
        </p:nvGrpSpPr>
        <p:grpSpPr>
          <a:xfrm>
            <a:off x="10927334" y="4089062"/>
            <a:ext cx="720000" cy="540000"/>
            <a:chOff x="6573488" y="5029771"/>
            <a:chExt cx="2160000" cy="1080000"/>
          </a:xfrm>
        </p:grpSpPr>
        <p:sp>
          <p:nvSpPr>
            <p:cNvPr id="82" name="Rettangolo con angoli arrotondati 81">
              <a:extLst>
                <a:ext uri="{FF2B5EF4-FFF2-40B4-BE49-F238E27FC236}">
                  <a16:creationId xmlns:a16="http://schemas.microsoft.com/office/drawing/2014/main" id="{B2217311-F1AE-CEBF-614E-F2E8A30D84C9}"/>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3" name="CasellaDiTesto 82">
              <a:extLst>
                <a:ext uri="{FF2B5EF4-FFF2-40B4-BE49-F238E27FC236}">
                  <a16:creationId xmlns:a16="http://schemas.microsoft.com/office/drawing/2014/main" id="{531C12FA-F081-19AC-59C9-6E99D464DCB5}"/>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32" name="Τίτλος 1">
            <a:extLst>
              <a:ext uri="{FF2B5EF4-FFF2-40B4-BE49-F238E27FC236}">
                <a16:creationId xmlns:a16="http://schemas.microsoft.com/office/drawing/2014/main" id="{93513475-A2D7-B85D-ABC2-C730B3687286}"/>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AIMED, un approccio ecosistemico: i moduli</a:t>
            </a:r>
            <a:endParaRPr lang="el-GR" dirty="0"/>
          </a:p>
        </p:txBody>
      </p:sp>
    </p:spTree>
    <p:extLst>
      <p:ext uri="{BB962C8B-B14F-4D97-AF65-F5344CB8AC3E}">
        <p14:creationId xmlns:p14="http://schemas.microsoft.com/office/powerpoint/2010/main" val="24026833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87DF9-58CE-54AE-B1F6-17579F676FB7}"/>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F6790060-E782-1318-51D0-1FAA1B603E6A}"/>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23EDD1B-8BFB-67E9-CF69-E5EAE9B939C0}"/>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6DCE616-BCFB-9C48-20C8-E9FC91BA1FE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682A85BD-5A37-9041-51C8-EB8AF4A1B212}"/>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31DF05C-70D4-85BD-8131-754D9BF55229}"/>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45CEAA3-7722-A0CA-B15D-1996BFC05B44}"/>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CC156F2C-704A-DA28-9EA6-DEC83DDC326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3E1F5EC-FA97-7FD7-F286-56F222907B00}"/>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F4EAC023-2147-AAA7-B3AC-21DFECDFB25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94DA691-BCD8-C1C2-5BD6-97667CD127F8}"/>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 name="Υπότιτλος 2">
            <a:extLst>
              <a:ext uri="{FF2B5EF4-FFF2-40B4-BE49-F238E27FC236}">
                <a16:creationId xmlns:a16="http://schemas.microsoft.com/office/drawing/2014/main" id="{C3B41536-1D12-A99A-075D-FEA2FB86ADA7}"/>
              </a:ext>
            </a:extLst>
          </p:cNvPr>
          <p:cNvSpPr txBox="1">
            <a:spLocks/>
          </p:cNvSpPr>
          <p:nvPr/>
        </p:nvSpPr>
        <p:spPr>
          <a:xfrm>
            <a:off x="595323" y="2688887"/>
            <a:ext cx="7832600"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Come combattere la </a:t>
            </a:r>
          </a:p>
          <a:p>
            <a:pPr marL="25400" indent="0" algn="l">
              <a:lnSpc>
                <a:spcPct val="170000"/>
              </a:lnSpc>
            </a:pPr>
            <a:r>
              <a:rPr lang="en-US" dirty="0">
                <a:solidFill>
                  <a:schemeClr val="tx1"/>
                </a:solidFill>
                <a:latin typeface="Bricolage Grotesque" panose="020B0604020202020204" charset="0"/>
              </a:rPr>
              <a:t>disinformazione e la </a:t>
            </a:r>
            <a:r>
              <a:rPr lang="en-US" dirty="0" err="1">
                <a:solidFill>
                  <a:schemeClr val="tx1"/>
                </a:solidFill>
                <a:latin typeface="Bricolage Grotesque" panose="020B0604020202020204" charset="0"/>
              </a:rPr>
              <a:t>misinformazione</a:t>
            </a:r>
            <a:r>
              <a:rPr lang="en-US" dirty="0">
                <a:solidFill>
                  <a:schemeClr val="tx1"/>
                </a:solidFill>
                <a:latin typeface="Bricolage Grotesque" panose="020B0604020202020204" charset="0"/>
              </a:rPr>
              <a:t> in un quadro più ampio, con particolare attenzione alla situazione applicativa</a:t>
            </a:r>
            <a:endParaRPr lang="en-GB" dirty="0">
              <a:solidFill>
                <a:schemeClr val="tx1"/>
              </a:solidFill>
              <a:latin typeface="Bricolage Grotesque" panose="020B0604020202020204" charset="0"/>
            </a:endParaRPr>
          </a:p>
        </p:txBody>
      </p:sp>
      <p:sp>
        <p:nvSpPr>
          <p:cNvPr id="42" name="Rettangolo con angoli arrotondati 41">
            <a:extLst>
              <a:ext uri="{FF2B5EF4-FFF2-40B4-BE49-F238E27FC236}">
                <a16:creationId xmlns:a16="http://schemas.microsoft.com/office/drawing/2014/main" id="{337DC014-43FF-A4B0-F535-D8192A9EBA73}"/>
              </a:ext>
            </a:extLst>
          </p:cNvPr>
          <p:cNvSpPr/>
          <p:nvPr/>
        </p:nvSpPr>
        <p:spPr>
          <a:xfrm>
            <a:off x="9152713" y="2980025"/>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6" name="Rettangolo con angoli arrotondati 45">
            <a:extLst>
              <a:ext uri="{FF2B5EF4-FFF2-40B4-BE49-F238E27FC236}">
                <a16:creationId xmlns:a16="http://schemas.microsoft.com/office/drawing/2014/main" id="{1608CEFE-9295-0E4B-3594-FC3094D7A505}"/>
              </a:ext>
            </a:extLst>
          </p:cNvPr>
          <p:cNvSpPr/>
          <p:nvPr/>
        </p:nvSpPr>
        <p:spPr>
          <a:xfrm>
            <a:off x="10200575" y="3169915"/>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7" name="CasellaDiTesto 46">
            <a:extLst>
              <a:ext uri="{FF2B5EF4-FFF2-40B4-BE49-F238E27FC236}">
                <a16:creationId xmlns:a16="http://schemas.microsoft.com/office/drawing/2014/main" id="{A07F5072-2F60-390F-FD0E-81B3A1744152}"/>
              </a:ext>
            </a:extLst>
          </p:cNvPr>
          <p:cNvSpPr txBox="1"/>
          <p:nvPr/>
        </p:nvSpPr>
        <p:spPr>
          <a:xfrm>
            <a:off x="9824936" y="3187924"/>
            <a:ext cx="2782111" cy="1015663"/>
          </a:xfrm>
          <a:prstGeom prst="rect">
            <a:avLst/>
          </a:prstGeom>
          <a:noFill/>
        </p:spPr>
        <p:txBody>
          <a:bodyPr wrap="square" rtlCol="0">
            <a:spAutoFit/>
          </a:bodyPr>
          <a:lstStyle/>
          <a:p>
            <a:pPr algn="ctr"/>
            <a:r>
              <a:rPr lang="it-IT" sz="2000" b="1" dirty="0">
                <a:solidFill>
                  <a:schemeClr val="bg1"/>
                </a:solidFill>
              </a:rPr>
              <a:t>RELAZIONI CON INDUSTRIA E COMUNITÀ </a:t>
            </a:r>
          </a:p>
        </p:txBody>
      </p:sp>
      <p:grpSp>
        <p:nvGrpSpPr>
          <p:cNvPr id="48" name="Gruppo 47">
            <a:extLst>
              <a:ext uri="{FF2B5EF4-FFF2-40B4-BE49-F238E27FC236}">
                <a16:creationId xmlns:a16="http://schemas.microsoft.com/office/drawing/2014/main" id="{025780B7-4FCD-ABF9-1AFE-F26070333E22}"/>
              </a:ext>
            </a:extLst>
          </p:cNvPr>
          <p:cNvGrpSpPr/>
          <p:nvPr/>
        </p:nvGrpSpPr>
        <p:grpSpPr>
          <a:xfrm>
            <a:off x="10938705" y="4156875"/>
            <a:ext cx="720000" cy="540000"/>
            <a:chOff x="6573488" y="5029771"/>
            <a:chExt cx="2160000" cy="1080000"/>
          </a:xfrm>
        </p:grpSpPr>
        <p:sp>
          <p:nvSpPr>
            <p:cNvPr id="49" name="Rettangolo con angoli arrotondati 48">
              <a:extLst>
                <a:ext uri="{FF2B5EF4-FFF2-40B4-BE49-F238E27FC236}">
                  <a16:creationId xmlns:a16="http://schemas.microsoft.com/office/drawing/2014/main" id="{C210187B-4861-CE09-70F5-805D522E680C}"/>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0" name="CasellaDiTesto 49">
              <a:extLst>
                <a:ext uri="{FF2B5EF4-FFF2-40B4-BE49-F238E27FC236}">
                  <a16:creationId xmlns:a16="http://schemas.microsoft.com/office/drawing/2014/main" id="{2578ADA3-7705-EAA9-7508-521EF04A8681}"/>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15" name="Τίτλος 1">
            <a:extLst>
              <a:ext uri="{FF2B5EF4-FFF2-40B4-BE49-F238E27FC236}">
                <a16:creationId xmlns:a16="http://schemas.microsoft.com/office/drawing/2014/main" id="{527E9BB3-C2EE-E0DA-13E6-EBE5285EA4D4}"/>
              </a:ext>
            </a:extLst>
          </p:cNvPr>
          <p:cNvSpPr txBox="1">
            <a:spLocks/>
          </p:cNvSpPr>
          <p:nvPr/>
        </p:nvSpPr>
        <p:spPr>
          <a:xfrm>
            <a:off x="2693443" y="597024"/>
            <a:ext cx="14748395" cy="147002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a:latin typeface="Bricolage Grotesque" panose="020B0604020202020204" charset="0"/>
              </a:rPr>
              <a:t>AIMED, un approccio ecosistemico: i moduli</a:t>
            </a:r>
            <a:endParaRPr lang="el-GR" dirty="0"/>
          </a:p>
        </p:txBody>
      </p:sp>
    </p:spTree>
    <p:extLst>
      <p:ext uri="{BB962C8B-B14F-4D97-AF65-F5344CB8AC3E}">
        <p14:creationId xmlns:p14="http://schemas.microsoft.com/office/powerpoint/2010/main" val="17545894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EBABA-50F3-E887-0537-6E696A458811}"/>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DAC14419-E75C-2A02-6E20-601015A1BC95}"/>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FEA1066-BA95-A192-5871-404124A6FBD7}"/>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C5D22C20-A4AF-7DE6-BA08-858EECCC0CF0}"/>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2EF3FD32-B70B-0933-7DB8-CFED8125E6DA}"/>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7D5B798-A035-2FA7-F7C8-65547488F39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9E621B88-ACD7-6C13-D339-26F5172A09E7}"/>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A904039-F5E5-B121-4ACA-CEF91CA9290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5A73F50-F628-D034-C99E-7AEA1CCC275D}"/>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E332F21B-67CE-4FD8-A2F9-94E4C94F2D9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93A0FC41-803E-9F06-D1FE-CA9DAA30D422}"/>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 name="Υπότιτλος 2">
            <a:extLst>
              <a:ext uri="{FF2B5EF4-FFF2-40B4-BE49-F238E27FC236}">
                <a16:creationId xmlns:a16="http://schemas.microsoft.com/office/drawing/2014/main" id="{3650D404-FC7C-9FA1-E369-80A2EA1D4102}"/>
              </a:ext>
            </a:extLst>
          </p:cNvPr>
          <p:cNvSpPr txBox="1">
            <a:spLocks/>
          </p:cNvSpPr>
          <p:nvPr/>
        </p:nvSpPr>
        <p:spPr>
          <a:xfrm>
            <a:off x="595322" y="2688887"/>
            <a:ext cx="9166515"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Come combattere la </a:t>
            </a:r>
            <a:r>
              <a:rPr lang="en-US" dirty="0" err="1">
                <a:solidFill>
                  <a:schemeClr val="tx1"/>
                </a:solidFill>
                <a:latin typeface="Bricolage Grotesque" panose="020B0604020202020204" charset="0"/>
              </a:rPr>
              <a:t>la</a:t>
            </a:r>
            <a:r>
              <a:rPr lang="en-US" dirty="0">
                <a:solidFill>
                  <a:schemeClr val="tx1"/>
                </a:solidFill>
                <a:latin typeface="Bricolage Grotesque" panose="020B0604020202020204" charset="0"/>
              </a:rPr>
              <a:t> disinformazione e la </a:t>
            </a:r>
            <a:r>
              <a:rPr lang="en-US" dirty="0" err="1">
                <a:solidFill>
                  <a:schemeClr val="tx1"/>
                </a:solidFill>
                <a:latin typeface="Bricolage Grotesque" panose="020B0604020202020204" charset="0"/>
              </a:rPr>
              <a:t>misinformazione</a:t>
            </a:r>
            <a:r>
              <a:rPr lang="en-US" dirty="0">
                <a:solidFill>
                  <a:schemeClr val="tx1"/>
                </a:solidFill>
                <a:latin typeface="Bricolage Grotesque" panose="020B0604020202020204" charset="0"/>
              </a:rPr>
              <a:t> in un quadro più ampio, sapendo che a volte la prevenzione non è sufficiente o può fallire, </a:t>
            </a:r>
            <a:r>
              <a:rPr lang="en-US" dirty="0" err="1">
                <a:solidFill>
                  <a:schemeClr val="tx1"/>
                </a:solidFill>
                <a:latin typeface="Bricolage Grotesque" panose="020B0604020202020204" charset="0"/>
              </a:rPr>
              <a:t>cosìcche</a:t>
            </a:r>
            <a:r>
              <a:rPr lang="en-US" dirty="0">
                <a:solidFill>
                  <a:schemeClr val="tx1"/>
                </a:solidFill>
                <a:latin typeface="Bricolage Grotesque" panose="020B0604020202020204" charset="0"/>
              </a:rPr>
              <a:t> le cose </a:t>
            </a:r>
            <a:r>
              <a:rPr lang="en-US" dirty="0" err="1">
                <a:solidFill>
                  <a:schemeClr val="tx1"/>
                </a:solidFill>
                <a:latin typeface="Bricolage Grotesque" panose="020B0604020202020204" charset="0"/>
              </a:rPr>
              <a:t>vanno</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storte</a:t>
            </a:r>
            <a:r>
              <a:rPr lang="en-US" dirty="0">
                <a:solidFill>
                  <a:schemeClr val="tx1"/>
                </a:solidFill>
                <a:latin typeface="Bricolage Grotesque" panose="020B0604020202020204" charset="0"/>
              </a:rPr>
              <a:t> e si verificano situazioni di crisi, per cui la comunità scolastica deve essere preparata e agire insieme.</a:t>
            </a:r>
            <a:endParaRPr lang="en-GB" dirty="0">
              <a:solidFill>
                <a:schemeClr val="tx1"/>
              </a:solidFill>
              <a:latin typeface="Bricolage Grotesque" panose="020B0604020202020204" charset="0"/>
            </a:endParaRPr>
          </a:p>
        </p:txBody>
      </p:sp>
      <p:grpSp>
        <p:nvGrpSpPr>
          <p:cNvPr id="14" name="Gruppo 13">
            <a:extLst>
              <a:ext uri="{FF2B5EF4-FFF2-40B4-BE49-F238E27FC236}">
                <a16:creationId xmlns:a16="http://schemas.microsoft.com/office/drawing/2014/main" id="{CDA5D2F9-7E2A-026D-B45D-310A897BAF95}"/>
              </a:ext>
            </a:extLst>
          </p:cNvPr>
          <p:cNvGrpSpPr/>
          <p:nvPr/>
        </p:nvGrpSpPr>
        <p:grpSpPr>
          <a:xfrm>
            <a:off x="12746981" y="3048822"/>
            <a:ext cx="2160000" cy="1104721"/>
            <a:chOff x="9649415" y="2931126"/>
            <a:chExt cx="2160000" cy="1104721"/>
          </a:xfrm>
        </p:grpSpPr>
        <p:sp>
          <p:nvSpPr>
            <p:cNvPr id="15" name="Rettangolo con angoli arrotondati 14">
              <a:extLst>
                <a:ext uri="{FF2B5EF4-FFF2-40B4-BE49-F238E27FC236}">
                  <a16:creationId xmlns:a16="http://schemas.microsoft.com/office/drawing/2014/main" id="{21FED51C-1A84-2D82-6D17-160BF43EFB1E}"/>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CasellaDiTesto 18">
              <a:extLst>
                <a:ext uri="{FF2B5EF4-FFF2-40B4-BE49-F238E27FC236}">
                  <a16:creationId xmlns:a16="http://schemas.microsoft.com/office/drawing/2014/main" id="{1DA657DA-E580-78CB-8BC1-3ED2912CE013}"/>
                </a:ext>
              </a:extLst>
            </p:cNvPr>
            <p:cNvSpPr txBox="1"/>
            <p:nvPr/>
          </p:nvSpPr>
          <p:spPr>
            <a:xfrm>
              <a:off x="9740855" y="2931126"/>
              <a:ext cx="1942965" cy="1015663"/>
            </a:xfrm>
            <a:prstGeom prst="rect">
              <a:avLst/>
            </a:prstGeom>
            <a:noFill/>
          </p:spPr>
          <p:txBody>
            <a:bodyPr wrap="square" rtlCol="0">
              <a:spAutoFit/>
            </a:bodyPr>
            <a:lstStyle/>
            <a:p>
              <a:pPr algn="ctr"/>
              <a:r>
                <a:rPr lang="it-IT" sz="2000" b="1" dirty="0">
                  <a:solidFill>
                    <a:schemeClr val="bg1"/>
                  </a:solidFill>
                </a:rPr>
                <a:t>QUANDO LE COSE VANNO STORTE</a:t>
              </a:r>
            </a:p>
          </p:txBody>
        </p:sp>
      </p:grpSp>
      <p:grpSp>
        <p:nvGrpSpPr>
          <p:cNvPr id="20" name="Gruppo 19">
            <a:extLst>
              <a:ext uri="{FF2B5EF4-FFF2-40B4-BE49-F238E27FC236}">
                <a16:creationId xmlns:a16="http://schemas.microsoft.com/office/drawing/2014/main" id="{C00EB5D9-DA21-56FB-428A-9D7555E2D081}"/>
              </a:ext>
            </a:extLst>
          </p:cNvPr>
          <p:cNvGrpSpPr/>
          <p:nvPr/>
        </p:nvGrpSpPr>
        <p:grpSpPr>
          <a:xfrm>
            <a:off x="13431290" y="4026558"/>
            <a:ext cx="720000" cy="540000"/>
            <a:chOff x="6573488" y="5029771"/>
            <a:chExt cx="2160000" cy="1080000"/>
          </a:xfrm>
        </p:grpSpPr>
        <p:sp>
          <p:nvSpPr>
            <p:cNvPr id="21" name="Rettangolo con angoli arrotondati 20">
              <a:extLst>
                <a:ext uri="{FF2B5EF4-FFF2-40B4-BE49-F238E27FC236}">
                  <a16:creationId xmlns:a16="http://schemas.microsoft.com/office/drawing/2014/main" id="{EF2E7810-0AE0-8559-7EF3-FC1020205BD2}"/>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CasellaDiTesto 21">
              <a:extLst>
                <a:ext uri="{FF2B5EF4-FFF2-40B4-BE49-F238E27FC236}">
                  <a16:creationId xmlns:a16="http://schemas.microsoft.com/office/drawing/2014/main" id="{7D5B6E4B-FEED-8946-F2D2-3FC15F1FD940}"/>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sp>
        <p:nvSpPr>
          <p:cNvPr id="25" name="Τίτλος 1">
            <a:extLst>
              <a:ext uri="{FF2B5EF4-FFF2-40B4-BE49-F238E27FC236}">
                <a16:creationId xmlns:a16="http://schemas.microsoft.com/office/drawing/2014/main" id="{E02B1CF5-7646-C562-5F07-B22F2B855C27}"/>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AIMED, un approccio ecosistemico: i moduli</a:t>
            </a:r>
            <a:endParaRPr lang="el-GR" dirty="0"/>
          </a:p>
        </p:txBody>
      </p:sp>
    </p:spTree>
    <p:extLst>
      <p:ext uri="{BB962C8B-B14F-4D97-AF65-F5344CB8AC3E}">
        <p14:creationId xmlns:p14="http://schemas.microsoft.com/office/powerpoint/2010/main" val="11788558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E8507-150E-18AA-A54B-5EB84077440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5F8EF19B-37BA-BDEF-EF3A-8D92F4F94395}"/>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Disinformazione / Informazione errata.</a:t>
            </a:r>
            <a:br>
              <a:rPr lang="en-US" dirty="0">
                <a:latin typeface="Bricolage Grotesque" panose="020B0604020202020204" charset="0"/>
              </a:rPr>
            </a:br>
            <a:r>
              <a:rPr lang="en-US" dirty="0">
                <a:latin typeface="Bricolage Grotesque" panose="020B0604020202020204" charset="0"/>
              </a:rPr>
              <a:t>Un approccio ecosistemico: i moduli</a:t>
            </a:r>
            <a:endParaRPr lang="el-GR" dirty="0"/>
          </a:p>
        </p:txBody>
      </p:sp>
      <p:sp>
        <p:nvSpPr>
          <p:cNvPr id="3" name="Υπότιτλος 2">
            <a:extLst>
              <a:ext uri="{FF2B5EF4-FFF2-40B4-BE49-F238E27FC236}">
                <a16:creationId xmlns:a16="http://schemas.microsoft.com/office/drawing/2014/main" id="{6B2F86CE-FEDB-8A0D-3652-66B088FDC3EA}"/>
              </a:ext>
            </a:extLst>
          </p:cNvPr>
          <p:cNvSpPr>
            <a:spLocks noGrp="1"/>
          </p:cNvSpPr>
          <p:nvPr>
            <p:ph type="subTitle" idx="1"/>
          </p:nvPr>
        </p:nvSpPr>
        <p:spPr>
          <a:xfrm>
            <a:off x="1013345" y="2155709"/>
            <a:ext cx="1030011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AIMED e </a:t>
            </a:r>
            <a:r>
              <a:rPr lang="en-US" dirty="0" err="1">
                <a:solidFill>
                  <a:schemeClr val="tx1"/>
                </a:solidFill>
                <a:latin typeface="Bricolage Grotesque" panose="020B0604020202020204" charset="0"/>
              </a:rPr>
              <a:t>Digicomp</a:t>
            </a: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4AF55AE4-8791-AC2E-E5F7-AA3C0CEB842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745B813-468A-141E-DE1F-FD6A32794B8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AA59FBEF-AA06-41D3-27A0-3257BFE3E3F6}"/>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65C94268-1EF1-1B6A-B548-C4A532DC3E9C}"/>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0761555-87B2-89FF-B22B-D8979690195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49385BC-D4E9-53A8-BF49-35EEEE8314A7}"/>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ACE4384-7A82-A9CE-BA54-BC32BCAB6D6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552BB3FC-53C2-7BB4-DDAA-432A6B68816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77078A41-02E3-734C-E934-C4AB71FDBA12}"/>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6F27E721-E865-B9B8-33B9-469E08D1D0A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87" name="Immagine 86">
            <a:extLst>
              <a:ext uri="{FF2B5EF4-FFF2-40B4-BE49-F238E27FC236}">
                <a16:creationId xmlns:a16="http://schemas.microsoft.com/office/drawing/2014/main" id="{C3BFA3E1-E6E7-634B-6524-DFCB41731A3B}"/>
              </a:ext>
            </a:extLst>
          </p:cNvPr>
          <p:cNvPicPr>
            <a:picLocks noChangeAspect="1"/>
          </p:cNvPicPr>
          <p:nvPr/>
        </p:nvPicPr>
        <p:blipFill>
          <a:blip r:embed="rId4"/>
          <a:srcRect r="58792"/>
          <a:stretch>
            <a:fillRect/>
          </a:stretch>
        </p:blipFill>
        <p:spPr>
          <a:xfrm>
            <a:off x="157636" y="3824575"/>
            <a:ext cx="4743618" cy="5529432"/>
          </a:xfrm>
          <a:prstGeom prst="rect">
            <a:avLst/>
          </a:prstGeom>
        </p:spPr>
      </p:pic>
      <p:pic>
        <p:nvPicPr>
          <p:cNvPr id="91" name="Immagine 90">
            <a:extLst>
              <a:ext uri="{FF2B5EF4-FFF2-40B4-BE49-F238E27FC236}">
                <a16:creationId xmlns:a16="http://schemas.microsoft.com/office/drawing/2014/main" id="{0BCBDFD7-6EEF-B243-C1BD-A4D6F6EB0DF3}"/>
              </a:ext>
            </a:extLst>
          </p:cNvPr>
          <p:cNvPicPr>
            <a:picLocks noChangeAspect="1"/>
          </p:cNvPicPr>
          <p:nvPr/>
        </p:nvPicPr>
        <p:blipFill>
          <a:blip r:embed="rId5"/>
          <a:srcRect l="3056" t="2139" r="3202"/>
          <a:stretch>
            <a:fillRect/>
          </a:stretch>
        </p:blipFill>
        <p:spPr>
          <a:xfrm>
            <a:off x="4675515" y="3680678"/>
            <a:ext cx="6728907" cy="5817226"/>
          </a:xfrm>
          <a:prstGeom prst="rect">
            <a:avLst/>
          </a:prstGeom>
        </p:spPr>
      </p:pic>
      <p:sp>
        <p:nvSpPr>
          <p:cNvPr id="93" name="CasellaDiTesto 92">
            <a:extLst>
              <a:ext uri="{FF2B5EF4-FFF2-40B4-BE49-F238E27FC236}">
                <a16:creationId xmlns:a16="http://schemas.microsoft.com/office/drawing/2014/main" id="{DBBBB685-90DF-E357-EA8B-40F6D4A39D5E}"/>
              </a:ext>
            </a:extLst>
          </p:cNvPr>
          <p:cNvSpPr txBox="1"/>
          <p:nvPr/>
        </p:nvSpPr>
        <p:spPr>
          <a:xfrm>
            <a:off x="1587262" y="9930784"/>
            <a:ext cx="16666234" cy="307777"/>
          </a:xfrm>
          <a:prstGeom prst="rect">
            <a:avLst/>
          </a:prstGeom>
          <a:noFill/>
        </p:spPr>
        <p:txBody>
          <a:bodyPr wrap="square">
            <a:spAutoFit/>
          </a:bodyPr>
          <a:lstStyle/>
          <a:p>
            <a:pPr algn="r"/>
            <a:r>
              <a:rPr lang="en-US" dirty="0"/>
              <a:t>Fonte: </a:t>
            </a:r>
            <a:r>
              <a:rPr lang="en-US" i="1" dirty="0" err="1"/>
              <a:t>DigiComp</a:t>
            </a:r>
            <a:r>
              <a:rPr lang="en-US" i="1" dirty="0"/>
              <a:t> 2.2. Il quadro di riferimento delle competenze digitali per i cittadini</a:t>
            </a:r>
            <a:r>
              <a:rPr lang="en-US" dirty="0"/>
              <a:t>, https://op.europa.eu/en/publication-detail/-/publication/50c53c01-abeb-11ec-83e1-01aa75ed71a1/language-en</a:t>
            </a:r>
          </a:p>
        </p:txBody>
      </p:sp>
      <p:sp>
        <p:nvSpPr>
          <p:cNvPr id="15" name="Rettangolo con angoli arrotondati 14">
            <a:extLst>
              <a:ext uri="{FF2B5EF4-FFF2-40B4-BE49-F238E27FC236}">
                <a16:creationId xmlns:a16="http://schemas.microsoft.com/office/drawing/2014/main" id="{3AC53B00-4F19-D9BE-5ECB-AC8055B73F45}"/>
              </a:ext>
            </a:extLst>
          </p:cNvPr>
          <p:cNvSpPr/>
          <p:nvPr/>
        </p:nvSpPr>
        <p:spPr>
          <a:xfrm>
            <a:off x="11346536" y="367918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CasellaDiTesto 15">
            <a:extLst>
              <a:ext uri="{FF2B5EF4-FFF2-40B4-BE49-F238E27FC236}">
                <a16:creationId xmlns:a16="http://schemas.microsoft.com/office/drawing/2014/main" id="{46B6DED9-8895-F9B4-5C48-FA51CA6353CB}"/>
              </a:ext>
            </a:extLst>
          </p:cNvPr>
          <p:cNvSpPr txBox="1"/>
          <p:nvPr/>
        </p:nvSpPr>
        <p:spPr>
          <a:xfrm>
            <a:off x="11198895" y="3697198"/>
            <a:ext cx="2418757" cy="1015663"/>
          </a:xfrm>
          <a:prstGeom prst="rect">
            <a:avLst/>
          </a:prstGeom>
          <a:noFill/>
        </p:spPr>
        <p:txBody>
          <a:bodyPr wrap="square" rtlCol="0">
            <a:spAutoFit/>
          </a:bodyPr>
          <a:lstStyle/>
          <a:p>
            <a:pPr algn="ctr"/>
            <a:r>
              <a:rPr lang="it-IT" sz="2000" b="1" dirty="0">
                <a:solidFill>
                  <a:schemeClr val="bg1"/>
                </a:solidFill>
              </a:rPr>
              <a:t>ALFABETIZZAZIONE INFORMATIVA E MEDIALE</a:t>
            </a:r>
          </a:p>
        </p:txBody>
      </p:sp>
      <p:sp>
        <p:nvSpPr>
          <p:cNvPr id="29" name="Rettangolo con angoli arrotondati 28">
            <a:extLst>
              <a:ext uri="{FF2B5EF4-FFF2-40B4-BE49-F238E27FC236}">
                <a16:creationId xmlns:a16="http://schemas.microsoft.com/office/drawing/2014/main" id="{E6634B36-3107-53EB-5AD1-865710AA94E2}"/>
              </a:ext>
            </a:extLst>
          </p:cNvPr>
          <p:cNvSpPr/>
          <p:nvPr/>
        </p:nvSpPr>
        <p:spPr>
          <a:xfrm>
            <a:off x="13587546" y="367919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CasellaDiTesto 29">
            <a:extLst>
              <a:ext uri="{FF2B5EF4-FFF2-40B4-BE49-F238E27FC236}">
                <a16:creationId xmlns:a16="http://schemas.microsoft.com/office/drawing/2014/main" id="{44DF37D0-BE6B-6D67-F758-2C5914387C3D}"/>
              </a:ext>
            </a:extLst>
          </p:cNvPr>
          <p:cNvSpPr txBox="1"/>
          <p:nvPr/>
        </p:nvSpPr>
        <p:spPr>
          <a:xfrm>
            <a:off x="13434539" y="3675865"/>
            <a:ext cx="2467627" cy="1374735"/>
          </a:xfrm>
          <a:prstGeom prst="rect">
            <a:avLst/>
          </a:prstGeom>
          <a:noFill/>
        </p:spPr>
        <p:txBody>
          <a:bodyPr wrap="square" rtlCol="0">
            <a:spAutoFit/>
          </a:bodyPr>
          <a:lstStyle/>
          <a:p>
            <a:pPr algn="ctr">
              <a:lnSpc>
                <a:spcPts val="2000"/>
              </a:lnSpc>
            </a:pPr>
            <a:r>
              <a:rPr lang="it-IT" sz="2000" b="1" dirty="0">
                <a:solidFill>
                  <a:schemeClr val="bg1"/>
                </a:solidFill>
              </a:rPr>
              <a:t>GESTIONE DELL'IA E</a:t>
            </a:r>
          </a:p>
          <a:p>
            <a:pPr algn="ctr">
              <a:lnSpc>
                <a:spcPts val="2000"/>
              </a:lnSpc>
            </a:pPr>
            <a:r>
              <a:rPr lang="it-IT" sz="2000" b="1" dirty="0">
                <a:solidFill>
                  <a:schemeClr val="bg1"/>
                </a:solidFill>
              </a:rPr>
              <a:t>SICUREZZA INFORMATICA </a:t>
            </a:r>
            <a:br>
              <a:rPr lang="it-IT" sz="2000" b="1" dirty="0">
                <a:solidFill>
                  <a:schemeClr val="bg1"/>
                </a:solidFill>
              </a:rPr>
            </a:br>
            <a:r>
              <a:rPr lang="it-IT" sz="2000" b="1" dirty="0">
                <a:solidFill>
                  <a:schemeClr val="bg1"/>
                </a:solidFill>
              </a:rPr>
              <a:t>IN TEMPI INCERTI</a:t>
            </a:r>
          </a:p>
        </p:txBody>
      </p:sp>
      <p:sp>
        <p:nvSpPr>
          <p:cNvPr id="48" name="Rettangolo con angoli arrotondati 47">
            <a:extLst>
              <a:ext uri="{FF2B5EF4-FFF2-40B4-BE49-F238E27FC236}">
                <a16:creationId xmlns:a16="http://schemas.microsoft.com/office/drawing/2014/main" id="{6BE8F5A5-101A-828A-311D-F6C5D56DDEE6}"/>
              </a:ext>
            </a:extLst>
          </p:cNvPr>
          <p:cNvSpPr/>
          <p:nvPr/>
        </p:nvSpPr>
        <p:spPr>
          <a:xfrm>
            <a:off x="11472594" y="4963157"/>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9" name="CasellaDiTesto 48">
            <a:extLst>
              <a:ext uri="{FF2B5EF4-FFF2-40B4-BE49-F238E27FC236}">
                <a16:creationId xmlns:a16="http://schemas.microsoft.com/office/drawing/2014/main" id="{B08C3678-9314-001F-1A07-CCE66812FA44}"/>
              </a:ext>
            </a:extLst>
          </p:cNvPr>
          <p:cNvSpPr txBox="1"/>
          <p:nvPr/>
        </p:nvSpPr>
        <p:spPr>
          <a:xfrm>
            <a:off x="11609584" y="4889726"/>
            <a:ext cx="2042686" cy="707886"/>
          </a:xfrm>
          <a:prstGeom prst="rect">
            <a:avLst/>
          </a:prstGeom>
          <a:noFill/>
        </p:spPr>
        <p:txBody>
          <a:bodyPr wrap="square" rtlCol="0">
            <a:spAutoFit/>
          </a:bodyPr>
          <a:lstStyle/>
          <a:p>
            <a:pPr algn="ctr"/>
            <a:r>
              <a:rPr lang="it-IT" sz="2000" b="1" dirty="0">
                <a:solidFill>
                  <a:schemeClr val="bg1"/>
                </a:solidFill>
              </a:rPr>
              <a:t>RAFFORZAMENTO DELLA RESILIENZA</a:t>
            </a:r>
          </a:p>
        </p:txBody>
      </p:sp>
      <p:grpSp>
        <p:nvGrpSpPr>
          <p:cNvPr id="59" name="Gruppo 58">
            <a:extLst>
              <a:ext uri="{FF2B5EF4-FFF2-40B4-BE49-F238E27FC236}">
                <a16:creationId xmlns:a16="http://schemas.microsoft.com/office/drawing/2014/main" id="{16E2B619-A136-E366-CF01-06E2005AE38B}"/>
              </a:ext>
            </a:extLst>
          </p:cNvPr>
          <p:cNvGrpSpPr/>
          <p:nvPr/>
        </p:nvGrpSpPr>
        <p:grpSpPr>
          <a:xfrm>
            <a:off x="13524019" y="4933634"/>
            <a:ext cx="2473900" cy="1080000"/>
            <a:chOff x="9492465" y="2955847"/>
            <a:chExt cx="2473900" cy="1080000"/>
          </a:xfrm>
        </p:grpSpPr>
        <p:sp>
          <p:nvSpPr>
            <p:cNvPr id="60" name="Rettangolo con angoli arrotondati 59">
              <a:extLst>
                <a:ext uri="{FF2B5EF4-FFF2-40B4-BE49-F238E27FC236}">
                  <a16:creationId xmlns:a16="http://schemas.microsoft.com/office/drawing/2014/main" id="{A3B16B9E-C05C-F182-E5FD-68C864837F4B}"/>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3" name="CasellaDiTesto 62">
              <a:extLst>
                <a:ext uri="{FF2B5EF4-FFF2-40B4-BE49-F238E27FC236}">
                  <a16:creationId xmlns:a16="http://schemas.microsoft.com/office/drawing/2014/main" id="{7549AB72-11EC-B7C0-8614-F36BAC3DB7CB}"/>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SVILUPPO DELLA RESILIENZA ORGANIZZATIVA</a:t>
              </a:r>
            </a:p>
          </p:txBody>
        </p:sp>
      </p:grpSp>
      <p:sp>
        <p:nvSpPr>
          <p:cNvPr id="73" name="Rettangolo con angoli arrotondati 72">
            <a:extLst>
              <a:ext uri="{FF2B5EF4-FFF2-40B4-BE49-F238E27FC236}">
                <a16:creationId xmlns:a16="http://schemas.microsoft.com/office/drawing/2014/main" id="{233921B5-186B-0D77-1F1D-286529B9E481}"/>
              </a:ext>
            </a:extLst>
          </p:cNvPr>
          <p:cNvSpPr/>
          <p:nvPr/>
        </p:nvSpPr>
        <p:spPr>
          <a:xfrm>
            <a:off x="15841220" y="366823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4" name="CasellaDiTesto 73">
            <a:extLst>
              <a:ext uri="{FF2B5EF4-FFF2-40B4-BE49-F238E27FC236}">
                <a16:creationId xmlns:a16="http://schemas.microsoft.com/office/drawing/2014/main" id="{7CC928E3-2DB5-8CCB-5E2B-FA5BF5AB87EF}"/>
              </a:ext>
            </a:extLst>
          </p:cNvPr>
          <p:cNvSpPr txBox="1"/>
          <p:nvPr/>
        </p:nvSpPr>
        <p:spPr>
          <a:xfrm>
            <a:off x="15978210" y="3686242"/>
            <a:ext cx="2042686" cy="707886"/>
          </a:xfrm>
          <a:prstGeom prst="rect">
            <a:avLst/>
          </a:prstGeom>
          <a:noFill/>
        </p:spPr>
        <p:txBody>
          <a:bodyPr wrap="square" rtlCol="0">
            <a:spAutoFit/>
          </a:bodyPr>
          <a:lstStyle/>
          <a:p>
            <a:pPr algn="ctr"/>
            <a:r>
              <a:rPr lang="it-IT" sz="2000" b="1" dirty="0">
                <a:solidFill>
                  <a:schemeClr val="bg1"/>
                </a:solidFill>
              </a:rPr>
              <a:t>CRITICAL THINKING</a:t>
            </a:r>
          </a:p>
        </p:txBody>
      </p:sp>
      <p:sp>
        <p:nvSpPr>
          <p:cNvPr id="81" name="Rettangolo con angoli arrotondati 80">
            <a:extLst>
              <a:ext uri="{FF2B5EF4-FFF2-40B4-BE49-F238E27FC236}">
                <a16:creationId xmlns:a16="http://schemas.microsoft.com/office/drawing/2014/main" id="{B4FBC103-D8C3-EBBA-CBB2-DDA93D6971DB}"/>
              </a:ext>
            </a:extLst>
          </p:cNvPr>
          <p:cNvSpPr/>
          <p:nvPr/>
        </p:nvSpPr>
        <p:spPr>
          <a:xfrm>
            <a:off x="11539943" y="8395264"/>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2" name="CasellaDiTesto 81">
            <a:extLst>
              <a:ext uri="{FF2B5EF4-FFF2-40B4-BE49-F238E27FC236}">
                <a16:creationId xmlns:a16="http://schemas.microsoft.com/office/drawing/2014/main" id="{11042B28-D331-93A1-B486-E9A71B7C95A6}"/>
              </a:ext>
            </a:extLst>
          </p:cNvPr>
          <p:cNvSpPr txBox="1"/>
          <p:nvPr/>
        </p:nvSpPr>
        <p:spPr>
          <a:xfrm>
            <a:off x="11676933" y="8413273"/>
            <a:ext cx="2042686" cy="707886"/>
          </a:xfrm>
          <a:prstGeom prst="rect">
            <a:avLst/>
          </a:prstGeom>
          <a:noFill/>
        </p:spPr>
        <p:txBody>
          <a:bodyPr wrap="square" rtlCol="0">
            <a:spAutoFit/>
          </a:bodyPr>
          <a:lstStyle/>
          <a:p>
            <a:pPr algn="ctr"/>
            <a:r>
              <a:rPr lang="it-IT" sz="2000" b="1" dirty="0">
                <a:solidFill>
                  <a:schemeClr val="bg1"/>
                </a:solidFill>
              </a:rPr>
              <a:t>PROBLEM-SOLVING</a:t>
            </a:r>
          </a:p>
        </p:txBody>
      </p:sp>
      <p:grpSp>
        <p:nvGrpSpPr>
          <p:cNvPr id="86" name="Gruppo 85">
            <a:extLst>
              <a:ext uri="{FF2B5EF4-FFF2-40B4-BE49-F238E27FC236}">
                <a16:creationId xmlns:a16="http://schemas.microsoft.com/office/drawing/2014/main" id="{AD0B7A15-EBD5-2CF7-4D9B-E4E5E1BD96C3}"/>
              </a:ext>
            </a:extLst>
          </p:cNvPr>
          <p:cNvGrpSpPr/>
          <p:nvPr/>
        </p:nvGrpSpPr>
        <p:grpSpPr>
          <a:xfrm>
            <a:off x="13762301" y="8370543"/>
            <a:ext cx="2160000" cy="1104721"/>
            <a:chOff x="9649415" y="2931126"/>
            <a:chExt cx="2160000" cy="1104721"/>
          </a:xfrm>
        </p:grpSpPr>
        <p:sp>
          <p:nvSpPr>
            <p:cNvPr id="88" name="Rettangolo con angoli arrotondati 87">
              <a:extLst>
                <a:ext uri="{FF2B5EF4-FFF2-40B4-BE49-F238E27FC236}">
                  <a16:creationId xmlns:a16="http://schemas.microsoft.com/office/drawing/2014/main" id="{816AD0C7-57FD-E11F-0AE9-7188B31CCB86}"/>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9" name="CasellaDiTesto 88">
              <a:extLst>
                <a:ext uri="{FF2B5EF4-FFF2-40B4-BE49-F238E27FC236}">
                  <a16:creationId xmlns:a16="http://schemas.microsoft.com/office/drawing/2014/main" id="{B46CD6DF-B517-827B-5335-12DEC62899E1}"/>
                </a:ext>
              </a:extLst>
            </p:cNvPr>
            <p:cNvSpPr txBox="1"/>
            <p:nvPr/>
          </p:nvSpPr>
          <p:spPr>
            <a:xfrm>
              <a:off x="9740855" y="2931126"/>
              <a:ext cx="1942965" cy="1015663"/>
            </a:xfrm>
            <a:prstGeom prst="rect">
              <a:avLst/>
            </a:prstGeom>
            <a:noFill/>
          </p:spPr>
          <p:txBody>
            <a:bodyPr wrap="square" rtlCol="0">
              <a:spAutoFit/>
            </a:bodyPr>
            <a:lstStyle/>
            <a:p>
              <a:pPr algn="ctr"/>
              <a:r>
                <a:rPr lang="it-IT" sz="2000" b="1" dirty="0">
                  <a:solidFill>
                    <a:schemeClr val="bg1"/>
                  </a:solidFill>
                </a:rPr>
                <a:t>QUANDO LE COSE VANNO STORTE</a:t>
              </a:r>
            </a:p>
          </p:txBody>
        </p:sp>
      </p:grpSp>
      <p:sp>
        <p:nvSpPr>
          <p:cNvPr id="92" name="Rettangolo con angoli arrotondati 91">
            <a:extLst>
              <a:ext uri="{FF2B5EF4-FFF2-40B4-BE49-F238E27FC236}">
                <a16:creationId xmlns:a16="http://schemas.microsoft.com/office/drawing/2014/main" id="{C282D762-16B4-FBB1-FF07-82C198BA4EC7}"/>
              </a:ext>
            </a:extLst>
          </p:cNvPr>
          <p:cNvSpPr/>
          <p:nvPr/>
        </p:nvSpPr>
        <p:spPr>
          <a:xfrm>
            <a:off x="11519261" y="7169877"/>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4" name="CasellaDiTesto 93">
            <a:extLst>
              <a:ext uri="{FF2B5EF4-FFF2-40B4-BE49-F238E27FC236}">
                <a16:creationId xmlns:a16="http://schemas.microsoft.com/office/drawing/2014/main" id="{CCF50A05-7746-2D6F-554F-FD52CC6F1B18}"/>
              </a:ext>
            </a:extLst>
          </p:cNvPr>
          <p:cNvSpPr txBox="1"/>
          <p:nvPr/>
        </p:nvSpPr>
        <p:spPr>
          <a:xfrm>
            <a:off x="11366254" y="7166552"/>
            <a:ext cx="2467627" cy="1374735"/>
          </a:xfrm>
          <a:prstGeom prst="rect">
            <a:avLst/>
          </a:prstGeom>
          <a:noFill/>
        </p:spPr>
        <p:txBody>
          <a:bodyPr wrap="square" rtlCol="0">
            <a:spAutoFit/>
          </a:bodyPr>
          <a:lstStyle/>
          <a:p>
            <a:pPr algn="ctr">
              <a:lnSpc>
                <a:spcPts val="2000"/>
              </a:lnSpc>
            </a:pPr>
            <a:r>
              <a:rPr lang="it-IT" sz="2000" b="1" dirty="0">
                <a:solidFill>
                  <a:schemeClr val="bg1"/>
                </a:solidFill>
              </a:rPr>
              <a:t>GESTIONE DELL'IA E</a:t>
            </a:r>
          </a:p>
          <a:p>
            <a:pPr algn="ctr">
              <a:lnSpc>
                <a:spcPts val="2000"/>
              </a:lnSpc>
            </a:pPr>
            <a:r>
              <a:rPr lang="it-IT" sz="2000" b="1" dirty="0">
                <a:solidFill>
                  <a:schemeClr val="bg1"/>
                </a:solidFill>
              </a:rPr>
              <a:t>SICUREZZA INFORMATICA </a:t>
            </a:r>
            <a:br>
              <a:rPr lang="it-IT" sz="2000" b="1" dirty="0">
                <a:solidFill>
                  <a:schemeClr val="bg1"/>
                </a:solidFill>
              </a:rPr>
            </a:br>
            <a:r>
              <a:rPr lang="it-IT" sz="2000" b="1" dirty="0">
                <a:solidFill>
                  <a:schemeClr val="bg1"/>
                </a:solidFill>
              </a:rPr>
              <a:t>IN TEMPI INCERTI</a:t>
            </a:r>
          </a:p>
        </p:txBody>
      </p:sp>
    </p:spTree>
    <p:extLst>
      <p:ext uri="{BB962C8B-B14F-4D97-AF65-F5344CB8AC3E}">
        <p14:creationId xmlns:p14="http://schemas.microsoft.com/office/powerpoint/2010/main" val="29334597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297F7649-FA1F-26EC-D211-752BFE6BD85D}"/>
            </a:ext>
          </a:extLst>
        </p:cNvPr>
        <p:cNvGrpSpPr/>
        <p:nvPr/>
      </p:nvGrpSpPr>
      <p:grpSpPr>
        <a:xfrm>
          <a:off x="0" y="0"/>
          <a:ext cx="0" cy="0"/>
          <a:chOff x="0" y="0"/>
          <a:chExt cx="0" cy="0"/>
        </a:xfrm>
      </p:grpSpPr>
      <p:sp>
        <p:nvSpPr>
          <p:cNvPr id="154" name="Google Shape;154;p3">
            <a:extLst>
              <a:ext uri="{FF2B5EF4-FFF2-40B4-BE49-F238E27FC236}">
                <a16:creationId xmlns:a16="http://schemas.microsoft.com/office/drawing/2014/main" id="{05BD32CB-EE4E-7150-8714-E6DA674355C4}"/>
              </a:ext>
            </a:extLst>
          </p:cNvPr>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3">
            <a:extLst>
              <a:ext uri="{FF2B5EF4-FFF2-40B4-BE49-F238E27FC236}">
                <a16:creationId xmlns:a16="http://schemas.microsoft.com/office/drawing/2014/main" id="{BCDAEEE4-E6AF-E254-EA79-7922D37EF083}"/>
              </a:ext>
            </a:extLst>
          </p:cNvPr>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3">
            <a:extLst>
              <a:ext uri="{FF2B5EF4-FFF2-40B4-BE49-F238E27FC236}">
                <a16:creationId xmlns:a16="http://schemas.microsoft.com/office/drawing/2014/main" id="{64131DC1-066E-CE11-B2CD-FD7613F4CFE9}"/>
              </a:ext>
            </a:extLst>
          </p:cNvPr>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7" name="Google Shape;157;p3">
            <a:extLst>
              <a:ext uri="{FF2B5EF4-FFF2-40B4-BE49-F238E27FC236}">
                <a16:creationId xmlns:a16="http://schemas.microsoft.com/office/drawing/2014/main" id="{886B6E73-D134-6371-61A8-C750D7A12B6D}"/>
              </a:ext>
            </a:extLst>
          </p:cNvPr>
          <p:cNvGrpSpPr/>
          <p:nvPr/>
        </p:nvGrpSpPr>
        <p:grpSpPr>
          <a:xfrm>
            <a:off x="6111849" y="2794411"/>
            <a:ext cx="11044935" cy="2349090"/>
            <a:chOff x="0" y="-47625"/>
            <a:chExt cx="1484188" cy="418826"/>
          </a:xfrm>
        </p:grpSpPr>
        <p:sp>
          <p:nvSpPr>
            <p:cNvPr id="158" name="Google Shape;158;p3">
              <a:extLst>
                <a:ext uri="{FF2B5EF4-FFF2-40B4-BE49-F238E27FC236}">
                  <a16:creationId xmlns:a16="http://schemas.microsoft.com/office/drawing/2014/main" id="{D0E82C0E-CB19-DB08-09C8-EF6842E855B3}"/>
                </a:ext>
              </a:extLst>
            </p:cNvPr>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3">
              <a:extLst>
                <a:ext uri="{FF2B5EF4-FFF2-40B4-BE49-F238E27FC236}">
                  <a16:creationId xmlns:a16="http://schemas.microsoft.com/office/drawing/2014/main" id="{65A1964A-90BA-FA93-015E-4ED2CC2CF2BF}"/>
                </a:ext>
              </a:extLst>
            </p:cNvPr>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60" name="Google Shape;160;p3">
            <a:extLst>
              <a:ext uri="{FF2B5EF4-FFF2-40B4-BE49-F238E27FC236}">
                <a16:creationId xmlns:a16="http://schemas.microsoft.com/office/drawing/2014/main" id="{D364E663-F2F6-5ECD-47A9-28761EB797B7}"/>
              </a:ext>
            </a:extLst>
          </p:cNvPr>
          <p:cNvGrpSpPr/>
          <p:nvPr/>
        </p:nvGrpSpPr>
        <p:grpSpPr>
          <a:xfrm>
            <a:off x="-696258" y="-1193133"/>
            <a:ext cx="7178388" cy="12095887"/>
            <a:chOff x="0" y="-57150"/>
            <a:chExt cx="1890604" cy="3185748"/>
          </a:xfrm>
        </p:grpSpPr>
        <p:sp>
          <p:nvSpPr>
            <p:cNvPr id="161" name="Google Shape;161;p3">
              <a:extLst>
                <a:ext uri="{FF2B5EF4-FFF2-40B4-BE49-F238E27FC236}">
                  <a16:creationId xmlns:a16="http://schemas.microsoft.com/office/drawing/2014/main" id="{434B9DD5-6616-7097-E6A5-B06FB6593FCD}"/>
                </a:ext>
              </a:extLst>
            </p:cNvPr>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2" name="Google Shape;162;p3">
              <a:extLst>
                <a:ext uri="{FF2B5EF4-FFF2-40B4-BE49-F238E27FC236}">
                  <a16:creationId xmlns:a16="http://schemas.microsoft.com/office/drawing/2014/main" id="{C9DFAF47-5C76-C62E-64E8-5174844CA80F}"/>
                </a:ext>
              </a:extLst>
            </p:cNvPr>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None/>
              </a:pPr>
              <a:endParaRPr sz="1800">
                <a:solidFill>
                  <a:schemeClr val="dk1"/>
                </a:solidFill>
                <a:latin typeface="Calibri"/>
                <a:ea typeface="Calibri"/>
                <a:cs typeface="Calibri"/>
                <a:sym typeface="Calibri"/>
              </a:endParaRPr>
            </a:p>
          </p:txBody>
        </p:sp>
      </p:grpSp>
      <p:sp>
        <p:nvSpPr>
          <p:cNvPr id="163" name="Google Shape;163;p3">
            <a:extLst>
              <a:ext uri="{FF2B5EF4-FFF2-40B4-BE49-F238E27FC236}">
                <a16:creationId xmlns:a16="http://schemas.microsoft.com/office/drawing/2014/main" id="{65D96DE5-82B4-176C-6812-79E94B32B8EE}"/>
              </a:ext>
            </a:extLst>
          </p:cNvPr>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3">
            <a:extLst>
              <a:ext uri="{FF2B5EF4-FFF2-40B4-BE49-F238E27FC236}">
                <a16:creationId xmlns:a16="http://schemas.microsoft.com/office/drawing/2014/main" id="{BFBA15C0-CB38-D93B-E54F-8E35C16B68A3}"/>
              </a:ext>
            </a:extLst>
          </p:cNvPr>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3">
            <a:extLst>
              <a:ext uri="{FF2B5EF4-FFF2-40B4-BE49-F238E27FC236}">
                <a16:creationId xmlns:a16="http://schemas.microsoft.com/office/drawing/2014/main" id="{FD56AE11-F17C-18A6-C676-53BDBF1D356F}"/>
              </a:ext>
            </a:extLst>
          </p:cNvPr>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None/>
            </a:pPr>
            <a:r>
              <a:rPr lang="en-US" sz="1178">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a:p>
        </p:txBody>
      </p:sp>
      <p:sp>
        <p:nvSpPr>
          <p:cNvPr id="166" name="Google Shape;166;p3">
            <a:extLst>
              <a:ext uri="{FF2B5EF4-FFF2-40B4-BE49-F238E27FC236}">
                <a16:creationId xmlns:a16="http://schemas.microsoft.com/office/drawing/2014/main" id="{A8B1AF1E-6B53-DF41-AEC5-AC463B00B45D}"/>
              </a:ext>
            </a:extLst>
          </p:cNvPr>
          <p:cNvSpPr txBox="1"/>
          <p:nvPr/>
        </p:nvSpPr>
        <p:spPr>
          <a:xfrm>
            <a:off x="-1725735" y="6821207"/>
            <a:ext cx="5508869" cy="5480668"/>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None/>
            </a:pPr>
            <a:r>
              <a:rPr lang="en-US" sz="37888" b="1" dirty="0">
                <a:solidFill>
                  <a:srgbClr val="EFEFEF"/>
                </a:solidFill>
                <a:latin typeface="Arial"/>
                <a:ea typeface="Arial"/>
                <a:cs typeface="Arial"/>
                <a:sym typeface="Arial"/>
              </a:rPr>
              <a:t>04</a:t>
            </a:r>
            <a:endParaRPr dirty="0"/>
          </a:p>
        </p:txBody>
      </p:sp>
      <p:sp>
        <p:nvSpPr>
          <p:cNvPr id="168" name="Google Shape;168;p3">
            <a:extLst>
              <a:ext uri="{FF2B5EF4-FFF2-40B4-BE49-F238E27FC236}">
                <a16:creationId xmlns:a16="http://schemas.microsoft.com/office/drawing/2014/main" id="{10291435-BB56-81E8-5741-55BA0EE964A2}"/>
              </a:ext>
            </a:extLst>
          </p:cNvPr>
          <p:cNvSpPr txBox="1"/>
          <p:nvPr/>
        </p:nvSpPr>
        <p:spPr>
          <a:xfrm>
            <a:off x="6834529" y="3423551"/>
            <a:ext cx="10158071" cy="1157240"/>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None/>
            </a:pPr>
            <a:r>
              <a:rPr lang="en-US" sz="8000" b="1" dirty="0" err="1">
                <a:solidFill>
                  <a:srgbClr val="343434"/>
                </a:solidFill>
              </a:rPr>
              <a:t>Struttura</a:t>
            </a:r>
            <a:r>
              <a:rPr lang="en-US" sz="8000" b="1" dirty="0">
                <a:solidFill>
                  <a:srgbClr val="343434"/>
                </a:solidFill>
              </a:rPr>
              <a:t> del </a:t>
            </a:r>
            <a:r>
              <a:rPr lang="en-US" sz="8000" b="1" dirty="0" err="1">
                <a:solidFill>
                  <a:srgbClr val="343434"/>
                </a:solidFill>
              </a:rPr>
              <a:t>corso</a:t>
            </a:r>
            <a:endParaRPr sz="1050" dirty="0"/>
          </a:p>
        </p:txBody>
      </p:sp>
    </p:spTree>
    <p:extLst>
      <p:ext uri="{BB962C8B-B14F-4D97-AF65-F5344CB8AC3E}">
        <p14:creationId xmlns:p14="http://schemas.microsoft.com/office/powerpoint/2010/main" val="1658753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7EEBEF-9959-D5C1-D4EA-BC4967933ED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4E0520A3-9777-3F6F-9DB4-AD7279EC937C}"/>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Utilizzo dei media digitali tra i giovani nell'UE</a:t>
            </a:r>
            <a:endParaRPr lang="el-GR" dirty="0"/>
          </a:p>
        </p:txBody>
      </p:sp>
      <p:sp>
        <p:nvSpPr>
          <p:cNvPr id="4" name="Google Shape;118;p2">
            <a:extLst>
              <a:ext uri="{FF2B5EF4-FFF2-40B4-BE49-F238E27FC236}">
                <a16:creationId xmlns:a16="http://schemas.microsoft.com/office/drawing/2014/main" id="{DD139C9E-68D0-306F-E246-79896DC6FB4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A46D2C1-672C-61A9-B210-5A5A1D8C3063}"/>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1AF66BB-F4A9-9D0A-07F3-7539EFDADDFE}"/>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2A3867D-C396-A2C7-2214-6F2D899D2997}"/>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B8112DDE-90BC-4846-0F6C-A10FB422678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3568E7A-0500-EC5B-518B-E1E1331C9E10}"/>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DFFE923-B097-0769-788A-A4E72915D3AB}"/>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E7B022AC-EB66-F3BD-328D-954C3F5D165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10F0A2AE-F780-6D09-F275-7879FCFCF62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2949A99-7BFB-CB5A-50D7-F544FAC5E9A7}"/>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79EB9DA5-7402-5586-44BE-2C172EF0C3E5}"/>
              </a:ext>
            </a:extLst>
          </p:cNvPr>
          <p:cNvSpPr txBox="1"/>
          <p:nvPr/>
        </p:nvSpPr>
        <p:spPr>
          <a:xfrm>
            <a:off x="9144000" y="9930784"/>
            <a:ext cx="9144000" cy="307777"/>
          </a:xfrm>
          <a:prstGeom prst="rect">
            <a:avLst/>
          </a:prstGeom>
          <a:noFill/>
        </p:spPr>
        <p:txBody>
          <a:bodyPr wrap="square">
            <a:spAutoFit/>
          </a:bodyPr>
          <a:lstStyle/>
          <a:p>
            <a:pPr algn="r"/>
            <a:r>
              <a:rPr lang="en-US" dirty="0"/>
              <a:t>Fonte: https://ec.europa.eu/eurostat/web/products-eurostat-news/w/edn-20250715-1</a:t>
            </a:r>
          </a:p>
        </p:txBody>
      </p:sp>
      <p:pic>
        <p:nvPicPr>
          <p:cNvPr id="19" name="Immagine 18" descr="Immagine che contiene persona, Viso umano, vestiti, sorriso&#10;&#10;Il contenuto generato dall'IA potrebbe non essere corretto.">
            <a:extLst>
              <a:ext uri="{FF2B5EF4-FFF2-40B4-BE49-F238E27FC236}">
                <a16:creationId xmlns:a16="http://schemas.microsoft.com/office/drawing/2014/main" id="{86031BB0-67ED-CB8D-328D-5AE05105B1E4}"/>
              </a:ext>
            </a:extLst>
          </p:cNvPr>
          <p:cNvPicPr>
            <a:picLocks noChangeAspect="1"/>
          </p:cNvPicPr>
          <p:nvPr/>
        </p:nvPicPr>
        <p:blipFill>
          <a:blip r:embed="rId3"/>
          <a:stretch>
            <a:fillRect/>
          </a:stretch>
        </p:blipFill>
        <p:spPr>
          <a:xfrm>
            <a:off x="3341930" y="2877372"/>
            <a:ext cx="11604492" cy="6533328"/>
          </a:xfrm>
          <a:prstGeom prst="rect">
            <a:avLst/>
          </a:prstGeom>
        </p:spPr>
      </p:pic>
    </p:spTree>
    <p:extLst>
      <p:ext uri="{BB962C8B-B14F-4D97-AF65-F5344CB8AC3E}">
        <p14:creationId xmlns:p14="http://schemas.microsoft.com/office/powerpoint/2010/main" val="18309793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F2C-6DC6-EF1F-C255-2E7B89FD1539}"/>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7B2B107A-15D0-DCB4-935F-C809BD14D91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D8E3F15C-01CC-872B-E1C0-CAAA0712869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5494FF06-C581-DB85-BAF8-9498B3BE6ACB}"/>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9A2DE1C2-6314-FFE0-2386-59E860B4489D}"/>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78D2DAA-84F7-C9B2-3A5F-7BBF44449AB0}"/>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1624226-1BCD-7686-5475-44B869CD8E8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53C9B653-EBF7-E700-C0CB-962B574DA94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2DA4784-A40D-FB82-5CC9-A6970E7FB40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E50758D-890A-998F-C0EC-11119C284003}"/>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54A53175-7B32-08FD-AC0B-7B9A05F206B3}"/>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721C481B-2141-FB19-C53C-FB9D9FCE192B}"/>
              </a:ext>
            </a:extLst>
          </p:cNvPr>
          <p:cNvSpPr>
            <a:spLocks noGrp="1"/>
          </p:cNvSpPr>
          <p:nvPr>
            <p:ph type="ctrTitle"/>
          </p:nvPr>
        </p:nvSpPr>
        <p:spPr>
          <a:xfrm>
            <a:off x="2139803" y="182980"/>
            <a:ext cx="14748395" cy="1470025"/>
          </a:xfrm>
        </p:spPr>
        <p:txBody>
          <a:bodyPr/>
          <a:lstStyle/>
          <a:p>
            <a:r>
              <a:rPr lang="en-US" dirty="0">
                <a:latin typeface="Bricolage Grotesque" panose="020B0604020202020204" charset="0"/>
              </a:rPr>
              <a:t>Moduli </a:t>
            </a:r>
            <a:r>
              <a:rPr lang="en-US" dirty="0" err="1">
                <a:latin typeface="Bricolage Grotesque" panose="020B0604020202020204" charset="0"/>
              </a:rPr>
              <a:t>combinabili</a:t>
            </a:r>
            <a:endParaRPr lang="el-GR" dirty="0"/>
          </a:p>
        </p:txBody>
      </p:sp>
      <p:grpSp>
        <p:nvGrpSpPr>
          <p:cNvPr id="15" name="Google Shape;144;p2">
            <a:extLst>
              <a:ext uri="{FF2B5EF4-FFF2-40B4-BE49-F238E27FC236}">
                <a16:creationId xmlns:a16="http://schemas.microsoft.com/office/drawing/2014/main" id="{5BF9923B-C873-6411-44F9-F8086EA94B17}"/>
              </a:ext>
            </a:extLst>
          </p:cNvPr>
          <p:cNvGrpSpPr/>
          <p:nvPr/>
        </p:nvGrpSpPr>
        <p:grpSpPr>
          <a:xfrm>
            <a:off x="0" y="1116904"/>
            <a:ext cx="503883" cy="1931922"/>
            <a:chOff x="0" y="-38100"/>
            <a:chExt cx="131775" cy="505235"/>
          </a:xfrm>
        </p:grpSpPr>
        <p:sp>
          <p:nvSpPr>
            <p:cNvPr id="17" name="Google Shape;145;p2">
              <a:extLst>
                <a:ext uri="{FF2B5EF4-FFF2-40B4-BE49-F238E27FC236}">
                  <a16:creationId xmlns:a16="http://schemas.microsoft.com/office/drawing/2014/main" id="{93CF19F9-C8EF-092F-35AD-C9526D7DB820}"/>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8" name="Google Shape;146;p2">
              <a:extLst>
                <a:ext uri="{FF2B5EF4-FFF2-40B4-BE49-F238E27FC236}">
                  <a16:creationId xmlns:a16="http://schemas.microsoft.com/office/drawing/2014/main" id="{E4A9BA8C-53D2-D7E9-51B1-9E34344E6EBD}"/>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9" name="Rettangolo con angoli arrotondati 18">
            <a:extLst>
              <a:ext uri="{FF2B5EF4-FFF2-40B4-BE49-F238E27FC236}">
                <a16:creationId xmlns:a16="http://schemas.microsoft.com/office/drawing/2014/main" id="{A25A9CC6-1B3E-6CA0-CECE-1A422916D053}"/>
              </a:ext>
            </a:extLst>
          </p:cNvPr>
          <p:cNvSpPr/>
          <p:nvPr/>
        </p:nvSpPr>
        <p:spPr>
          <a:xfrm>
            <a:off x="2356491" y="3443433"/>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Rettangolo con angoli arrotondati 19">
            <a:extLst>
              <a:ext uri="{FF2B5EF4-FFF2-40B4-BE49-F238E27FC236}">
                <a16:creationId xmlns:a16="http://schemas.microsoft.com/office/drawing/2014/main" id="{73790F45-A1BA-2D9B-658E-EA238140CA72}"/>
              </a:ext>
            </a:extLst>
          </p:cNvPr>
          <p:cNvSpPr/>
          <p:nvPr/>
        </p:nvSpPr>
        <p:spPr>
          <a:xfrm>
            <a:off x="2524458" y="363332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CasellaDiTesto 20">
            <a:extLst>
              <a:ext uri="{FF2B5EF4-FFF2-40B4-BE49-F238E27FC236}">
                <a16:creationId xmlns:a16="http://schemas.microsoft.com/office/drawing/2014/main" id="{9C896C4C-47F9-5B31-B5D7-4D202E0D692E}"/>
              </a:ext>
            </a:extLst>
          </p:cNvPr>
          <p:cNvSpPr txBox="1"/>
          <p:nvPr/>
        </p:nvSpPr>
        <p:spPr>
          <a:xfrm>
            <a:off x="2376817" y="3651332"/>
            <a:ext cx="2418757" cy="1015663"/>
          </a:xfrm>
          <a:prstGeom prst="rect">
            <a:avLst/>
          </a:prstGeom>
          <a:noFill/>
        </p:spPr>
        <p:txBody>
          <a:bodyPr wrap="square" rtlCol="0">
            <a:spAutoFit/>
          </a:bodyPr>
          <a:lstStyle/>
          <a:p>
            <a:pPr algn="ctr"/>
            <a:r>
              <a:rPr lang="it-IT" sz="2000" b="1" dirty="0">
                <a:solidFill>
                  <a:schemeClr val="bg1"/>
                </a:solidFill>
              </a:rPr>
              <a:t>ALFABETIZZAZIONE INFORMATIVA E MEDIATIALE</a:t>
            </a:r>
          </a:p>
        </p:txBody>
      </p:sp>
      <p:grpSp>
        <p:nvGrpSpPr>
          <p:cNvPr id="22" name="Gruppo 21">
            <a:extLst>
              <a:ext uri="{FF2B5EF4-FFF2-40B4-BE49-F238E27FC236}">
                <a16:creationId xmlns:a16="http://schemas.microsoft.com/office/drawing/2014/main" id="{01C9A92B-BB15-63A7-4FB2-6D31C9C0473F}"/>
              </a:ext>
            </a:extLst>
          </p:cNvPr>
          <p:cNvGrpSpPr/>
          <p:nvPr/>
        </p:nvGrpSpPr>
        <p:grpSpPr>
          <a:xfrm>
            <a:off x="4445377" y="4305888"/>
            <a:ext cx="2160000" cy="1080000"/>
            <a:chOff x="9649415" y="2955847"/>
            <a:chExt cx="2160000" cy="1080000"/>
          </a:xfrm>
        </p:grpSpPr>
        <p:sp>
          <p:nvSpPr>
            <p:cNvPr id="23" name="Rettangolo con angoli arrotondati 22">
              <a:extLst>
                <a:ext uri="{FF2B5EF4-FFF2-40B4-BE49-F238E27FC236}">
                  <a16:creationId xmlns:a16="http://schemas.microsoft.com/office/drawing/2014/main" id="{DD15C4B0-0B44-A16D-FD03-F80E7B1D3988}"/>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CasellaDiTesto 23">
              <a:extLst>
                <a:ext uri="{FF2B5EF4-FFF2-40B4-BE49-F238E27FC236}">
                  <a16:creationId xmlns:a16="http://schemas.microsoft.com/office/drawing/2014/main" id="{8E7BF84C-EB2B-FC21-7EAE-F5F2B37629D6}"/>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QUANDO LE COSE VANNO STORTE</a:t>
              </a:r>
            </a:p>
          </p:txBody>
        </p:sp>
      </p:grpSp>
      <p:grpSp>
        <p:nvGrpSpPr>
          <p:cNvPr id="25" name="Gruppo 24">
            <a:extLst>
              <a:ext uri="{FF2B5EF4-FFF2-40B4-BE49-F238E27FC236}">
                <a16:creationId xmlns:a16="http://schemas.microsoft.com/office/drawing/2014/main" id="{720B8DDE-B302-E1CA-8BC6-8DEFC452DD76}"/>
              </a:ext>
            </a:extLst>
          </p:cNvPr>
          <p:cNvGrpSpPr/>
          <p:nvPr/>
        </p:nvGrpSpPr>
        <p:grpSpPr>
          <a:xfrm>
            <a:off x="5145184" y="5306074"/>
            <a:ext cx="720000" cy="540000"/>
            <a:chOff x="6573488" y="5029771"/>
            <a:chExt cx="2160000" cy="1080000"/>
          </a:xfrm>
        </p:grpSpPr>
        <p:sp>
          <p:nvSpPr>
            <p:cNvPr id="26" name="Rettangolo con angoli arrotondati 25">
              <a:extLst>
                <a:ext uri="{FF2B5EF4-FFF2-40B4-BE49-F238E27FC236}">
                  <a16:creationId xmlns:a16="http://schemas.microsoft.com/office/drawing/2014/main" id="{BCFD0A2C-E144-494A-895D-E9A3BC15290A}"/>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CasellaDiTesto 26">
              <a:extLst>
                <a:ext uri="{FF2B5EF4-FFF2-40B4-BE49-F238E27FC236}">
                  <a16:creationId xmlns:a16="http://schemas.microsoft.com/office/drawing/2014/main" id="{3EC85081-B3E6-8821-306F-AEFE0295D94C}"/>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28" name="Gruppo 27">
            <a:extLst>
              <a:ext uri="{FF2B5EF4-FFF2-40B4-BE49-F238E27FC236}">
                <a16:creationId xmlns:a16="http://schemas.microsoft.com/office/drawing/2014/main" id="{046309A8-CEAA-5F44-1417-7753AC4CE353}"/>
              </a:ext>
            </a:extLst>
          </p:cNvPr>
          <p:cNvGrpSpPr/>
          <p:nvPr/>
        </p:nvGrpSpPr>
        <p:grpSpPr>
          <a:xfrm>
            <a:off x="3176323" y="4654789"/>
            <a:ext cx="720000" cy="540000"/>
            <a:chOff x="6573488" y="5029771"/>
            <a:chExt cx="2160000" cy="1080000"/>
          </a:xfrm>
        </p:grpSpPr>
        <p:sp>
          <p:nvSpPr>
            <p:cNvPr id="29" name="Rettangolo con angoli arrotondati 28">
              <a:extLst>
                <a:ext uri="{FF2B5EF4-FFF2-40B4-BE49-F238E27FC236}">
                  <a16:creationId xmlns:a16="http://schemas.microsoft.com/office/drawing/2014/main" id="{C34DCAB3-95F4-7CBC-BDB1-AAC4A4110F35}"/>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CasellaDiTesto 29">
              <a:extLst>
                <a:ext uri="{FF2B5EF4-FFF2-40B4-BE49-F238E27FC236}">
                  <a16:creationId xmlns:a16="http://schemas.microsoft.com/office/drawing/2014/main" id="{ADC39A00-ED88-E177-31F2-A479C9A62E97}"/>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4h</a:t>
              </a:r>
            </a:p>
          </p:txBody>
        </p:sp>
      </p:grpSp>
      <p:sp>
        <p:nvSpPr>
          <p:cNvPr id="31" name="Rettangolo con angoli arrotondati 30">
            <a:extLst>
              <a:ext uri="{FF2B5EF4-FFF2-40B4-BE49-F238E27FC236}">
                <a16:creationId xmlns:a16="http://schemas.microsoft.com/office/drawing/2014/main" id="{5E5068A2-C734-EBB8-9302-00B6B0F4EC91}"/>
              </a:ext>
            </a:extLst>
          </p:cNvPr>
          <p:cNvSpPr/>
          <p:nvPr/>
        </p:nvSpPr>
        <p:spPr>
          <a:xfrm>
            <a:off x="7108475" y="3443433"/>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2" name="Rettangolo con angoli arrotondati 31">
            <a:extLst>
              <a:ext uri="{FF2B5EF4-FFF2-40B4-BE49-F238E27FC236}">
                <a16:creationId xmlns:a16="http://schemas.microsoft.com/office/drawing/2014/main" id="{086C5443-1494-086A-2962-E36DD5F14238}"/>
              </a:ext>
            </a:extLst>
          </p:cNvPr>
          <p:cNvSpPr/>
          <p:nvPr/>
        </p:nvSpPr>
        <p:spPr>
          <a:xfrm>
            <a:off x="7276442" y="363332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3" name="CasellaDiTesto 32">
            <a:extLst>
              <a:ext uri="{FF2B5EF4-FFF2-40B4-BE49-F238E27FC236}">
                <a16:creationId xmlns:a16="http://schemas.microsoft.com/office/drawing/2014/main" id="{E6AE542E-A162-93E7-8AA8-64E92C53772F}"/>
              </a:ext>
            </a:extLst>
          </p:cNvPr>
          <p:cNvSpPr txBox="1"/>
          <p:nvPr/>
        </p:nvSpPr>
        <p:spPr>
          <a:xfrm>
            <a:off x="7123435" y="3629998"/>
            <a:ext cx="2467627" cy="1118255"/>
          </a:xfrm>
          <a:prstGeom prst="rect">
            <a:avLst/>
          </a:prstGeom>
          <a:noFill/>
        </p:spPr>
        <p:txBody>
          <a:bodyPr wrap="square" rtlCol="0">
            <a:spAutoFit/>
          </a:bodyPr>
          <a:lstStyle/>
          <a:p>
            <a:pPr algn="ctr">
              <a:lnSpc>
                <a:spcPts val="2000"/>
              </a:lnSpc>
            </a:pPr>
            <a:r>
              <a:rPr lang="it-IT" sz="2000" b="1" dirty="0">
                <a:solidFill>
                  <a:schemeClr val="bg1"/>
                </a:solidFill>
              </a:rPr>
              <a:t>GESTIONE DELL'IA E</a:t>
            </a:r>
          </a:p>
          <a:p>
            <a:pPr algn="ctr">
              <a:lnSpc>
                <a:spcPts val="2000"/>
              </a:lnSpc>
            </a:pPr>
            <a:r>
              <a:rPr lang="it-IT" sz="2000" b="1" dirty="0">
                <a:solidFill>
                  <a:schemeClr val="bg1"/>
                </a:solidFill>
              </a:rPr>
              <a:t>LA SICUREZZA INFORMATICA </a:t>
            </a:r>
            <a:br>
              <a:rPr lang="it-IT" sz="2000" b="1" dirty="0">
                <a:solidFill>
                  <a:schemeClr val="bg1"/>
                </a:solidFill>
              </a:rPr>
            </a:br>
            <a:r>
              <a:rPr lang="it-IT" sz="2000" b="1" dirty="0">
                <a:solidFill>
                  <a:schemeClr val="bg1"/>
                </a:solidFill>
              </a:rPr>
              <a:t>IN TEMPI INCERTI</a:t>
            </a:r>
          </a:p>
        </p:txBody>
      </p:sp>
      <p:grpSp>
        <p:nvGrpSpPr>
          <p:cNvPr id="34" name="Gruppo 33">
            <a:extLst>
              <a:ext uri="{FF2B5EF4-FFF2-40B4-BE49-F238E27FC236}">
                <a16:creationId xmlns:a16="http://schemas.microsoft.com/office/drawing/2014/main" id="{BA243F48-B5E4-CB9C-762C-114D3092D3C8}"/>
              </a:ext>
            </a:extLst>
          </p:cNvPr>
          <p:cNvGrpSpPr/>
          <p:nvPr/>
        </p:nvGrpSpPr>
        <p:grpSpPr>
          <a:xfrm>
            <a:off x="9197361" y="4281167"/>
            <a:ext cx="2160000" cy="1104721"/>
            <a:chOff x="9649415" y="2931126"/>
            <a:chExt cx="2160000" cy="1104721"/>
          </a:xfrm>
        </p:grpSpPr>
        <p:sp>
          <p:nvSpPr>
            <p:cNvPr id="35" name="Rettangolo con angoli arrotondati 34">
              <a:extLst>
                <a:ext uri="{FF2B5EF4-FFF2-40B4-BE49-F238E27FC236}">
                  <a16:creationId xmlns:a16="http://schemas.microsoft.com/office/drawing/2014/main" id="{405BAF95-DF15-BFAB-5EC8-0DD389E74D1C}"/>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6" name="CasellaDiTesto 35">
              <a:extLst>
                <a:ext uri="{FF2B5EF4-FFF2-40B4-BE49-F238E27FC236}">
                  <a16:creationId xmlns:a16="http://schemas.microsoft.com/office/drawing/2014/main" id="{3DFFDABF-F0D2-2011-44E2-79CFE2F825D5}"/>
                </a:ext>
              </a:extLst>
            </p:cNvPr>
            <p:cNvSpPr txBox="1"/>
            <p:nvPr/>
          </p:nvSpPr>
          <p:spPr>
            <a:xfrm>
              <a:off x="9740855" y="2931126"/>
              <a:ext cx="1942965" cy="1015663"/>
            </a:xfrm>
            <a:prstGeom prst="rect">
              <a:avLst/>
            </a:prstGeom>
            <a:noFill/>
          </p:spPr>
          <p:txBody>
            <a:bodyPr wrap="square" rtlCol="0">
              <a:spAutoFit/>
            </a:bodyPr>
            <a:lstStyle/>
            <a:p>
              <a:pPr algn="ctr"/>
              <a:r>
                <a:rPr lang="it-IT" sz="2000" b="1" dirty="0">
                  <a:solidFill>
                    <a:schemeClr val="bg1"/>
                  </a:solidFill>
                </a:rPr>
                <a:t>QUANDO LE COSE VANNO STORTE</a:t>
              </a:r>
            </a:p>
          </p:txBody>
        </p:sp>
      </p:grpSp>
      <p:grpSp>
        <p:nvGrpSpPr>
          <p:cNvPr id="37" name="Gruppo 36">
            <a:extLst>
              <a:ext uri="{FF2B5EF4-FFF2-40B4-BE49-F238E27FC236}">
                <a16:creationId xmlns:a16="http://schemas.microsoft.com/office/drawing/2014/main" id="{3D4F58BC-7028-45E9-4D02-D5B053136B7C}"/>
              </a:ext>
            </a:extLst>
          </p:cNvPr>
          <p:cNvGrpSpPr/>
          <p:nvPr/>
        </p:nvGrpSpPr>
        <p:grpSpPr>
          <a:xfrm>
            <a:off x="9881670" y="5258903"/>
            <a:ext cx="720000" cy="540000"/>
            <a:chOff x="6573488" y="5029771"/>
            <a:chExt cx="2160000" cy="1080000"/>
          </a:xfrm>
        </p:grpSpPr>
        <p:sp>
          <p:nvSpPr>
            <p:cNvPr id="38" name="Rettangolo con angoli arrotondati 37">
              <a:extLst>
                <a:ext uri="{FF2B5EF4-FFF2-40B4-BE49-F238E27FC236}">
                  <a16:creationId xmlns:a16="http://schemas.microsoft.com/office/drawing/2014/main" id="{FA40321B-2941-280E-49CD-787E215EFF86}"/>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9" name="CasellaDiTesto 38">
              <a:extLst>
                <a:ext uri="{FF2B5EF4-FFF2-40B4-BE49-F238E27FC236}">
                  <a16:creationId xmlns:a16="http://schemas.microsoft.com/office/drawing/2014/main" id="{ED93CB29-17AB-E16A-527D-9E5625CF68D5}"/>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40" name="Gruppo 39">
            <a:extLst>
              <a:ext uri="{FF2B5EF4-FFF2-40B4-BE49-F238E27FC236}">
                <a16:creationId xmlns:a16="http://schemas.microsoft.com/office/drawing/2014/main" id="{C9329265-A950-4284-1869-5E0779A3EABE}"/>
              </a:ext>
            </a:extLst>
          </p:cNvPr>
          <p:cNvGrpSpPr/>
          <p:nvPr/>
        </p:nvGrpSpPr>
        <p:grpSpPr>
          <a:xfrm>
            <a:off x="8013546" y="4675004"/>
            <a:ext cx="720000" cy="540000"/>
            <a:chOff x="6573488" y="5029771"/>
            <a:chExt cx="2160000" cy="1080000"/>
          </a:xfrm>
        </p:grpSpPr>
        <p:sp>
          <p:nvSpPr>
            <p:cNvPr id="41" name="Rettangolo con angoli arrotondati 40">
              <a:extLst>
                <a:ext uri="{FF2B5EF4-FFF2-40B4-BE49-F238E27FC236}">
                  <a16:creationId xmlns:a16="http://schemas.microsoft.com/office/drawing/2014/main" id="{B91F4771-706A-0B15-C2B1-B6AA433BF41E}"/>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2" name="CasellaDiTesto 41">
              <a:extLst>
                <a:ext uri="{FF2B5EF4-FFF2-40B4-BE49-F238E27FC236}">
                  <a16:creationId xmlns:a16="http://schemas.microsoft.com/office/drawing/2014/main" id="{02E06BDE-9A0A-0839-A569-3EBF072F9F9F}"/>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4h</a:t>
              </a:r>
            </a:p>
          </p:txBody>
        </p:sp>
      </p:grpSp>
      <p:sp>
        <p:nvSpPr>
          <p:cNvPr id="43" name="Rettangolo con angoli arrotondati 42">
            <a:extLst>
              <a:ext uri="{FF2B5EF4-FFF2-40B4-BE49-F238E27FC236}">
                <a16:creationId xmlns:a16="http://schemas.microsoft.com/office/drawing/2014/main" id="{0BB6FFF7-46F1-17C1-B03D-708C6129E9D6}"/>
              </a:ext>
            </a:extLst>
          </p:cNvPr>
          <p:cNvSpPr/>
          <p:nvPr/>
        </p:nvSpPr>
        <p:spPr>
          <a:xfrm>
            <a:off x="11879467" y="3404787"/>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4" name="Rettangolo con angoli arrotondati 43">
            <a:extLst>
              <a:ext uri="{FF2B5EF4-FFF2-40B4-BE49-F238E27FC236}">
                <a16:creationId xmlns:a16="http://schemas.microsoft.com/office/drawing/2014/main" id="{536D84B7-E194-F2B0-734A-92C89934E023}"/>
              </a:ext>
            </a:extLst>
          </p:cNvPr>
          <p:cNvSpPr/>
          <p:nvPr/>
        </p:nvSpPr>
        <p:spPr>
          <a:xfrm>
            <a:off x="12984694" y="3480377"/>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5" name="CasellaDiTesto 44">
            <a:extLst>
              <a:ext uri="{FF2B5EF4-FFF2-40B4-BE49-F238E27FC236}">
                <a16:creationId xmlns:a16="http://schemas.microsoft.com/office/drawing/2014/main" id="{2D599ADD-A3A1-C861-83E2-8CB45D839C27}"/>
              </a:ext>
            </a:extLst>
          </p:cNvPr>
          <p:cNvSpPr txBox="1"/>
          <p:nvPr/>
        </p:nvSpPr>
        <p:spPr>
          <a:xfrm>
            <a:off x="13121684" y="3406946"/>
            <a:ext cx="2042686" cy="707886"/>
          </a:xfrm>
          <a:prstGeom prst="rect">
            <a:avLst/>
          </a:prstGeom>
          <a:noFill/>
        </p:spPr>
        <p:txBody>
          <a:bodyPr wrap="square" rtlCol="0">
            <a:spAutoFit/>
          </a:bodyPr>
          <a:lstStyle/>
          <a:p>
            <a:pPr algn="ctr"/>
            <a:r>
              <a:rPr lang="it-IT" sz="2000" b="1" dirty="0">
                <a:solidFill>
                  <a:schemeClr val="bg1"/>
                </a:solidFill>
              </a:rPr>
              <a:t>RAFFORZAMENTO DELLA RESILIENZA</a:t>
            </a:r>
          </a:p>
        </p:txBody>
      </p:sp>
      <p:grpSp>
        <p:nvGrpSpPr>
          <p:cNvPr id="46" name="Gruppo 45">
            <a:extLst>
              <a:ext uri="{FF2B5EF4-FFF2-40B4-BE49-F238E27FC236}">
                <a16:creationId xmlns:a16="http://schemas.microsoft.com/office/drawing/2014/main" id="{2BA8CA13-31C7-FE24-CF07-8DE2833185C1}"/>
              </a:ext>
            </a:extLst>
          </p:cNvPr>
          <p:cNvGrpSpPr/>
          <p:nvPr/>
        </p:nvGrpSpPr>
        <p:grpSpPr>
          <a:xfrm>
            <a:off x="14028037" y="4553457"/>
            <a:ext cx="2160000" cy="1080000"/>
            <a:chOff x="9649415" y="2955847"/>
            <a:chExt cx="2160000" cy="1080000"/>
          </a:xfrm>
        </p:grpSpPr>
        <p:sp>
          <p:nvSpPr>
            <p:cNvPr id="47" name="Rettangolo con angoli arrotondati 46">
              <a:extLst>
                <a:ext uri="{FF2B5EF4-FFF2-40B4-BE49-F238E27FC236}">
                  <a16:creationId xmlns:a16="http://schemas.microsoft.com/office/drawing/2014/main" id="{43C73882-0D57-4E1C-57E4-5D5F4DF50DBC}"/>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8" name="CasellaDiTesto 47">
              <a:extLst>
                <a:ext uri="{FF2B5EF4-FFF2-40B4-BE49-F238E27FC236}">
                  <a16:creationId xmlns:a16="http://schemas.microsoft.com/office/drawing/2014/main" id="{0643C674-D020-1554-55E2-F8CA342E9CAD}"/>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QUANDO LE COSE VANNO STORTE</a:t>
              </a:r>
            </a:p>
          </p:txBody>
        </p:sp>
      </p:grpSp>
      <p:grpSp>
        <p:nvGrpSpPr>
          <p:cNvPr id="49" name="Gruppo 48">
            <a:extLst>
              <a:ext uri="{FF2B5EF4-FFF2-40B4-BE49-F238E27FC236}">
                <a16:creationId xmlns:a16="http://schemas.microsoft.com/office/drawing/2014/main" id="{91AE5CEA-8682-FA87-A792-21EFEAB05797}"/>
              </a:ext>
            </a:extLst>
          </p:cNvPr>
          <p:cNvGrpSpPr/>
          <p:nvPr/>
        </p:nvGrpSpPr>
        <p:grpSpPr>
          <a:xfrm>
            <a:off x="14748037" y="5484693"/>
            <a:ext cx="720000" cy="540000"/>
            <a:chOff x="6573488" y="5029771"/>
            <a:chExt cx="2160000" cy="1080000"/>
          </a:xfrm>
        </p:grpSpPr>
        <p:sp>
          <p:nvSpPr>
            <p:cNvPr id="50" name="Rettangolo con angoli arrotondati 49">
              <a:extLst>
                <a:ext uri="{FF2B5EF4-FFF2-40B4-BE49-F238E27FC236}">
                  <a16:creationId xmlns:a16="http://schemas.microsoft.com/office/drawing/2014/main" id="{2F21FE32-7440-9499-FCB4-781199FC16D2}"/>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1" name="CasellaDiTesto 50">
              <a:extLst>
                <a:ext uri="{FF2B5EF4-FFF2-40B4-BE49-F238E27FC236}">
                  <a16:creationId xmlns:a16="http://schemas.microsoft.com/office/drawing/2014/main" id="{623BC802-845B-3A95-CD36-BC175AD52341}"/>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52" name="Gruppo 51">
            <a:extLst>
              <a:ext uri="{FF2B5EF4-FFF2-40B4-BE49-F238E27FC236}">
                <a16:creationId xmlns:a16="http://schemas.microsoft.com/office/drawing/2014/main" id="{B6B74022-AB79-EE33-FC3D-91BE36924E66}"/>
              </a:ext>
            </a:extLst>
          </p:cNvPr>
          <p:cNvGrpSpPr/>
          <p:nvPr/>
        </p:nvGrpSpPr>
        <p:grpSpPr>
          <a:xfrm>
            <a:off x="11741375" y="4524913"/>
            <a:ext cx="2473900" cy="1080000"/>
            <a:chOff x="9492465" y="2955847"/>
            <a:chExt cx="2473900" cy="1080000"/>
          </a:xfrm>
        </p:grpSpPr>
        <p:sp>
          <p:nvSpPr>
            <p:cNvPr id="53" name="Rettangolo con angoli arrotondati 52">
              <a:extLst>
                <a:ext uri="{FF2B5EF4-FFF2-40B4-BE49-F238E27FC236}">
                  <a16:creationId xmlns:a16="http://schemas.microsoft.com/office/drawing/2014/main" id="{9DE7C365-D48D-D980-AEA3-57FF9E92DB32}"/>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4" name="CasellaDiTesto 53">
              <a:extLst>
                <a:ext uri="{FF2B5EF4-FFF2-40B4-BE49-F238E27FC236}">
                  <a16:creationId xmlns:a16="http://schemas.microsoft.com/office/drawing/2014/main" id="{5ACE85A4-D7A1-35E2-C45E-335C93B6CA16}"/>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SVILUPPO DELLA RESILIENZA ORGANIZZATIVA</a:t>
              </a:r>
            </a:p>
          </p:txBody>
        </p:sp>
      </p:grpSp>
      <p:grpSp>
        <p:nvGrpSpPr>
          <p:cNvPr id="55" name="Gruppo 54">
            <a:extLst>
              <a:ext uri="{FF2B5EF4-FFF2-40B4-BE49-F238E27FC236}">
                <a16:creationId xmlns:a16="http://schemas.microsoft.com/office/drawing/2014/main" id="{AAAC3CE7-BE0F-0ADF-FD1B-D977FD889CB7}"/>
              </a:ext>
            </a:extLst>
          </p:cNvPr>
          <p:cNvGrpSpPr/>
          <p:nvPr/>
        </p:nvGrpSpPr>
        <p:grpSpPr>
          <a:xfrm>
            <a:off x="13634039" y="4353110"/>
            <a:ext cx="787995" cy="540000"/>
            <a:chOff x="6369503" y="5029771"/>
            <a:chExt cx="2363985" cy="1080000"/>
          </a:xfrm>
        </p:grpSpPr>
        <p:sp>
          <p:nvSpPr>
            <p:cNvPr id="56" name="Rettangolo con angoli arrotondati 55">
              <a:extLst>
                <a:ext uri="{FF2B5EF4-FFF2-40B4-BE49-F238E27FC236}">
                  <a16:creationId xmlns:a16="http://schemas.microsoft.com/office/drawing/2014/main" id="{383D9529-AA63-86C9-FF0C-5D1BA8BDC981}"/>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7" name="CasellaDiTesto 56">
              <a:extLst>
                <a:ext uri="{FF2B5EF4-FFF2-40B4-BE49-F238E27FC236}">
                  <a16:creationId xmlns:a16="http://schemas.microsoft.com/office/drawing/2014/main" id="{8F354F4A-4BD4-5601-7546-5D72DD891C9A}"/>
                </a:ext>
              </a:extLst>
            </p:cNvPr>
            <p:cNvSpPr txBox="1"/>
            <p:nvPr/>
          </p:nvSpPr>
          <p:spPr>
            <a:xfrm>
              <a:off x="6369503" y="5201203"/>
              <a:ext cx="2160000" cy="615554"/>
            </a:xfrm>
            <a:prstGeom prst="rect">
              <a:avLst/>
            </a:prstGeom>
            <a:noFill/>
          </p:spPr>
          <p:txBody>
            <a:bodyPr wrap="square" rtlCol="0">
              <a:spAutoFit/>
            </a:bodyPr>
            <a:lstStyle/>
            <a:p>
              <a:pPr algn="ctr"/>
              <a:r>
                <a:rPr lang="it-IT" b="1" dirty="0">
                  <a:solidFill>
                    <a:schemeClr val="bg1"/>
                  </a:solidFill>
                </a:rPr>
                <a:t>3h</a:t>
              </a:r>
            </a:p>
          </p:txBody>
        </p:sp>
      </p:grpSp>
      <p:grpSp>
        <p:nvGrpSpPr>
          <p:cNvPr id="58" name="Gruppo 57">
            <a:extLst>
              <a:ext uri="{FF2B5EF4-FFF2-40B4-BE49-F238E27FC236}">
                <a16:creationId xmlns:a16="http://schemas.microsoft.com/office/drawing/2014/main" id="{3E265AC2-0458-E530-D814-54D737C931EA}"/>
              </a:ext>
            </a:extLst>
          </p:cNvPr>
          <p:cNvGrpSpPr/>
          <p:nvPr/>
        </p:nvGrpSpPr>
        <p:grpSpPr>
          <a:xfrm>
            <a:off x="12702715" y="5509161"/>
            <a:ext cx="720000" cy="540000"/>
            <a:chOff x="6573488" y="5029771"/>
            <a:chExt cx="2160000" cy="1080000"/>
          </a:xfrm>
        </p:grpSpPr>
        <p:sp>
          <p:nvSpPr>
            <p:cNvPr id="59" name="Rettangolo con angoli arrotondati 58">
              <a:extLst>
                <a:ext uri="{FF2B5EF4-FFF2-40B4-BE49-F238E27FC236}">
                  <a16:creationId xmlns:a16="http://schemas.microsoft.com/office/drawing/2014/main" id="{9358FB4B-8EC1-20D0-9F3D-4CF166A75E94}"/>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0" name="CasellaDiTesto 59">
              <a:extLst>
                <a:ext uri="{FF2B5EF4-FFF2-40B4-BE49-F238E27FC236}">
                  <a16:creationId xmlns:a16="http://schemas.microsoft.com/office/drawing/2014/main" id="{BA50CB26-844D-AA0D-5D53-5C9AF14107EF}"/>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h</a:t>
              </a:r>
            </a:p>
          </p:txBody>
        </p:sp>
      </p:grpSp>
      <p:sp>
        <p:nvSpPr>
          <p:cNvPr id="61" name="Rettangolo con angoli arrotondati 60">
            <a:extLst>
              <a:ext uri="{FF2B5EF4-FFF2-40B4-BE49-F238E27FC236}">
                <a16:creationId xmlns:a16="http://schemas.microsoft.com/office/drawing/2014/main" id="{29D3CB75-9C62-56FB-64A3-D3ECD2B951B8}"/>
              </a:ext>
            </a:extLst>
          </p:cNvPr>
          <p:cNvSpPr/>
          <p:nvPr/>
        </p:nvSpPr>
        <p:spPr>
          <a:xfrm>
            <a:off x="4691121" y="625674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2" name="Rettangolo con angoli arrotondati 61">
            <a:extLst>
              <a:ext uri="{FF2B5EF4-FFF2-40B4-BE49-F238E27FC236}">
                <a16:creationId xmlns:a16="http://schemas.microsoft.com/office/drawing/2014/main" id="{CDC046A9-4F44-743E-F522-434AA4585FDD}"/>
              </a:ext>
            </a:extLst>
          </p:cNvPr>
          <p:cNvSpPr/>
          <p:nvPr/>
        </p:nvSpPr>
        <p:spPr>
          <a:xfrm>
            <a:off x="5738983" y="644663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3" name="CasellaDiTesto 62">
            <a:extLst>
              <a:ext uri="{FF2B5EF4-FFF2-40B4-BE49-F238E27FC236}">
                <a16:creationId xmlns:a16="http://schemas.microsoft.com/office/drawing/2014/main" id="{34277576-8003-57BB-61FB-7B41B9745996}"/>
              </a:ext>
            </a:extLst>
          </p:cNvPr>
          <p:cNvSpPr txBox="1"/>
          <p:nvPr/>
        </p:nvSpPr>
        <p:spPr>
          <a:xfrm>
            <a:off x="5875973" y="6464648"/>
            <a:ext cx="2042686" cy="707886"/>
          </a:xfrm>
          <a:prstGeom prst="rect">
            <a:avLst/>
          </a:prstGeom>
          <a:noFill/>
        </p:spPr>
        <p:txBody>
          <a:bodyPr wrap="square" rtlCol="0">
            <a:spAutoFit/>
          </a:bodyPr>
          <a:lstStyle/>
          <a:p>
            <a:pPr algn="ctr"/>
            <a:r>
              <a:rPr lang="it-IT" sz="2000" b="1" dirty="0">
                <a:solidFill>
                  <a:schemeClr val="bg1"/>
                </a:solidFill>
              </a:rPr>
              <a:t>CRITICAL- THINKING</a:t>
            </a:r>
          </a:p>
        </p:txBody>
      </p:sp>
      <p:grpSp>
        <p:nvGrpSpPr>
          <p:cNvPr id="64" name="Gruppo 63">
            <a:extLst>
              <a:ext uri="{FF2B5EF4-FFF2-40B4-BE49-F238E27FC236}">
                <a16:creationId xmlns:a16="http://schemas.microsoft.com/office/drawing/2014/main" id="{B8DF6518-C88A-E616-1565-88BBEB04CCB9}"/>
              </a:ext>
            </a:extLst>
          </p:cNvPr>
          <p:cNvGrpSpPr/>
          <p:nvPr/>
        </p:nvGrpSpPr>
        <p:grpSpPr>
          <a:xfrm>
            <a:off x="6477113" y="7364587"/>
            <a:ext cx="720000" cy="540000"/>
            <a:chOff x="6573488" y="5029771"/>
            <a:chExt cx="2160000" cy="1080000"/>
          </a:xfrm>
        </p:grpSpPr>
        <p:sp>
          <p:nvSpPr>
            <p:cNvPr id="65" name="Rettangolo con angoli arrotondati 64">
              <a:extLst>
                <a:ext uri="{FF2B5EF4-FFF2-40B4-BE49-F238E27FC236}">
                  <a16:creationId xmlns:a16="http://schemas.microsoft.com/office/drawing/2014/main" id="{CAD1B092-B86E-AB55-3800-0B5ED3B5AE4D}"/>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6" name="CasellaDiTesto 65">
              <a:extLst>
                <a:ext uri="{FF2B5EF4-FFF2-40B4-BE49-F238E27FC236}">
                  <a16:creationId xmlns:a16="http://schemas.microsoft.com/office/drawing/2014/main" id="{5E05FD43-A163-0AF7-0290-430B15F55061}"/>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67" name="Rettangolo con angoli arrotondati 66">
            <a:extLst>
              <a:ext uri="{FF2B5EF4-FFF2-40B4-BE49-F238E27FC236}">
                <a16:creationId xmlns:a16="http://schemas.microsoft.com/office/drawing/2014/main" id="{215221CC-B836-1433-DB12-75F40524FBF0}"/>
              </a:ext>
            </a:extLst>
          </p:cNvPr>
          <p:cNvSpPr/>
          <p:nvPr/>
        </p:nvSpPr>
        <p:spPr>
          <a:xfrm>
            <a:off x="9593535" y="622082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8" name="Rettangolo con angoli arrotondati 67">
            <a:extLst>
              <a:ext uri="{FF2B5EF4-FFF2-40B4-BE49-F238E27FC236}">
                <a16:creationId xmlns:a16="http://schemas.microsoft.com/office/drawing/2014/main" id="{0861D567-085E-6AAF-E1BE-CE0DDDFAF505}"/>
              </a:ext>
            </a:extLst>
          </p:cNvPr>
          <p:cNvSpPr/>
          <p:nvPr/>
        </p:nvSpPr>
        <p:spPr>
          <a:xfrm>
            <a:off x="10641397" y="641071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9" name="CasellaDiTesto 68">
            <a:extLst>
              <a:ext uri="{FF2B5EF4-FFF2-40B4-BE49-F238E27FC236}">
                <a16:creationId xmlns:a16="http://schemas.microsoft.com/office/drawing/2014/main" id="{E2202F9A-C592-F4E7-1BC4-CA58EE026625}"/>
              </a:ext>
            </a:extLst>
          </p:cNvPr>
          <p:cNvSpPr txBox="1"/>
          <p:nvPr/>
        </p:nvSpPr>
        <p:spPr>
          <a:xfrm>
            <a:off x="10778387" y="6428728"/>
            <a:ext cx="2042686" cy="707886"/>
          </a:xfrm>
          <a:prstGeom prst="rect">
            <a:avLst/>
          </a:prstGeom>
          <a:noFill/>
        </p:spPr>
        <p:txBody>
          <a:bodyPr wrap="square" rtlCol="0">
            <a:spAutoFit/>
          </a:bodyPr>
          <a:lstStyle/>
          <a:p>
            <a:pPr algn="ctr"/>
            <a:r>
              <a:rPr lang="it-IT" sz="2000" b="1" dirty="0">
                <a:solidFill>
                  <a:schemeClr val="bg1"/>
                </a:solidFill>
              </a:rPr>
              <a:t>PROBLEM-SOLVING</a:t>
            </a:r>
          </a:p>
        </p:txBody>
      </p:sp>
      <p:grpSp>
        <p:nvGrpSpPr>
          <p:cNvPr id="70" name="Gruppo 69">
            <a:extLst>
              <a:ext uri="{FF2B5EF4-FFF2-40B4-BE49-F238E27FC236}">
                <a16:creationId xmlns:a16="http://schemas.microsoft.com/office/drawing/2014/main" id="{69E31B28-6D72-9C2F-65E8-B1E396F5F27B}"/>
              </a:ext>
            </a:extLst>
          </p:cNvPr>
          <p:cNvGrpSpPr/>
          <p:nvPr/>
        </p:nvGrpSpPr>
        <p:grpSpPr>
          <a:xfrm>
            <a:off x="11379527" y="7328667"/>
            <a:ext cx="720000" cy="540000"/>
            <a:chOff x="6573488" y="5029771"/>
            <a:chExt cx="2160000" cy="1080000"/>
          </a:xfrm>
        </p:grpSpPr>
        <p:sp>
          <p:nvSpPr>
            <p:cNvPr id="71" name="Rettangolo con angoli arrotondati 70">
              <a:extLst>
                <a:ext uri="{FF2B5EF4-FFF2-40B4-BE49-F238E27FC236}">
                  <a16:creationId xmlns:a16="http://schemas.microsoft.com/office/drawing/2014/main" id="{A3BA614F-7D89-6A4A-E4DB-D52A8C384087}"/>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2" name="CasellaDiTesto 71">
              <a:extLst>
                <a:ext uri="{FF2B5EF4-FFF2-40B4-BE49-F238E27FC236}">
                  <a16:creationId xmlns:a16="http://schemas.microsoft.com/office/drawing/2014/main" id="{6DB411D9-6085-E1D1-F41B-C26FAC741C1C}"/>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73" name="Rettangolo con angoli arrotondati 72">
            <a:extLst>
              <a:ext uri="{FF2B5EF4-FFF2-40B4-BE49-F238E27FC236}">
                <a16:creationId xmlns:a16="http://schemas.microsoft.com/office/drawing/2014/main" id="{DD1B0614-59D6-59A1-7BD0-EF1ED6A5A5A7}"/>
              </a:ext>
            </a:extLst>
          </p:cNvPr>
          <p:cNvSpPr/>
          <p:nvPr/>
        </p:nvSpPr>
        <p:spPr>
          <a:xfrm>
            <a:off x="7076004" y="1389323"/>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4" name="Rettangolo con angoli arrotondati 73">
            <a:extLst>
              <a:ext uri="{FF2B5EF4-FFF2-40B4-BE49-F238E27FC236}">
                <a16:creationId xmlns:a16="http://schemas.microsoft.com/office/drawing/2014/main" id="{D9B3E4FD-2C86-7102-6319-C71EB78DE52D}"/>
              </a:ext>
            </a:extLst>
          </p:cNvPr>
          <p:cNvSpPr/>
          <p:nvPr/>
        </p:nvSpPr>
        <p:spPr>
          <a:xfrm>
            <a:off x="8123866" y="157921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5" name="CasellaDiTesto 74">
            <a:extLst>
              <a:ext uri="{FF2B5EF4-FFF2-40B4-BE49-F238E27FC236}">
                <a16:creationId xmlns:a16="http://schemas.microsoft.com/office/drawing/2014/main" id="{59BF15B1-A49B-E683-8A7C-77A1CD3710BD}"/>
              </a:ext>
            </a:extLst>
          </p:cNvPr>
          <p:cNvSpPr txBox="1"/>
          <p:nvPr/>
        </p:nvSpPr>
        <p:spPr>
          <a:xfrm>
            <a:off x="7985132" y="1629996"/>
            <a:ext cx="2517531" cy="1015663"/>
          </a:xfrm>
          <a:prstGeom prst="rect">
            <a:avLst/>
          </a:prstGeom>
          <a:noFill/>
        </p:spPr>
        <p:txBody>
          <a:bodyPr wrap="square" rtlCol="0">
            <a:spAutoFit/>
          </a:bodyPr>
          <a:lstStyle/>
          <a:p>
            <a:pPr algn="ctr"/>
            <a:r>
              <a:rPr lang="it-IT" sz="2000" b="1" dirty="0">
                <a:solidFill>
                  <a:schemeClr val="bg1"/>
                </a:solidFill>
              </a:rPr>
              <a:t>RELAZIONI CON INDUSTRIA E COMUNITÀ </a:t>
            </a:r>
          </a:p>
        </p:txBody>
      </p:sp>
      <p:grpSp>
        <p:nvGrpSpPr>
          <p:cNvPr id="76" name="Gruppo 75">
            <a:extLst>
              <a:ext uri="{FF2B5EF4-FFF2-40B4-BE49-F238E27FC236}">
                <a16:creationId xmlns:a16="http://schemas.microsoft.com/office/drawing/2014/main" id="{E0878EC3-F5B8-BCBD-8229-8D7391C83CA3}"/>
              </a:ext>
            </a:extLst>
          </p:cNvPr>
          <p:cNvGrpSpPr/>
          <p:nvPr/>
        </p:nvGrpSpPr>
        <p:grpSpPr>
          <a:xfrm>
            <a:off x="8861996" y="2566173"/>
            <a:ext cx="720000" cy="540000"/>
            <a:chOff x="6573488" y="5029771"/>
            <a:chExt cx="2160000" cy="1080000"/>
          </a:xfrm>
        </p:grpSpPr>
        <p:sp>
          <p:nvSpPr>
            <p:cNvPr id="77" name="Rettangolo con angoli arrotondati 76">
              <a:extLst>
                <a:ext uri="{FF2B5EF4-FFF2-40B4-BE49-F238E27FC236}">
                  <a16:creationId xmlns:a16="http://schemas.microsoft.com/office/drawing/2014/main" id="{312A1C8C-E1C6-8A96-8240-B0B1167E750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8" name="CasellaDiTesto 77">
              <a:extLst>
                <a:ext uri="{FF2B5EF4-FFF2-40B4-BE49-F238E27FC236}">
                  <a16:creationId xmlns:a16="http://schemas.microsoft.com/office/drawing/2014/main" id="{2488F3A3-7330-33C5-CDFC-911EC58D14F9}"/>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h</a:t>
              </a:r>
            </a:p>
          </p:txBody>
        </p:sp>
      </p:grpSp>
      <p:sp>
        <p:nvSpPr>
          <p:cNvPr id="79" name="Rettangolo con angoli arrotondati 78">
            <a:extLst>
              <a:ext uri="{FF2B5EF4-FFF2-40B4-BE49-F238E27FC236}">
                <a16:creationId xmlns:a16="http://schemas.microsoft.com/office/drawing/2014/main" id="{FF72D412-ED20-433E-7ED2-0120114D0FE1}"/>
              </a:ext>
            </a:extLst>
          </p:cNvPr>
          <p:cNvSpPr/>
          <p:nvPr/>
        </p:nvSpPr>
        <p:spPr>
          <a:xfrm>
            <a:off x="7160537" y="828507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0" name="Rettangolo con angoli arrotondati 79">
            <a:extLst>
              <a:ext uri="{FF2B5EF4-FFF2-40B4-BE49-F238E27FC236}">
                <a16:creationId xmlns:a16="http://schemas.microsoft.com/office/drawing/2014/main" id="{89BA3450-2564-5B64-8DB1-61138C57DA32}"/>
              </a:ext>
            </a:extLst>
          </p:cNvPr>
          <p:cNvSpPr/>
          <p:nvPr/>
        </p:nvSpPr>
        <p:spPr>
          <a:xfrm>
            <a:off x="8208399" y="847496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1" name="CasellaDiTesto 80">
            <a:extLst>
              <a:ext uri="{FF2B5EF4-FFF2-40B4-BE49-F238E27FC236}">
                <a16:creationId xmlns:a16="http://schemas.microsoft.com/office/drawing/2014/main" id="{5FDAFF81-0896-30CD-C3DD-20D70D070083}"/>
              </a:ext>
            </a:extLst>
          </p:cNvPr>
          <p:cNvSpPr txBox="1"/>
          <p:nvPr/>
        </p:nvSpPr>
        <p:spPr>
          <a:xfrm>
            <a:off x="8190063" y="8602706"/>
            <a:ext cx="2198012" cy="400110"/>
          </a:xfrm>
          <a:prstGeom prst="rect">
            <a:avLst/>
          </a:prstGeom>
          <a:noFill/>
        </p:spPr>
        <p:txBody>
          <a:bodyPr wrap="square" rtlCol="0">
            <a:spAutoFit/>
          </a:bodyPr>
          <a:lstStyle/>
          <a:p>
            <a:pPr algn="ctr"/>
            <a:r>
              <a:rPr lang="it-IT" sz="2000" b="1" dirty="0">
                <a:solidFill>
                  <a:schemeClr val="bg1"/>
                </a:solidFill>
              </a:rPr>
              <a:t>INTRODUZIONE</a:t>
            </a:r>
          </a:p>
        </p:txBody>
      </p:sp>
      <p:sp>
        <p:nvSpPr>
          <p:cNvPr id="82" name="CasellaDiTesto 81">
            <a:extLst>
              <a:ext uri="{FF2B5EF4-FFF2-40B4-BE49-F238E27FC236}">
                <a16:creationId xmlns:a16="http://schemas.microsoft.com/office/drawing/2014/main" id="{1FD70FBF-9C6F-CFF1-2C5D-4C9D3A16ADD5}"/>
              </a:ext>
            </a:extLst>
          </p:cNvPr>
          <p:cNvSpPr txBox="1"/>
          <p:nvPr/>
        </p:nvSpPr>
        <p:spPr>
          <a:xfrm>
            <a:off x="9023224" y="9547644"/>
            <a:ext cx="575310" cy="307777"/>
          </a:xfrm>
          <a:prstGeom prst="rect">
            <a:avLst/>
          </a:prstGeom>
          <a:noFill/>
        </p:spPr>
        <p:txBody>
          <a:bodyPr wrap="square" rtlCol="0">
            <a:spAutoFit/>
          </a:bodyPr>
          <a:lstStyle/>
          <a:p>
            <a:pPr algn="ctr"/>
            <a:r>
              <a:rPr lang="it-IT" b="1" dirty="0">
                <a:solidFill>
                  <a:schemeClr val="bg1"/>
                </a:solidFill>
              </a:rPr>
              <a:t>1h</a:t>
            </a:r>
          </a:p>
        </p:txBody>
      </p:sp>
      <p:grpSp>
        <p:nvGrpSpPr>
          <p:cNvPr id="84" name="Gruppo 83">
            <a:extLst>
              <a:ext uri="{FF2B5EF4-FFF2-40B4-BE49-F238E27FC236}">
                <a16:creationId xmlns:a16="http://schemas.microsoft.com/office/drawing/2014/main" id="{536E65DA-40B2-CC65-1750-0F931B2783CB}"/>
              </a:ext>
            </a:extLst>
          </p:cNvPr>
          <p:cNvGrpSpPr/>
          <p:nvPr/>
        </p:nvGrpSpPr>
        <p:grpSpPr>
          <a:xfrm>
            <a:off x="8928399" y="9413712"/>
            <a:ext cx="720000" cy="540000"/>
            <a:chOff x="6573488" y="5029771"/>
            <a:chExt cx="2160000" cy="1080000"/>
          </a:xfrm>
        </p:grpSpPr>
        <p:sp>
          <p:nvSpPr>
            <p:cNvPr id="85" name="Rettangolo con angoli arrotondati 84">
              <a:extLst>
                <a:ext uri="{FF2B5EF4-FFF2-40B4-BE49-F238E27FC236}">
                  <a16:creationId xmlns:a16="http://schemas.microsoft.com/office/drawing/2014/main" id="{D8840BC1-84B1-0C08-E690-541E613A9F67}"/>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6" name="CasellaDiTesto 85">
              <a:extLst>
                <a:ext uri="{FF2B5EF4-FFF2-40B4-BE49-F238E27FC236}">
                  <a16:creationId xmlns:a16="http://schemas.microsoft.com/office/drawing/2014/main" id="{03080591-9AF4-8CB2-65AC-18201598D83A}"/>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spTree>
    <p:extLst>
      <p:ext uri="{BB962C8B-B14F-4D97-AF65-F5344CB8AC3E}">
        <p14:creationId xmlns:p14="http://schemas.microsoft.com/office/powerpoint/2010/main" val="31447169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0B7FAA-71D1-67D0-F50D-BC3FB5AEF112}"/>
            </a:ext>
          </a:extLst>
        </p:cNvPr>
        <p:cNvGrpSpPr/>
        <p:nvPr/>
      </p:nvGrpSpPr>
      <p:grpSpPr>
        <a:xfrm>
          <a:off x="0" y="0"/>
          <a:ext cx="0" cy="0"/>
          <a:chOff x="0" y="0"/>
          <a:chExt cx="0" cy="0"/>
        </a:xfrm>
      </p:grpSpPr>
      <p:sp>
        <p:nvSpPr>
          <p:cNvPr id="3" name="Υπότιτλος 2">
            <a:extLst>
              <a:ext uri="{FF2B5EF4-FFF2-40B4-BE49-F238E27FC236}">
                <a16:creationId xmlns:a16="http://schemas.microsoft.com/office/drawing/2014/main" id="{1E96D248-B399-1468-A657-7031ACCBB901}"/>
              </a:ext>
            </a:extLst>
          </p:cNvPr>
          <p:cNvSpPr>
            <a:spLocks noGrp="1"/>
          </p:cNvSpPr>
          <p:nvPr>
            <p:ph type="subTitle" idx="1"/>
          </p:nvPr>
        </p:nvSpPr>
        <p:spPr>
          <a:xfrm>
            <a:off x="1013345" y="1588781"/>
            <a:ext cx="1030011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Tipi di moduli</a:t>
            </a: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D05524FF-F68C-E5F6-60C3-502B9D0FC4CC}"/>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739AA552-E188-E3B4-464F-6BFDA50CB149}"/>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90B42DA-44A1-F148-9781-AE4EF161A147}"/>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F179907-6B20-782B-001E-2151F79D0F6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6B43A86-35AC-5850-7214-8A40B8F2D8AB}"/>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A75466C-FFC2-31F7-BE4F-BE1154014A2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7BB1517-A3B4-BF65-2185-0DB11130105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AE6266A2-335C-8463-6927-E222881D5346}"/>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68F4DB82-6B26-0A5E-3C15-210500253F5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F716034C-1F46-EBDA-50D3-58950D2253CB}"/>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38D523E3-0A00-EB29-0234-A5B7EEDE3833}"/>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Moduli combinabili</a:t>
            </a:r>
            <a:endParaRPr lang="el-GR" dirty="0"/>
          </a:p>
        </p:txBody>
      </p:sp>
      <p:grpSp>
        <p:nvGrpSpPr>
          <p:cNvPr id="22" name="Gruppo 21">
            <a:extLst>
              <a:ext uri="{FF2B5EF4-FFF2-40B4-BE49-F238E27FC236}">
                <a16:creationId xmlns:a16="http://schemas.microsoft.com/office/drawing/2014/main" id="{0C3A9FD7-8F07-F894-4EFA-F801CF95BC84}"/>
              </a:ext>
            </a:extLst>
          </p:cNvPr>
          <p:cNvGrpSpPr/>
          <p:nvPr/>
        </p:nvGrpSpPr>
        <p:grpSpPr>
          <a:xfrm>
            <a:off x="1145354" y="3698748"/>
            <a:ext cx="2160000" cy="1080000"/>
            <a:chOff x="9649415" y="2955847"/>
            <a:chExt cx="2160000" cy="1080000"/>
          </a:xfrm>
        </p:grpSpPr>
        <p:sp>
          <p:nvSpPr>
            <p:cNvPr id="23" name="Rettangolo con angoli arrotondati 22">
              <a:extLst>
                <a:ext uri="{FF2B5EF4-FFF2-40B4-BE49-F238E27FC236}">
                  <a16:creationId xmlns:a16="http://schemas.microsoft.com/office/drawing/2014/main" id="{FCA8925D-A178-E84D-A270-C94DE42E3420}"/>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CasellaDiTesto 23">
              <a:extLst>
                <a:ext uri="{FF2B5EF4-FFF2-40B4-BE49-F238E27FC236}">
                  <a16:creationId xmlns:a16="http://schemas.microsoft.com/office/drawing/2014/main" id="{28DD06B9-CC1B-CF5B-D89F-E7B3DB09D71C}"/>
                </a:ext>
              </a:extLst>
            </p:cNvPr>
            <p:cNvSpPr txBox="1"/>
            <p:nvPr/>
          </p:nvSpPr>
          <p:spPr>
            <a:xfrm>
              <a:off x="9740855" y="2969871"/>
              <a:ext cx="1942965" cy="400110"/>
            </a:xfrm>
            <a:prstGeom prst="rect">
              <a:avLst/>
            </a:prstGeom>
            <a:noFill/>
          </p:spPr>
          <p:txBody>
            <a:bodyPr wrap="square" rtlCol="0">
              <a:spAutoFit/>
            </a:bodyPr>
            <a:lstStyle/>
            <a:p>
              <a:pPr algn="ctr"/>
              <a:endParaRPr lang="it-IT" sz="2000" b="1" dirty="0">
                <a:solidFill>
                  <a:schemeClr val="bg1"/>
                </a:solidFill>
              </a:endParaRPr>
            </a:p>
          </p:txBody>
        </p:sp>
      </p:grpSp>
      <p:sp>
        <p:nvSpPr>
          <p:cNvPr id="33" name="Rettangolo con angoli arrotondati 32">
            <a:extLst>
              <a:ext uri="{FF2B5EF4-FFF2-40B4-BE49-F238E27FC236}">
                <a16:creationId xmlns:a16="http://schemas.microsoft.com/office/drawing/2014/main" id="{BD01B42E-0433-C850-EF67-E725009DF9A9}"/>
              </a:ext>
            </a:extLst>
          </p:cNvPr>
          <p:cNvSpPr/>
          <p:nvPr/>
        </p:nvSpPr>
        <p:spPr>
          <a:xfrm>
            <a:off x="1181930" y="5328085"/>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4" name="Rettangolo con angoli arrotondati 33">
            <a:extLst>
              <a:ext uri="{FF2B5EF4-FFF2-40B4-BE49-F238E27FC236}">
                <a16:creationId xmlns:a16="http://schemas.microsoft.com/office/drawing/2014/main" id="{B2156456-9CD1-42A4-33CB-A08B30846E68}"/>
              </a:ext>
            </a:extLst>
          </p:cNvPr>
          <p:cNvSpPr/>
          <p:nvPr/>
        </p:nvSpPr>
        <p:spPr>
          <a:xfrm>
            <a:off x="1349897" y="5517975"/>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36" name="Gruppo 35">
            <a:extLst>
              <a:ext uri="{FF2B5EF4-FFF2-40B4-BE49-F238E27FC236}">
                <a16:creationId xmlns:a16="http://schemas.microsoft.com/office/drawing/2014/main" id="{6CBCE956-DDE1-84A0-B2A5-D5EF613C012A}"/>
              </a:ext>
            </a:extLst>
          </p:cNvPr>
          <p:cNvGrpSpPr/>
          <p:nvPr/>
        </p:nvGrpSpPr>
        <p:grpSpPr>
          <a:xfrm>
            <a:off x="3270816" y="6165819"/>
            <a:ext cx="2160000" cy="1104721"/>
            <a:chOff x="9649415" y="2931126"/>
            <a:chExt cx="2160000" cy="1104721"/>
          </a:xfrm>
        </p:grpSpPr>
        <p:sp>
          <p:nvSpPr>
            <p:cNvPr id="37" name="Rettangolo con angoli arrotondati 36">
              <a:extLst>
                <a:ext uri="{FF2B5EF4-FFF2-40B4-BE49-F238E27FC236}">
                  <a16:creationId xmlns:a16="http://schemas.microsoft.com/office/drawing/2014/main" id="{B4C6AE07-A194-9235-3A6E-39F529434E85}"/>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8" name="CasellaDiTesto 37">
              <a:extLst>
                <a:ext uri="{FF2B5EF4-FFF2-40B4-BE49-F238E27FC236}">
                  <a16:creationId xmlns:a16="http://schemas.microsoft.com/office/drawing/2014/main" id="{B8145184-A53F-FB5F-4186-2C25D46291FF}"/>
                </a:ext>
              </a:extLst>
            </p:cNvPr>
            <p:cNvSpPr txBox="1"/>
            <p:nvPr/>
          </p:nvSpPr>
          <p:spPr>
            <a:xfrm>
              <a:off x="9740855" y="2931126"/>
              <a:ext cx="1942965" cy="400110"/>
            </a:xfrm>
            <a:prstGeom prst="rect">
              <a:avLst/>
            </a:prstGeom>
            <a:noFill/>
          </p:spPr>
          <p:txBody>
            <a:bodyPr wrap="square" rtlCol="0">
              <a:spAutoFit/>
            </a:bodyPr>
            <a:lstStyle/>
            <a:p>
              <a:pPr algn="ctr"/>
              <a:endParaRPr lang="it-IT" sz="2000" b="1" dirty="0">
                <a:solidFill>
                  <a:schemeClr val="bg1"/>
                </a:solidFill>
              </a:endParaRPr>
            </a:p>
          </p:txBody>
        </p:sp>
      </p:grpSp>
      <p:grpSp>
        <p:nvGrpSpPr>
          <p:cNvPr id="39" name="Gruppo 38">
            <a:extLst>
              <a:ext uri="{FF2B5EF4-FFF2-40B4-BE49-F238E27FC236}">
                <a16:creationId xmlns:a16="http://schemas.microsoft.com/office/drawing/2014/main" id="{F74C2759-A42A-9503-EE2E-13B69C452B68}"/>
              </a:ext>
            </a:extLst>
          </p:cNvPr>
          <p:cNvGrpSpPr/>
          <p:nvPr/>
        </p:nvGrpSpPr>
        <p:grpSpPr>
          <a:xfrm>
            <a:off x="4009989" y="7143555"/>
            <a:ext cx="720000" cy="540000"/>
            <a:chOff x="6573488" y="5029771"/>
            <a:chExt cx="2160000" cy="1080000"/>
          </a:xfrm>
        </p:grpSpPr>
        <p:sp>
          <p:nvSpPr>
            <p:cNvPr id="40" name="Rettangolo con angoli arrotondati 39">
              <a:extLst>
                <a:ext uri="{FF2B5EF4-FFF2-40B4-BE49-F238E27FC236}">
                  <a16:creationId xmlns:a16="http://schemas.microsoft.com/office/drawing/2014/main" id="{D2578897-7956-2B47-A1AA-2F18044B5AC6}"/>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1" name="CasellaDiTesto 40">
              <a:extLst>
                <a:ext uri="{FF2B5EF4-FFF2-40B4-BE49-F238E27FC236}">
                  <a16:creationId xmlns:a16="http://schemas.microsoft.com/office/drawing/2014/main" id="{9018128D-3603-0C84-2CA2-385A4F90FC5B}"/>
                </a:ext>
              </a:extLst>
            </p:cNvPr>
            <p:cNvSpPr txBox="1"/>
            <p:nvPr/>
          </p:nvSpPr>
          <p:spPr>
            <a:xfrm>
              <a:off x="6803573" y="5201201"/>
              <a:ext cx="1725930" cy="615554"/>
            </a:xfrm>
            <a:prstGeom prst="rect">
              <a:avLst/>
            </a:prstGeom>
            <a:noFill/>
          </p:spPr>
          <p:txBody>
            <a:bodyPr wrap="square" rtlCol="0">
              <a:spAutoFit/>
            </a:bodyPr>
            <a:lstStyle/>
            <a:p>
              <a:pPr algn="ctr"/>
              <a:endParaRPr lang="it-IT" b="1" dirty="0">
                <a:solidFill>
                  <a:schemeClr val="bg1"/>
                </a:solidFill>
              </a:endParaRPr>
            </a:p>
          </p:txBody>
        </p:sp>
      </p:grpSp>
      <p:grpSp>
        <p:nvGrpSpPr>
          <p:cNvPr id="42" name="Gruppo 41">
            <a:extLst>
              <a:ext uri="{FF2B5EF4-FFF2-40B4-BE49-F238E27FC236}">
                <a16:creationId xmlns:a16="http://schemas.microsoft.com/office/drawing/2014/main" id="{80F25B7E-6D43-A06D-16C6-559DDBAAB52B}"/>
              </a:ext>
            </a:extLst>
          </p:cNvPr>
          <p:cNvGrpSpPr/>
          <p:nvPr/>
        </p:nvGrpSpPr>
        <p:grpSpPr>
          <a:xfrm>
            <a:off x="2087001" y="6504792"/>
            <a:ext cx="720000" cy="540000"/>
            <a:chOff x="6573488" y="5029771"/>
            <a:chExt cx="2160000" cy="1080000"/>
          </a:xfrm>
        </p:grpSpPr>
        <p:sp>
          <p:nvSpPr>
            <p:cNvPr id="48" name="Rettangolo con angoli arrotondati 47">
              <a:extLst>
                <a:ext uri="{FF2B5EF4-FFF2-40B4-BE49-F238E27FC236}">
                  <a16:creationId xmlns:a16="http://schemas.microsoft.com/office/drawing/2014/main" id="{69BEDA97-AB97-EB6A-F9FF-E6810C59E470}"/>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9" name="CasellaDiTesto 48">
              <a:extLst>
                <a:ext uri="{FF2B5EF4-FFF2-40B4-BE49-F238E27FC236}">
                  <a16:creationId xmlns:a16="http://schemas.microsoft.com/office/drawing/2014/main" id="{6CDD6F83-AD9A-6A54-89AC-D32323BB6E88}"/>
                </a:ext>
              </a:extLst>
            </p:cNvPr>
            <p:cNvSpPr txBox="1"/>
            <p:nvPr/>
          </p:nvSpPr>
          <p:spPr>
            <a:xfrm>
              <a:off x="6803573" y="5201201"/>
              <a:ext cx="1725930" cy="615554"/>
            </a:xfrm>
            <a:prstGeom prst="rect">
              <a:avLst/>
            </a:prstGeom>
            <a:noFill/>
          </p:spPr>
          <p:txBody>
            <a:bodyPr wrap="square" rtlCol="0">
              <a:spAutoFit/>
            </a:bodyPr>
            <a:lstStyle/>
            <a:p>
              <a:pPr algn="ctr"/>
              <a:endParaRPr lang="it-IT" b="1" dirty="0">
                <a:solidFill>
                  <a:schemeClr val="bg1"/>
                </a:solidFill>
              </a:endParaRPr>
            </a:p>
          </p:txBody>
        </p:sp>
      </p:grpSp>
      <p:sp>
        <p:nvSpPr>
          <p:cNvPr id="75" name="Rettangolo con angoli arrotondati 74">
            <a:extLst>
              <a:ext uri="{FF2B5EF4-FFF2-40B4-BE49-F238E27FC236}">
                <a16:creationId xmlns:a16="http://schemas.microsoft.com/office/drawing/2014/main" id="{36B64078-07EF-2D93-3BFE-8B7782A17563}"/>
              </a:ext>
            </a:extLst>
          </p:cNvPr>
          <p:cNvSpPr/>
          <p:nvPr/>
        </p:nvSpPr>
        <p:spPr>
          <a:xfrm>
            <a:off x="1202256" y="8235686"/>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6" name="Rettangolo con angoli arrotondati 75">
            <a:extLst>
              <a:ext uri="{FF2B5EF4-FFF2-40B4-BE49-F238E27FC236}">
                <a16:creationId xmlns:a16="http://schemas.microsoft.com/office/drawing/2014/main" id="{43D3263F-4A58-219C-D8B1-4B8B530A3A52}"/>
              </a:ext>
            </a:extLst>
          </p:cNvPr>
          <p:cNvSpPr/>
          <p:nvPr/>
        </p:nvSpPr>
        <p:spPr>
          <a:xfrm>
            <a:off x="2250118" y="8425576"/>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80" name="Gruppo 79">
            <a:extLst>
              <a:ext uri="{FF2B5EF4-FFF2-40B4-BE49-F238E27FC236}">
                <a16:creationId xmlns:a16="http://schemas.microsoft.com/office/drawing/2014/main" id="{63F6475E-E05C-381A-EBE6-7C9CA8759656}"/>
              </a:ext>
            </a:extLst>
          </p:cNvPr>
          <p:cNvGrpSpPr/>
          <p:nvPr/>
        </p:nvGrpSpPr>
        <p:grpSpPr>
          <a:xfrm>
            <a:off x="2988248" y="9343524"/>
            <a:ext cx="720000" cy="540000"/>
            <a:chOff x="6573488" y="5029771"/>
            <a:chExt cx="2160000" cy="1080000"/>
          </a:xfrm>
        </p:grpSpPr>
        <p:sp>
          <p:nvSpPr>
            <p:cNvPr id="81" name="Rettangolo con angoli arrotondati 80">
              <a:extLst>
                <a:ext uri="{FF2B5EF4-FFF2-40B4-BE49-F238E27FC236}">
                  <a16:creationId xmlns:a16="http://schemas.microsoft.com/office/drawing/2014/main" id="{BA66F369-9D71-62A1-F6F6-4E43BD43E61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2" name="CasellaDiTesto 81">
              <a:extLst>
                <a:ext uri="{FF2B5EF4-FFF2-40B4-BE49-F238E27FC236}">
                  <a16:creationId xmlns:a16="http://schemas.microsoft.com/office/drawing/2014/main" id="{5D1AFC0B-3BF8-A099-A106-ADF1FAAD4BCD}"/>
                </a:ext>
              </a:extLst>
            </p:cNvPr>
            <p:cNvSpPr txBox="1"/>
            <p:nvPr/>
          </p:nvSpPr>
          <p:spPr>
            <a:xfrm>
              <a:off x="6803573" y="5201201"/>
              <a:ext cx="1725930" cy="615554"/>
            </a:xfrm>
            <a:prstGeom prst="rect">
              <a:avLst/>
            </a:prstGeom>
            <a:noFill/>
          </p:spPr>
          <p:txBody>
            <a:bodyPr wrap="square" rtlCol="0">
              <a:spAutoFit/>
            </a:bodyPr>
            <a:lstStyle/>
            <a:p>
              <a:pPr algn="ctr"/>
              <a:endParaRPr lang="it-IT" b="1" dirty="0">
                <a:solidFill>
                  <a:schemeClr val="bg1"/>
                </a:solidFill>
              </a:endParaRPr>
            </a:p>
          </p:txBody>
        </p:sp>
      </p:grpSp>
      <p:sp>
        <p:nvSpPr>
          <p:cNvPr id="98" name="Rettangolo con angoli arrotondati 97">
            <a:extLst>
              <a:ext uri="{FF2B5EF4-FFF2-40B4-BE49-F238E27FC236}">
                <a16:creationId xmlns:a16="http://schemas.microsoft.com/office/drawing/2014/main" id="{BE37B77B-FF1A-CDA5-031C-A6A24E7E8197}"/>
              </a:ext>
            </a:extLst>
          </p:cNvPr>
          <p:cNvSpPr/>
          <p:nvPr/>
        </p:nvSpPr>
        <p:spPr>
          <a:xfrm>
            <a:off x="1137945" y="252415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9" name="Υπότιτλος 2">
            <a:extLst>
              <a:ext uri="{FF2B5EF4-FFF2-40B4-BE49-F238E27FC236}">
                <a16:creationId xmlns:a16="http://schemas.microsoft.com/office/drawing/2014/main" id="{B15F7CC1-CC04-30CC-094F-EA608CE5050C}"/>
              </a:ext>
            </a:extLst>
          </p:cNvPr>
          <p:cNvSpPr txBox="1">
            <a:spLocks/>
          </p:cNvSpPr>
          <p:nvPr/>
        </p:nvSpPr>
        <p:spPr>
          <a:xfrm>
            <a:off x="6291418" y="2432209"/>
            <a:ext cx="4870270"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Modulo</a:t>
            </a:r>
          </a:p>
          <a:p>
            <a:pPr marL="25400" indent="0" algn="l">
              <a:lnSpc>
                <a:spcPct val="170000"/>
              </a:lnSpc>
            </a:pPr>
            <a:endParaRPr lang="en-GB" dirty="0">
              <a:solidFill>
                <a:schemeClr val="tx1"/>
              </a:solidFill>
              <a:latin typeface="Bricolage Grotesque" panose="020B0604020202020204" charset="0"/>
            </a:endParaRPr>
          </a:p>
        </p:txBody>
      </p:sp>
      <p:sp>
        <p:nvSpPr>
          <p:cNvPr id="100" name="Υπότιτλος 2">
            <a:extLst>
              <a:ext uri="{FF2B5EF4-FFF2-40B4-BE49-F238E27FC236}">
                <a16:creationId xmlns:a16="http://schemas.microsoft.com/office/drawing/2014/main" id="{7A47C939-9433-8616-4E77-38D692E81ECA}"/>
              </a:ext>
            </a:extLst>
          </p:cNvPr>
          <p:cNvSpPr txBox="1">
            <a:spLocks/>
          </p:cNvSpPr>
          <p:nvPr/>
        </p:nvSpPr>
        <p:spPr>
          <a:xfrm>
            <a:off x="6291418" y="3604153"/>
            <a:ext cx="10149494"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Sottomodulo: focus specifico relativo a un modulo</a:t>
            </a:r>
          </a:p>
          <a:p>
            <a:pPr marL="25400" indent="0" algn="l">
              <a:lnSpc>
                <a:spcPct val="170000"/>
              </a:lnSpc>
            </a:pPr>
            <a:endParaRPr lang="en-GB" dirty="0">
              <a:solidFill>
                <a:schemeClr val="tx1"/>
              </a:solidFill>
              <a:latin typeface="Bricolage Grotesque" panose="020B0604020202020204" charset="0"/>
            </a:endParaRPr>
          </a:p>
        </p:txBody>
      </p:sp>
      <p:sp>
        <p:nvSpPr>
          <p:cNvPr id="101" name="Υπότιτλος 2">
            <a:extLst>
              <a:ext uri="{FF2B5EF4-FFF2-40B4-BE49-F238E27FC236}">
                <a16:creationId xmlns:a16="http://schemas.microsoft.com/office/drawing/2014/main" id="{BBC6BC17-4192-93E7-294C-AC0D4F361500}"/>
              </a:ext>
            </a:extLst>
          </p:cNvPr>
          <p:cNvSpPr txBox="1">
            <a:spLocks/>
          </p:cNvSpPr>
          <p:nvPr/>
        </p:nvSpPr>
        <p:spPr>
          <a:xfrm>
            <a:off x="6273130" y="5889630"/>
            <a:ext cx="9491126"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Modulo principale, composto da un modulo di circa 4 ore e da un sottomodulo di 1 o 2 ore.</a:t>
            </a:r>
          </a:p>
          <a:p>
            <a:pPr marL="25400" indent="0" algn="l"/>
            <a:endParaRPr lang="en-GB" dirty="0">
              <a:solidFill>
                <a:schemeClr val="tx1"/>
              </a:solidFill>
              <a:latin typeface="Bricolage Grotesque" panose="020B0604020202020204" charset="0"/>
            </a:endParaRPr>
          </a:p>
        </p:txBody>
      </p:sp>
      <p:sp>
        <p:nvSpPr>
          <p:cNvPr id="102" name="Υπότιτλος 2">
            <a:extLst>
              <a:ext uri="{FF2B5EF4-FFF2-40B4-BE49-F238E27FC236}">
                <a16:creationId xmlns:a16="http://schemas.microsoft.com/office/drawing/2014/main" id="{FC8ACBDF-AB36-5AD8-1A8E-F6F520CCF188}"/>
              </a:ext>
            </a:extLst>
          </p:cNvPr>
          <p:cNvSpPr txBox="1">
            <a:spLocks/>
          </p:cNvSpPr>
          <p:nvPr/>
        </p:nvSpPr>
        <p:spPr>
          <a:xfrm>
            <a:off x="6260386" y="8411183"/>
            <a:ext cx="11685686"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Modulo complementare, della durata di circa 2 ore.</a:t>
            </a:r>
          </a:p>
          <a:p>
            <a:pPr marL="25400" indent="0" algn="l">
              <a:lnSpc>
                <a:spcPct val="170000"/>
              </a:lnSpc>
            </a:pPr>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38140429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2B773-07A7-E1CC-EF80-B01DBE3D0D97}"/>
            </a:ext>
          </a:extLst>
        </p:cNvPr>
        <p:cNvGrpSpPr/>
        <p:nvPr/>
      </p:nvGrpSpPr>
      <p:grpSpPr>
        <a:xfrm>
          <a:off x="0" y="0"/>
          <a:ext cx="0" cy="0"/>
          <a:chOff x="0" y="0"/>
          <a:chExt cx="0" cy="0"/>
        </a:xfrm>
      </p:grpSpPr>
      <p:sp>
        <p:nvSpPr>
          <p:cNvPr id="3" name="Υπότιτλος 2">
            <a:extLst>
              <a:ext uri="{FF2B5EF4-FFF2-40B4-BE49-F238E27FC236}">
                <a16:creationId xmlns:a16="http://schemas.microsoft.com/office/drawing/2014/main" id="{7FC77074-A703-8C95-D947-F378928A678C}"/>
              </a:ext>
            </a:extLst>
          </p:cNvPr>
          <p:cNvSpPr>
            <a:spLocks noGrp="1"/>
          </p:cNvSpPr>
          <p:nvPr>
            <p:ph type="subTitle" idx="1"/>
          </p:nvPr>
        </p:nvSpPr>
        <p:spPr>
          <a:xfrm>
            <a:off x="958481" y="1588781"/>
            <a:ext cx="4386700" cy="1171944"/>
          </a:xfrm>
        </p:spPr>
        <p:txBody>
          <a:bodyPr>
            <a:noAutofit/>
          </a:bodyPr>
          <a:lstStyle/>
          <a:p>
            <a:pPr marL="25400" indent="0" algn="l">
              <a:lnSpc>
                <a:spcPct val="170000"/>
              </a:lnSpc>
            </a:pPr>
            <a:r>
              <a:rPr lang="en-US" dirty="0">
                <a:solidFill>
                  <a:schemeClr val="tx1"/>
                </a:solidFill>
                <a:latin typeface="Bricolage Grotesque" panose="020B0604020202020204" charset="0"/>
              </a:rPr>
              <a:t>Tipi di moduli</a:t>
            </a: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F9F7C448-EDCC-EF06-29B1-D62862D4410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4F035CF7-1A3A-76B2-58A1-68B70A6E073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87483B8F-ED63-14F3-CDCE-9538B0F70DB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7696ABB5-76D5-81EA-91D4-DF1234FD995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F3311089-9F32-F75C-8530-A25ACA64976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E1482521-258E-732C-64E0-322FAA4F5C67}"/>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9EFF8E7-45AA-0A0C-CD67-4255CC501DE2}"/>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1E66676-5695-6F3B-E448-505C861060C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F557A71-E123-E13E-61D8-43B08CA4686A}"/>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9A19B5B6-B3A7-7951-BC15-43CD24B09F3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2422EE9C-6082-0F0E-311A-3F09FC7DA195}"/>
              </a:ext>
            </a:extLst>
          </p:cNvPr>
          <p:cNvSpPr>
            <a:spLocks noGrp="1"/>
          </p:cNvSpPr>
          <p:nvPr>
            <p:ph type="ctrTitle"/>
          </p:nvPr>
        </p:nvSpPr>
        <p:spPr>
          <a:xfrm>
            <a:off x="3721248" y="480015"/>
            <a:ext cx="14748395" cy="1470025"/>
          </a:xfrm>
        </p:spPr>
        <p:txBody>
          <a:bodyPr/>
          <a:lstStyle/>
          <a:p>
            <a:r>
              <a:rPr lang="en-US" dirty="0">
                <a:latin typeface="Bricolage Grotesque" panose="020B0604020202020204" charset="0"/>
              </a:rPr>
              <a:t>Moduli combinabili</a:t>
            </a:r>
            <a:endParaRPr lang="el-GR" dirty="0"/>
          </a:p>
        </p:txBody>
      </p:sp>
      <p:sp>
        <p:nvSpPr>
          <p:cNvPr id="93" name="Υπότιτλος 2">
            <a:extLst>
              <a:ext uri="{FF2B5EF4-FFF2-40B4-BE49-F238E27FC236}">
                <a16:creationId xmlns:a16="http://schemas.microsoft.com/office/drawing/2014/main" id="{41F2B77D-BC5D-044D-7CD5-9AB58B06F2CF}"/>
              </a:ext>
            </a:extLst>
          </p:cNvPr>
          <p:cNvSpPr txBox="1">
            <a:spLocks/>
          </p:cNvSpPr>
          <p:nvPr/>
        </p:nvSpPr>
        <p:spPr>
          <a:xfrm>
            <a:off x="908709" y="5579615"/>
            <a:ext cx="3325850"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Conoscenze e competenze chiave</a:t>
            </a:r>
          </a:p>
          <a:p>
            <a:pPr marL="25400" indent="0" algn="l"/>
            <a:endParaRPr lang="en-GB" dirty="0">
              <a:solidFill>
                <a:schemeClr val="tx1"/>
              </a:solidFill>
              <a:latin typeface="Bricolage Grotesque" panose="020B0604020202020204" charset="0"/>
            </a:endParaRPr>
          </a:p>
        </p:txBody>
      </p:sp>
      <p:sp>
        <p:nvSpPr>
          <p:cNvPr id="96" name="Υπότιτλος 2">
            <a:extLst>
              <a:ext uri="{FF2B5EF4-FFF2-40B4-BE49-F238E27FC236}">
                <a16:creationId xmlns:a16="http://schemas.microsoft.com/office/drawing/2014/main" id="{4DD45D09-68DD-546F-9023-26F064C6E53E}"/>
              </a:ext>
            </a:extLst>
          </p:cNvPr>
          <p:cNvSpPr txBox="1">
            <a:spLocks/>
          </p:cNvSpPr>
          <p:nvPr/>
        </p:nvSpPr>
        <p:spPr>
          <a:xfrm>
            <a:off x="908709" y="8691936"/>
            <a:ext cx="3325850"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Competenze di base</a:t>
            </a:r>
          </a:p>
          <a:p>
            <a:pPr marL="25400" indent="0" algn="l"/>
            <a:endParaRPr lang="en-GB" dirty="0">
              <a:solidFill>
                <a:schemeClr val="tx1"/>
              </a:solidFill>
              <a:latin typeface="Bricolage Grotesque" panose="020B0604020202020204" charset="0"/>
            </a:endParaRPr>
          </a:p>
        </p:txBody>
      </p:sp>
      <p:sp>
        <p:nvSpPr>
          <p:cNvPr id="97" name="Υπότιτλος 2">
            <a:extLst>
              <a:ext uri="{FF2B5EF4-FFF2-40B4-BE49-F238E27FC236}">
                <a16:creationId xmlns:a16="http://schemas.microsoft.com/office/drawing/2014/main" id="{0A869802-18D6-468D-5477-558001C0FBEB}"/>
              </a:ext>
            </a:extLst>
          </p:cNvPr>
          <p:cNvSpPr txBox="1">
            <a:spLocks/>
          </p:cNvSpPr>
          <p:nvPr/>
        </p:nvSpPr>
        <p:spPr>
          <a:xfrm>
            <a:off x="991938" y="2770941"/>
            <a:ext cx="3325850"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Conoscenze applicative</a:t>
            </a:r>
          </a:p>
          <a:p>
            <a:pPr marL="25400" indent="0" algn="l"/>
            <a:endParaRPr lang="en-GB" dirty="0">
              <a:solidFill>
                <a:schemeClr val="tx1"/>
              </a:solidFill>
              <a:latin typeface="Bricolage Grotesque" panose="020B0604020202020204" charset="0"/>
            </a:endParaRPr>
          </a:p>
        </p:txBody>
      </p:sp>
      <p:sp>
        <p:nvSpPr>
          <p:cNvPr id="137" name="Rettangolo con angoli arrotondati 136">
            <a:extLst>
              <a:ext uri="{FF2B5EF4-FFF2-40B4-BE49-F238E27FC236}">
                <a16:creationId xmlns:a16="http://schemas.microsoft.com/office/drawing/2014/main" id="{3540AFAA-1BDE-FB35-7DBF-7784FB398E0B}"/>
              </a:ext>
            </a:extLst>
          </p:cNvPr>
          <p:cNvSpPr/>
          <p:nvPr/>
        </p:nvSpPr>
        <p:spPr>
          <a:xfrm>
            <a:off x="4313307" y="4650441"/>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8" name="Rettangolo con angoli arrotondati 137">
            <a:extLst>
              <a:ext uri="{FF2B5EF4-FFF2-40B4-BE49-F238E27FC236}">
                <a16:creationId xmlns:a16="http://schemas.microsoft.com/office/drawing/2014/main" id="{91FFBB83-87D7-6A90-B639-F00C90176817}"/>
              </a:ext>
            </a:extLst>
          </p:cNvPr>
          <p:cNvSpPr/>
          <p:nvPr/>
        </p:nvSpPr>
        <p:spPr>
          <a:xfrm>
            <a:off x="4481274" y="4840331"/>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9" name="CasellaDiTesto 138">
            <a:extLst>
              <a:ext uri="{FF2B5EF4-FFF2-40B4-BE49-F238E27FC236}">
                <a16:creationId xmlns:a16="http://schemas.microsoft.com/office/drawing/2014/main" id="{FB6DD0C6-B64F-92D2-DE2B-63C01A4B6422}"/>
              </a:ext>
            </a:extLst>
          </p:cNvPr>
          <p:cNvSpPr txBox="1"/>
          <p:nvPr/>
        </p:nvSpPr>
        <p:spPr>
          <a:xfrm>
            <a:off x="4333633" y="4858340"/>
            <a:ext cx="2418757" cy="1015663"/>
          </a:xfrm>
          <a:prstGeom prst="rect">
            <a:avLst/>
          </a:prstGeom>
          <a:noFill/>
        </p:spPr>
        <p:txBody>
          <a:bodyPr wrap="square" rtlCol="0">
            <a:spAutoFit/>
          </a:bodyPr>
          <a:lstStyle/>
          <a:p>
            <a:pPr algn="ctr"/>
            <a:r>
              <a:rPr lang="it-IT" sz="2000" b="1" dirty="0">
                <a:solidFill>
                  <a:schemeClr val="bg1"/>
                </a:solidFill>
              </a:rPr>
              <a:t>ALFABETIZZAZIONE INFORMATIVA E MEDIALE</a:t>
            </a:r>
          </a:p>
        </p:txBody>
      </p:sp>
      <p:grpSp>
        <p:nvGrpSpPr>
          <p:cNvPr id="140" name="Gruppo 139">
            <a:extLst>
              <a:ext uri="{FF2B5EF4-FFF2-40B4-BE49-F238E27FC236}">
                <a16:creationId xmlns:a16="http://schemas.microsoft.com/office/drawing/2014/main" id="{BFB196B7-E30F-FEA3-F1B7-E63CDFA667A0}"/>
              </a:ext>
            </a:extLst>
          </p:cNvPr>
          <p:cNvGrpSpPr/>
          <p:nvPr/>
        </p:nvGrpSpPr>
        <p:grpSpPr>
          <a:xfrm>
            <a:off x="6402193" y="5512896"/>
            <a:ext cx="2160000" cy="1080000"/>
            <a:chOff x="9649415" y="2955847"/>
            <a:chExt cx="2160000" cy="1080000"/>
          </a:xfrm>
        </p:grpSpPr>
        <p:sp>
          <p:nvSpPr>
            <p:cNvPr id="141" name="Rettangolo con angoli arrotondati 140">
              <a:extLst>
                <a:ext uri="{FF2B5EF4-FFF2-40B4-BE49-F238E27FC236}">
                  <a16:creationId xmlns:a16="http://schemas.microsoft.com/office/drawing/2014/main" id="{900788E2-3D6B-22CA-A154-A8D08B6F0755}"/>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2" name="CasellaDiTesto 141">
              <a:extLst>
                <a:ext uri="{FF2B5EF4-FFF2-40B4-BE49-F238E27FC236}">
                  <a16:creationId xmlns:a16="http://schemas.microsoft.com/office/drawing/2014/main" id="{35FA9F88-ECFA-F779-EBD0-479130387F33}"/>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QUANDO LE COSE VANNO STORTE</a:t>
              </a:r>
            </a:p>
          </p:txBody>
        </p:sp>
      </p:grpSp>
      <p:grpSp>
        <p:nvGrpSpPr>
          <p:cNvPr id="143" name="Gruppo 142">
            <a:extLst>
              <a:ext uri="{FF2B5EF4-FFF2-40B4-BE49-F238E27FC236}">
                <a16:creationId xmlns:a16="http://schemas.microsoft.com/office/drawing/2014/main" id="{CCB39CAC-E779-184B-2082-C65D192B06FB}"/>
              </a:ext>
            </a:extLst>
          </p:cNvPr>
          <p:cNvGrpSpPr/>
          <p:nvPr/>
        </p:nvGrpSpPr>
        <p:grpSpPr>
          <a:xfrm>
            <a:off x="7102000" y="6513082"/>
            <a:ext cx="720000" cy="540000"/>
            <a:chOff x="6573488" y="5029771"/>
            <a:chExt cx="2160000" cy="1080000"/>
          </a:xfrm>
        </p:grpSpPr>
        <p:sp>
          <p:nvSpPr>
            <p:cNvPr id="144" name="Rettangolo con angoli arrotondati 143">
              <a:extLst>
                <a:ext uri="{FF2B5EF4-FFF2-40B4-BE49-F238E27FC236}">
                  <a16:creationId xmlns:a16="http://schemas.microsoft.com/office/drawing/2014/main" id="{8ED85CCF-1190-52AF-5E48-D95C02512AC0}"/>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5" name="CasellaDiTesto 144">
              <a:extLst>
                <a:ext uri="{FF2B5EF4-FFF2-40B4-BE49-F238E27FC236}">
                  <a16:creationId xmlns:a16="http://schemas.microsoft.com/office/drawing/2014/main" id="{3AF8FA5E-060E-DFA9-54C7-0DE6019E393B}"/>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146" name="Gruppo 145">
            <a:extLst>
              <a:ext uri="{FF2B5EF4-FFF2-40B4-BE49-F238E27FC236}">
                <a16:creationId xmlns:a16="http://schemas.microsoft.com/office/drawing/2014/main" id="{CA8807D6-6228-379D-A47F-3CA7D9537A01}"/>
              </a:ext>
            </a:extLst>
          </p:cNvPr>
          <p:cNvGrpSpPr/>
          <p:nvPr/>
        </p:nvGrpSpPr>
        <p:grpSpPr>
          <a:xfrm>
            <a:off x="5133139" y="5861797"/>
            <a:ext cx="720000" cy="540000"/>
            <a:chOff x="6573488" y="5029771"/>
            <a:chExt cx="2160000" cy="1080000"/>
          </a:xfrm>
        </p:grpSpPr>
        <p:sp>
          <p:nvSpPr>
            <p:cNvPr id="147" name="Rettangolo con angoli arrotondati 146">
              <a:extLst>
                <a:ext uri="{FF2B5EF4-FFF2-40B4-BE49-F238E27FC236}">
                  <a16:creationId xmlns:a16="http://schemas.microsoft.com/office/drawing/2014/main" id="{4BAF594E-D63E-B215-65E1-67F6749DA413}"/>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8" name="CasellaDiTesto 147">
              <a:extLst>
                <a:ext uri="{FF2B5EF4-FFF2-40B4-BE49-F238E27FC236}">
                  <a16:creationId xmlns:a16="http://schemas.microsoft.com/office/drawing/2014/main" id="{24B4EF7E-EE9F-7C20-C3EC-C047F53AE441}"/>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4h</a:t>
              </a:r>
            </a:p>
          </p:txBody>
        </p:sp>
      </p:grpSp>
      <p:sp>
        <p:nvSpPr>
          <p:cNvPr id="149" name="Rettangolo con angoli arrotondati 148">
            <a:extLst>
              <a:ext uri="{FF2B5EF4-FFF2-40B4-BE49-F238E27FC236}">
                <a16:creationId xmlns:a16="http://schemas.microsoft.com/office/drawing/2014/main" id="{C170F020-E934-5E00-F03C-B59B04D473DE}"/>
              </a:ext>
            </a:extLst>
          </p:cNvPr>
          <p:cNvSpPr/>
          <p:nvPr/>
        </p:nvSpPr>
        <p:spPr>
          <a:xfrm>
            <a:off x="9065291" y="4650441"/>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0" name="Rettangolo con angoli arrotondati 149">
            <a:extLst>
              <a:ext uri="{FF2B5EF4-FFF2-40B4-BE49-F238E27FC236}">
                <a16:creationId xmlns:a16="http://schemas.microsoft.com/office/drawing/2014/main" id="{C2D162DC-1179-9E21-8D0B-0084DC6CAAC4}"/>
              </a:ext>
            </a:extLst>
          </p:cNvPr>
          <p:cNvSpPr/>
          <p:nvPr/>
        </p:nvSpPr>
        <p:spPr>
          <a:xfrm>
            <a:off x="9233258" y="4840331"/>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1" name="CasellaDiTesto 150">
            <a:extLst>
              <a:ext uri="{FF2B5EF4-FFF2-40B4-BE49-F238E27FC236}">
                <a16:creationId xmlns:a16="http://schemas.microsoft.com/office/drawing/2014/main" id="{DB0236D6-85B9-8AB2-12F4-761B3AD6F535}"/>
              </a:ext>
            </a:extLst>
          </p:cNvPr>
          <p:cNvSpPr txBox="1"/>
          <p:nvPr/>
        </p:nvSpPr>
        <p:spPr>
          <a:xfrm>
            <a:off x="9080251" y="4837006"/>
            <a:ext cx="2467627" cy="1118255"/>
          </a:xfrm>
          <a:prstGeom prst="rect">
            <a:avLst/>
          </a:prstGeom>
          <a:noFill/>
        </p:spPr>
        <p:txBody>
          <a:bodyPr wrap="square" rtlCol="0">
            <a:spAutoFit/>
          </a:bodyPr>
          <a:lstStyle/>
          <a:p>
            <a:pPr algn="ctr">
              <a:lnSpc>
                <a:spcPts val="2000"/>
              </a:lnSpc>
            </a:pPr>
            <a:r>
              <a:rPr lang="it-IT" sz="2000" b="1" dirty="0">
                <a:solidFill>
                  <a:schemeClr val="bg1"/>
                </a:solidFill>
              </a:rPr>
              <a:t>GESTIONE DELL'IA E</a:t>
            </a:r>
          </a:p>
          <a:p>
            <a:pPr algn="ctr">
              <a:lnSpc>
                <a:spcPts val="2000"/>
              </a:lnSpc>
            </a:pPr>
            <a:r>
              <a:rPr lang="it-IT" sz="2000" b="1" dirty="0">
                <a:solidFill>
                  <a:schemeClr val="bg1"/>
                </a:solidFill>
              </a:rPr>
              <a:t>LA SICUREZZA INFORMATICA </a:t>
            </a:r>
            <a:br>
              <a:rPr lang="it-IT" sz="2000" b="1" dirty="0">
                <a:solidFill>
                  <a:schemeClr val="bg1"/>
                </a:solidFill>
              </a:rPr>
            </a:br>
            <a:r>
              <a:rPr lang="it-IT" sz="2000" b="1" dirty="0">
                <a:solidFill>
                  <a:schemeClr val="bg1"/>
                </a:solidFill>
              </a:rPr>
              <a:t>IN TEMPI INCERTI</a:t>
            </a:r>
          </a:p>
        </p:txBody>
      </p:sp>
      <p:grpSp>
        <p:nvGrpSpPr>
          <p:cNvPr id="152" name="Gruppo 151">
            <a:extLst>
              <a:ext uri="{FF2B5EF4-FFF2-40B4-BE49-F238E27FC236}">
                <a16:creationId xmlns:a16="http://schemas.microsoft.com/office/drawing/2014/main" id="{BB3A6656-9D2E-4838-AEFB-7263767BFB78}"/>
              </a:ext>
            </a:extLst>
          </p:cNvPr>
          <p:cNvGrpSpPr/>
          <p:nvPr/>
        </p:nvGrpSpPr>
        <p:grpSpPr>
          <a:xfrm>
            <a:off x="11154177" y="5488175"/>
            <a:ext cx="2160000" cy="1104721"/>
            <a:chOff x="9649415" y="2931126"/>
            <a:chExt cx="2160000" cy="1104721"/>
          </a:xfrm>
        </p:grpSpPr>
        <p:sp>
          <p:nvSpPr>
            <p:cNvPr id="153" name="Rettangolo con angoli arrotondati 152">
              <a:extLst>
                <a:ext uri="{FF2B5EF4-FFF2-40B4-BE49-F238E27FC236}">
                  <a16:creationId xmlns:a16="http://schemas.microsoft.com/office/drawing/2014/main" id="{00BBC7B1-0736-4247-A43E-3EAE1BCF6120}"/>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4" name="CasellaDiTesto 153">
              <a:extLst>
                <a:ext uri="{FF2B5EF4-FFF2-40B4-BE49-F238E27FC236}">
                  <a16:creationId xmlns:a16="http://schemas.microsoft.com/office/drawing/2014/main" id="{E3B6ECC1-12EA-BD55-0387-E0BEB2CE4AA2}"/>
                </a:ext>
              </a:extLst>
            </p:cNvPr>
            <p:cNvSpPr txBox="1"/>
            <p:nvPr/>
          </p:nvSpPr>
          <p:spPr>
            <a:xfrm>
              <a:off x="9740855" y="2931126"/>
              <a:ext cx="1942965" cy="1015663"/>
            </a:xfrm>
            <a:prstGeom prst="rect">
              <a:avLst/>
            </a:prstGeom>
            <a:noFill/>
          </p:spPr>
          <p:txBody>
            <a:bodyPr wrap="square" rtlCol="0">
              <a:spAutoFit/>
            </a:bodyPr>
            <a:lstStyle/>
            <a:p>
              <a:pPr algn="ctr"/>
              <a:r>
                <a:rPr lang="it-IT" sz="2000" b="1" dirty="0">
                  <a:solidFill>
                    <a:schemeClr val="bg1"/>
                  </a:solidFill>
                </a:rPr>
                <a:t>QUANDO LE COSE VANNO STORTE</a:t>
              </a:r>
            </a:p>
          </p:txBody>
        </p:sp>
      </p:grpSp>
      <p:grpSp>
        <p:nvGrpSpPr>
          <p:cNvPr id="155" name="Gruppo 154">
            <a:extLst>
              <a:ext uri="{FF2B5EF4-FFF2-40B4-BE49-F238E27FC236}">
                <a16:creationId xmlns:a16="http://schemas.microsoft.com/office/drawing/2014/main" id="{E20911F7-5C12-2498-BB66-D023E20794F8}"/>
              </a:ext>
            </a:extLst>
          </p:cNvPr>
          <p:cNvGrpSpPr/>
          <p:nvPr/>
        </p:nvGrpSpPr>
        <p:grpSpPr>
          <a:xfrm>
            <a:off x="11838486" y="6465911"/>
            <a:ext cx="720000" cy="540000"/>
            <a:chOff x="6573488" y="5029771"/>
            <a:chExt cx="2160000" cy="1080000"/>
          </a:xfrm>
        </p:grpSpPr>
        <p:sp>
          <p:nvSpPr>
            <p:cNvPr id="156" name="Rettangolo con angoli arrotondati 155">
              <a:extLst>
                <a:ext uri="{FF2B5EF4-FFF2-40B4-BE49-F238E27FC236}">
                  <a16:creationId xmlns:a16="http://schemas.microsoft.com/office/drawing/2014/main" id="{36365EFA-72E9-B402-932E-1BC3AE62FC5D}"/>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7" name="CasellaDiTesto 156">
              <a:extLst>
                <a:ext uri="{FF2B5EF4-FFF2-40B4-BE49-F238E27FC236}">
                  <a16:creationId xmlns:a16="http://schemas.microsoft.com/office/drawing/2014/main" id="{894E2789-8B97-705B-3EFA-E20E09FC6CEA}"/>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158" name="Gruppo 157">
            <a:extLst>
              <a:ext uri="{FF2B5EF4-FFF2-40B4-BE49-F238E27FC236}">
                <a16:creationId xmlns:a16="http://schemas.microsoft.com/office/drawing/2014/main" id="{BCABE0A7-AD9C-459B-52B4-3CDDEF8C02F5}"/>
              </a:ext>
            </a:extLst>
          </p:cNvPr>
          <p:cNvGrpSpPr/>
          <p:nvPr/>
        </p:nvGrpSpPr>
        <p:grpSpPr>
          <a:xfrm>
            <a:off x="9970362" y="5882012"/>
            <a:ext cx="720000" cy="540000"/>
            <a:chOff x="6573488" y="5029771"/>
            <a:chExt cx="2160000" cy="1080000"/>
          </a:xfrm>
        </p:grpSpPr>
        <p:sp>
          <p:nvSpPr>
            <p:cNvPr id="159" name="Rettangolo con angoli arrotondati 158">
              <a:extLst>
                <a:ext uri="{FF2B5EF4-FFF2-40B4-BE49-F238E27FC236}">
                  <a16:creationId xmlns:a16="http://schemas.microsoft.com/office/drawing/2014/main" id="{514854D4-B0E7-C4B0-3890-2DBD2038885D}"/>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0" name="CasellaDiTesto 159">
              <a:extLst>
                <a:ext uri="{FF2B5EF4-FFF2-40B4-BE49-F238E27FC236}">
                  <a16:creationId xmlns:a16="http://schemas.microsoft.com/office/drawing/2014/main" id="{7EED4320-AE36-7418-2EF2-5C7C21E219F9}"/>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4h</a:t>
              </a:r>
            </a:p>
          </p:txBody>
        </p:sp>
      </p:grpSp>
      <p:sp>
        <p:nvSpPr>
          <p:cNvPr id="161" name="Rettangolo con angoli arrotondati 160">
            <a:extLst>
              <a:ext uri="{FF2B5EF4-FFF2-40B4-BE49-F238E27FC236}">
                <a16:creationId xmlns:a16="http://schemas.microsoft.com/office/drawing/2014/main" id="{EBF2AB82-47D8-5FB6-044C-C82C0B668BE2}"/>
              </a:ext>
            </a:extLst>
          </p:cNvPr>
          <p:cNvSpPr/>
          <p:nvPr/>
        </p:nvSpPr>
        <p:spPr>
          <a:xfrm>
            <a:off x="13836283" y="4611795"/>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2" name="Rettangolo con angoli arrotondati 161">
            <a:extLst>
              <a:ext uri="{FF2B5EF4-FFF2-40B4-BE49-F238E27FC236}">
                <a16:creationId xmlns:a16="http://schemas.microsoft.com/office/drawing/2014/main" id="{60880307-8AF0-DCB5-5E98-BD8BD2249D57}"/>
              </a:ext>
            </a:extLst>
          </p:cNvPr>
          <p:cNvSpPr/>
          <p:nvPr/>
        </p:nvSpPr>
        <p:spPr>
          <a:xfrm>
            <a:off x="14941510" y="4687385"/>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3" name="CasellaDiTesto 162">
            <a:extLst>
              <a:ext uri="{FF2B5EF4-FFF2-40B4-BE49-F238E27FC236}">
                <a16:creationId xmlns:a16="http://schemas.microsoft.com/office/drawing/2014/main" id="{D0132DD7-ECB5-1116-F774-C0B273DC88B7}"/>
              </a:ext>
            </a:extLst>
          </p:cNvPr>
          <p:cNvSpPr txBox="1"/>
          <p:nvPr/>
        </p:nvSpPr>
        <p:spPr>
          <a:xfrm>
            <a:off x="15078500" y="4613954"/>
            <a:ext cx="2042686" cy="707886"/>
          </a:xfrm>
          <a:prstGeom prst="rect">
            <a:avLst/>
          </a:prstGeom>
          <a:noFill/>
        </p:spPr>
        <p:txBody>
          <a:bodyPr wrap="square" rtlCol="0">
            <a:spAutoFit/>
          </a:bodyPr>
          <a:lstStyle/>
          <a:p>
            <a:pPr algn="ctr"/>
            <a:r>
              <a:rPr lang="it-IT" sz="2000" b="1" dirty="0">
                <a:solidFill>
                  <a:schemeClr val="bg1"/>
                </a:solidFill>
              </a:rPr>
              <a:t>RAFFORZAMENTO DELLA RESILIENZA</a:t>
            </a:r>
          </a:p>
        </p:txBody>
      </p:sp>
      <p:grpSp>
        <p:nvGrpSpPr>
          <p:cNvPr id="164" name="Gruppo 163">
            <a:extLst>
              <a:ext uri="{FF2B5EF4-FFF2-40B4-BE49-F238E27FC236}">
                <a16:creationId xmlns:a16="http://schemas.microsoft.com/office/drawing/2014/main" id="{2357DAE1-033B-8C4B-5898-7A7AA2C87327}"/>
              </a:ext>
            </a:extLst>
          </p:cNvPr>
          <p:cNvGrpSpPr/>
          <p:nvPr/>
        </p:nvGrpSpPr>
        <p:grpSpPr>
          <a:xfrm>
            <a:off x="15984853" y="5760465"/>
            <a:ext cx="2160000" cy="1080000"/>
            <a:chOff x="9649415" y="2955847"/>
            <a:chExt cx="2160000" cy="1080000"/>
          </a:xfrm>
        </p:grpSpPr>
        <p:sp>
          <p:nvSpPr>
            <p:cNvPr id="165" name="Rettangolo con angoli arrotondati 164">
              <a:extLst>
                <a:ext uri="{FF2B5EF4-FFF2-40B4-BE49-F238E27FC236}">
                  <a16:creationId xmlns:a16="http://schemas.microsoft.com/office/drawing/2014/main" id="{AA44E1EF-6335-2C3F-7955-2709E069A1E0}"/>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6" name="CasellaDiTesto 165">
              <a:extLst>
                <a:ext uri="{FF2B5EF4-FFF2-40B4-BE49-F238E27FC236}">
                  <a16:creationId xmlns:a16="http://schemas.microsoft.com/office/drawing/2014/main" id="{0B3C3FE2-1624-DEB7-8CF6-5FCB225ECFF8}"/>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QUANDO LE COSE VANNO STORTE</a:t>
              </a:r>
            </a:p>
          </p:txBody>
        </p:sp>
      </p:grpSp>
      <p:grpSp>
        <p:nvGrpSpPr>
          <p:cNvPr id="167" name="Gruppo 166">
            <a:extLst>
              <a:ext uri="{FF2B5EF4-FFF2-40B4-BE49-F238E27FC236}">
                <a16:creationId xmlns:a16="http://schemas.microsoft.com/office/drawing/2014/main" id="{ACE8A456-3615-F890-10E9-D98575F3554A}"/>
              </a:ext>
            </a:extLst>
          </p:cNvPr>
          <p:cNvGrpSpPr/>
          <p:nvPr/>
        </p:nvGrpSpPr>
        <p:grpSpPr>
          <a:xfrm>
            <a:off x="16704853" y="6691701"/>
            <a:ext cx="720000" cy="540000"/>
            <a:chOff x="6573488" y="5029771"/>
            <a:chExt cx="2160000" cy="1080000"/>
          </a:xfrm>
        </p:grpSpPr>
        <p:sp>
          <p:nvSpPr>
            <p:cNvPr id="168" name="Rettangolo con angoli arrotondati 167">
              <a:extLst>
                <a:ext uri="{FF2B5EF4-FFF2-40B4-BE49-F238E27FC236}">
                  <a16:creationId xmlns:a16="http://schemas.microsoft.com/office/drawing/2014/main" id="{5D3EAEEF-BFA8-C31F-2463-C59B558FE582}"/>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9" name="CasellaDiTesto 168">
              <a:extLst>
                <a:ext uri="{FF2B5EF4-FFF2-40B4-BE49-F238E27FC236}">
                  <a16:creationId xmlns:a16="http://schemas.microsoft.com/office/drawing/2014/main" id="{BF5B02F7-63FC-C649-F509-30D6B620618F}"/>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170" name="Gruppo 169">
            <a:extLst>
              <a:ext uri="{FF2B5EF4-FFF2-40B4-BE49-F238E27FC236}">
                <a16:creationId xmlns:a16="http://schemas.microsoft.com/office/drawing/2014/main" id="{9DEBE45B-74C7-66C7-B12A-338E20ED1AFA}"/>
              </a:ext>
            </a:extLst>
          </p:cNvPr>
          <p:cNvGrpSpPr/>
          <p:nvPr/>
        </p:nvGrpSpPr>
        <p:grpSpPr>
          <a:xfrm>
            <a:off x="13698191" y="5731921"/>
            <a:ext cx="2473900" cy="1080000"/>
            <a:chOff x="9492465" y="2955847"/>
            <a:chExt cx="2473900" cy="1080000"/>
          </a:xfrm>
        </p:grpSpPr>
        <p:sp>
          <p:nvSpPr>
            <p:cNvPr id="171" name="Rettangolo con angoli arrotondati 170">
              <a:extLst>
                <a:ext uri="{FF2B5EF4-FFF2-40B4-BE49-F238E27FC236}">
                  <a16:creationId xmlns:a16="http://schemas.microsoft.com/office/drawing/2014/main" id="{B5D7FF78-A1D4-F0FF-FBEF-22BAA7B7BF10}"/>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2" name="CasellaDiTesto 171">
              <a:extLst>
                <a:ext uri="{FF2B5EF4-FFF2-40B4-BE49-F238E27FC236}">
                  <a16:creationId xmlns:a16="http://schemas.microsoft.com/office/drawing/2014/main" id="{0A508A54-F6E4-F3C4-0822-34BB64DEAD9A}"/>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SVILUPPO DELLA RESILIENZA ORGANIZZATIVA</a:t>
              </a:r>
            </a:p>
          </p:txBody>
        </p:sp>
      </p:grpSp>
      <p:grpSp>
        <p:nvGrpSpPr>
          <p:cNvPr id="173" name="Gruppo 172">
            <a:extLst>
              <a:ext uri="{FF2B5EF4-FFF2-40B4-BE49-F238E27FC236}">
                <a16:creationId xmlns:a16="http://schemas.microsoft.com/office/drawing/2014/main" id="{52C25EEF-1079-21B0-ECA5-5213F80802CB}"/>
              </a:ext>
            </a:extLst>
          </p:cNvPr>
          <p:cNvGrpSpPr/>
          <p:nvPr/>
        </p:nvGrpSpPr>
        <p:grpSpPr>
          <a:xfrm>
            <a:off x="15590855" y="5560118"/>
            <a:ext cx="787995" cy="540000"/>
            <a:chOff x="6369503" y="5029771"/>
            <a:chExt cx="2363985" cy="1080000"/>
          </a:xfrm>
        </p:grpSpPr>
        <p:sp>
          <p:nvSpPr>
            <p:cNvPr id="174" name="Rettangolo con angoli arrotondati 173">
              <a:extLst>
                <a:ext uri="{FF2B5EF4-FFF2-40B4-BE49-F238E27FC236}">
                  <a16:creationId xmlns:a16="http://schemas.microsoft.com/office/drawing/2014/main" id="{5057BFB5-F3EA-769B-F73E-E1409CC93747}"/>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5" name="CasellaDiTesto 174">
              <a:extLst>
                <a:ext uri="{FF2B5EF4-FFF2-40B4-BE49-F238E27FC236}">
                  <a16:creationId xmlns:a16="http://schemas.microsoft.com/office/drawing/2014/main" id="{DBB3BDA2-5E46-0684-F727-696CC8D10011}"/>
                </a:ext>
              </a:extLst>
            </p:cNvPr>
            <p:cNvSpPr txBox="1"/>
            <p:nvPr/>
          </p:nvSpPr>
          <p:spPr>
            <a:xfrm>
              <a:off x="6369503" y="5201203"/>
              <a:ext cx="2160000" cy="615554"/>
            </a:xfrm>
            <a:prstGeom prst="rect">
              <a:avLst/>
            </a:prstGeom>
            <a:noFill/>
          </p:spPr>
          <p:txBody>
            <a:bodyPr wrap="square" rtlCol="0">
              <a:spAutoFit/>
            </a:bodyPr>
            <a:lstStyle/>
            <a:p>
              <a:pPr algn="ctr"/>
              <a:r>
                <a:rPr lang="it-IT" b="1" dirty="0">
                  <a:solidFill>
                    <a:schemeClr val="bg1"/>
                  </a:solidFill>
                </a:rPr>
                <a:t>3h</a:t>
              </a:r>
            </a:p>
          </p:txBody>
        </p:sp>
      </p:grpSp>
      <p:grpSp>
        <p:nvGrpSpPr>
          <p:cNvPr id="176" name="Gruppo 175">
            <a:extLst>
              <a:ext uri="{FF2B5EF4-FFF2-40B4-BE49-F238E27FC236}">
                <a16:creationId xmlns:a16="http://schemas.microsoft.com/office/drawing/2014/main" id="{A896B34C-AA6E-AC0A-C1FA-D1537CF2BEE1}"/>
              </a:ext>
            </a:extLst>
          </p:cNvPr>
          <p:cNvGrpSpPr/>
          <p:nvPr/>
        </p:nvGrpSpPr>
        <p:grpSpPr>
          <a:xfrm>
            <a:off x="14659531" y="6716169"/>
            <a:ext cx="720000" cy="540000"/>
            <a:chOff x="6573488" y="5029771"/>
            <a:chExt cx="2160000" cy="1080000"/>
          </a:xfrm>
        </p:grpSpPr>
        <p:sp>
          <p:nvSpPr>
            <p:cNvPr id="177" name="Rettangolo con angoli arrotondati 176">
              <a:extLst>
                <a:ext uri="{FF2B5EF4-FFF2-40B4-BE49-F238E27FC236}">
                  <a16:creationId xmlns:a16="http://schemas.microsoft.com/office/drawing/2014/main" id="{6CBF7821-E12E-DAD3-B3A9-0C415E220673}"/>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8" name="CasellaDiTesto 177">
              <a:extLst>
                <a:ext uri="{FF2B5EF4-FFF2-40B4-BE49-F238E27FC236}">
                  <a16:creationId xmlns:a16="http://schemas.microsoft.com/office/drawing/2014/main" id="{38ACFB43-7B8E-608D-F4EC-0DFBB8BAAB7D}"/>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h</a:t>
              </a:r>
            </a:p>
          </p:txBody>
        </p:sp>
      </p:grpSp>
      <p:sp>
        <p:nvSpPr>
          <p:cNvPr id="179" name="Rettangolo con angoli arrotondati 178">
            <a:extLst>
              <a:ext uri="{FF2B5EF4-FFF2-40B4-BE49-F238E27FC236}">
                <a16:creationId xmlns:a16="http://schemas.microsoft.com/office/drawing/2014/main" id="{518D592B-E569-ECF4-CBA5-017959B3B08A}"/>
              </a:ext>
            </a:extLst>
          </p:cNvPr>
          <p:cNvSpPr/>
          <p:nvPr/>
        </p:nvSpPr>
        <p:spPr>
          <a:xfrm>
            <a:off x="7013697" y="7832630"/>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0" name="Rettangolo con angoli arrotondati 179">
            <a:extLst>
              <a:ext uri="{FF2B5EF4-FFF2-40B4-BE49-F238E27FC236}">
                <a16:creationId xmlns:a16="http://schemas.microsoft.com/office/drawing/2014/main" id="{C4E49EEF-5BCB-7640-CBF6-F7F8A66E704A}"/>
              </a:ext>
            </a:extLst>
          </p:cNvPr>
          <p:cNvSpPr/>
          <p:nvPr/>
        </p:nvSpPr>
        <p:spPr>
          <a:xfrm>
            <a:off x="8061559" y="802252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1" name="CasellaDiTesto 180">
            <a:extLst>
              <a:ext uri="{FF2B5EF4-FFF2-40B4-BE49-F238E27FC236}">
                <a16:creationId xmlns:a16="http://schemas.microsoft.com/office/drawing/2014/main" id="{8FA6C389-FD67-04D4-FA26-436AD088951F}"/>
              </a:ext>
            </a:extLst>
          </p:cNvPr>
          <p:cNvSpPr txBox="1"/>
          <p:nvPr/>
        </p:nvSpPr>
        <p:spPr>
          <a:xfrm>
            <a:off x="8198549" y="8040529"/>
            <a:ext cx="2042686" cy="707886"/>
          </a:xfrm>
          <a:prstGeom prst="rect">
            <a:avLst/>
          </a:prstGeom>
          <a:noFill/>
        </p:spPr>
        <p:txBody>
          <a:bodyPr wrap="square" rtlCol="0">
            <a:spAutoFit/>
          </a:bodyPr>
          <a:lstStyle/>
          <a:p>
            <a:pPr algn="ctr"/>
            <a:r>
              <a:rPr lang="it-IT" sz="2000" b="1" dirty="0">
                <a:solidFill>
                  <a:schemeClr val="bg1"/>
                </a:solidFill>
              </a:rPr>
              <a:t>CRITICAL THINKING</a:t>
            </a:r>
          </a:p>
        </p:txBody>
      </p:sp>
      <p:grpSp>
        <p:nvGrpSpPr>
          <p:cNvPr id="182" name="Gruppo 181">
            <a:extLst>
              <a:ext uri="{FF2B5EF4-FFF2-40B4-BE49-F238E27FC236}">
                <a16:creationId xmlns:a16="http://schemas.microsoft.com/office/drawing/2014/main" id="{970A74EF-8752-AA05-B64F-1C7E605437AA}"/>
              </a:ext>
            </a:extLst>
          </p:cNvPr>
          <p:cNvGrpSpPr/>
          <p:nvPr/>
        </p:nvGrpSpPr>
        <p:grpSpPr>
          <a:xfrm>
            <a:off x="8799689" y="8940468"/>
            <a:ext cx="720000" cy="540000"/>
            <a:chOff x="6573488" y="5029771"/>
            <a:chExt cx="2160000" cy="1080000"/>
          </a:xfrm>
        </p:grpSpPr>
        <p:sp>
          <p:nvSpPr>
            <p:cNvPr id="183" name="Rettangolo con angoli arrotondati 182">
              <a:extLst>
                <a:ext uri="{FF2B5EF4-FFF2-40B4-BE49-F238E27FC236}">
                  <a16:creationId xmlns:a16="http://schemas.microsoft.com/office/drawing/2014/main" id="{FD22DEB9-3ABA-161B-E8ED-4AD3FD8104C3}"/>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4" name="CasellaDiTesto 183">
              <a:extLst>
                <a:ext uri="{FF2B5EF4-FFF2-40B4-BE49-F238E27FC236}">
                  <a16:creationId xmlns:a16="http://schemas.microsoft.com/office/drawing/2014/main" id="{B4F71FC3-3738-17E1-8FE5-BE3FDF6D6348}"/>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185" name="Rettangolo con angoli arrotondati 184">
            <a:extLst>
              <a:ext uri="{FF2B5EF4-FFF2-40B4-BE49-F238E27FC236}">
                <a16:creationId xmlns:a16="http://schemas.microsoft.com/office/drawing/2014/main" id="{EB91F848-310B-21BA-CE74-893358868837}"/>
              </a:ext>
            </a:extLst>
          </p:cNvPr>
          <p:cNvSpPr/>
          <p:nvPr/>
        </p:nvSpPr>
        <p:spPr>
          <a:xfrm>
            <a:off x="11916111" y="7796710"/>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6" name="Rettangolo con angoli arrotondati 185">
            <a:extLst>
              <a:ext uri="{FF2B5EF4-FFF2-40B4-BE49-F238E27FC236}">
                <a16:creationId xmlns:a16="http://schemas.microsoft.com/office/drawing/2014/main" id="{FDED36C1-DBD9-89E5-A99F-0841B5217A85}"/>
              </a:ext>
            </a:extLst>
          </p:cNvPr>
          <p:cNvSpPr/>
          <p:nvPr/>
        </p:nvSpPr>
        <p:spPr>
          <a:xfrm>
            <a:off x="12963973" y="798660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7" name="CasellaDiTesto 186">
            <a:extLst>
              <a:ext uri="{FF2B5EF4-FFF2-40B4-BE49-F238E27FC236}">
                <a16:creationId xmlns:a16="http://schemas.microsoft.com/office/drawing/2014/main" id="{7424CC97-699E-773E-EE77-400762698078}"/>
              </a:ext>
            </a:extLst>
          </p:cNvPr>
          <p:cNvSpPr txBox="1"/>
          <p:nvPr/>
        </p:nvSpPr>
        <p:spPr>
          <a:xfrm>
            <a:off x="13100963" y="8004609"/>
            <a:ext cx="2042686" cy="707886"/>
          </a:xfrm>
          <a:prstGeom prst="rect">
            <a:avLst/>
          </a:prstGeom>
          <a:noFill/>
        </p:spPr>
        <p:txBody>
          <a:bodyPr wrap="square" rtlCol="0">
            <a:spAutoFit/>
          </a:bodyPr>
          <a:lstStyle/>
          <a:p>
            <a:pPr algn="ctr"/>
            <a:r>
              <a:rPr lang="it-IT" sz="2000" b="1" dirty="0">
                <a:solidFill>
                  <a:schemeClr val="bg1"/>
                </a:solidFill>
              </a:rPr>
              <a:t>PROBLEM-SOLVING</a:t>
            </a:r>
          </a:p>
        </p:txBody>
      </p:sp>
      <p:grpSp>
        <p:nvGrpSpPr>
          <p:cNvPr id="188" name="Gruppo 187">
            <a:extLst>
              <a:ext uri="{FF2B5EF4-FFF2-40B4-BE49-F238E27FC236}">
                <a16:creationId xmlns:a16="http://schemas.microsoft.com/office/drawing/2014/main" id="{5F2D2678-AECA-36C6-44DD-BD80F4F53229}"/>
              </a:ext>
            </a:extLst>
          </p:cNvPr>
          <p:cNvGrpSpPr/>
          <p:nvPr/>
        </p:nvGrpSpPr>
        <p:grpSpPr>
          <a:xfrm>
            <a:off x="13702103" y="8904548"/>
            <a:ext cx="720000" cy="540000"/>
            <a:chOff x="6573488" y="5029771"/>
            <a:chExt cx="2160000" cy="1080000"/>
          </a:xfrm>
        </p:grpSpPr>
        <p:sp>
          <p:nvSpPr>
            <p:cNvPr id="189" name="Rettangolo con angoli arrotondati 188">
              <a:extLst>
                <a:ext uri="{FF2B5EF4-FFF2-40B4-BE49-F238E27FC236}">
                  <a16:creationId xmlns:a16="http://schemas.microsoft.com/office/drawing/2014/main" id="{A0AB8A21-CFBF-41D8-C5CD-38F48EEE443F}"/>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0" name="CasellaDiTesto 189">
              <a:extLst>
                <a:ext uri="{FF2B5EF4-FFF2-40B4-BE49-F238E27FC236}">
                  <a16:creationId xmlns:a16="http://schemas.microsoft.com/office/drawing/2014/main" id="{B978CEB4-7681-E0B0-F1D2-0561950AB5A5}"/>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191" name="Rettangolo con angoli arrotondati 190">
            <a:extLst>
              <a:ext uri="{FF2B5EF4-FFF2-40B4-BE49-F238E27FC236}">
                <a16:creationId xmlns:a16="http://schemas.microsoft.com/office/drawing/2014/main" id="{9ABA7EA7-A2B3-2C58-26A2-05DA0872BE7A}"/>
              </a:ext>
            </a:extLst>
          </p:cNvPr>
          <p:cNvSpPr/>
          <p:nvPr/>
        </p:nvSpPr>
        <p:spPr>
          <a:xfrm>
            <a:off x="9145661" y="2329013"/>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2" name="Rettangolo con angoli arrotondati 191">
            <a:extLst>
              <a:ext uri="{FF2B5EF4-FFF2-40B4-BE49-F238E27FC236}">
                <a16:creationId xmlns:a16="http://schemas.microsoft.com/office/drawing/2014/main" id="{B164CEA3-7F2F-47F5-B25A-57656ABD7F92}"/>
              </a:ext>
            </a:extLst>
          </p:cNvPr>
          <p:cNvSpPr/>
          <p:nvPr/>
        </p:nvSpPr>
        <p:spPr>
          <a:xfrm>
            <a:off x="10193523" y="251890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3" name="CasellaDiTesto 192">
            <a:extLst>
              <a:ext uri="{FF2B5EF4-FFF2-40B4-BE49-F238E27FC236}">
                <a16:creationId xmlns:a16="http://schemas.microsoft.com/office/drawing/2014/main" id="{03AED027-4B8B-EAEB-AF5D-29FF57E466BA}"/>
              </a:ext>
            </a:extLst>
          </p:cNvPr>
          <p:cNvSpPr txBox="1"/>
          <p:nvPr/>
        </p:nvSpPr>
        <p:spPr>
          <a:xfrm>
            <a:off x="10056192" y="2536912"/>
            <a:ext cx="2517531" cy="1015663"/>
          </a:xfrm>
          <a:prstGeom prst="rect">
            <a:avLst/>
          </a:prstGeom>
          <a:noFill/>
        </p:spPr>
        <p:txBody>
          <a:bodyPr wrap="square" rtlCol="0">
            <a:spAutoFit/>
          </a:bodyPr>
          <a:lstStyle/>
          <a:p>
            <a:pPr algn="ctr"/>
            <a:r>
              <a:rPr lang="it-IT" sz="2000" b="1" dirty="0">
                <a:solidFill>
                  <a:schemeClr val="bg1"/>
                </a:solidFill>
              </a:rPr>
              <a:t>RELAZIONI CON INDUSTRIA E COMUNITÀ </a:t>
            </a:r>
          </a:p>
        </p:txBody>
      </p:sp>
      <p:grpSp>
        <p:nvGrpSpPr>
          <p:cNvPr id="194" name="Gruppo 193">
            <a:extLst>
              <a:ext uri="{FF2B5EF4-FFF2-40B4-BE49-F238E27FC236}">
                <a16:creationId xmlns:a16="http://schemas.microsoft.com/office/drawing/2014/main" id="{E58C3B08-CE64-01C6-29EC-3CD2BD539A1B}"/>
              </a:ext>
            </a:extLst>
          </p:cNvPr>
          <p:cNvGrpSpPr/>
          <p:nvPr/>
        </p:nvGrpSpPr>
        <p:grpSpPr>
          <a:xfrm>
            <a:off x="10931653" y="3505863"/>
            <a:ext cx="720000" cy="540000"/>
            <a:chOff x="6573488" y="5029771"/>
            <a:chExt cx="2160000" cy="1080000"/>
          </a:xfrm>
        </p:grpSpPr>
        <p:sp>
          <p:nvSpPr>
            <p:cNvPr id="195" name="Rettangolo con angoli arrotondati 194">
              <a:extLst>
                <a:ext uri="{FF2B5EF4-FFF2-40B4-BE49-F238E27FC236}">
                  <a16:creationId xmlns:a16="http://schemas.microsoft.com/office/drawing/2014/main" id="{694FC6BC-3A79-0876-B647-872D1ED482E7}"/>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6" name="CasellaDiTesto 195">
              <a:extLst>
                <a:ext uri="{FF2B5EF4-FFF2-40B4-BE49-F238E27FC236}">
                  <a16:creationId xmlns:a16="http://schemas.microsoft.com/office/drawing/2014/main" id="{4D2E35E6-FF7F-F9C3-1B49-3548D8E687E2}"/>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h</a:t>
              </a:r>
            </a:p>
          </p:txBody>
        </p:sp>
      </p:grpSp>
    </p:spTree>
    <p:extLst>
      <p:ext uri="{BB962C8B-B14F-4D97-AF65-F5344CB8AC3E}">
        <p14:creationId xmlns:p14="http://schemas.microsoft.com/office/powerpoint/2010/main" val="9336026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EC962E-C7EA-E40C-6225-444F8EB5D4AF}"/>
            </a:ext>
          </a:extLst>
        </p:cNvPr>
        <p:cNvGrpSpPr/>
        <p:nvPr/>
      </p:nvGrpSpPr>
      <p:grpSpPr>
        <a:xfrm>
          <a:off x="0" y="0"/>
          <a:ext cx="0" cy="0"/>
          <a:chOff x="0" y="0"/>
          <a:chExt cx="0" cy="0"/>
        </a:xfrm>
      </p:grpSpPr>
      <p:sp>
        <p:nvSpPr>
          <p:cNvPr id="3" name="Υπότιτλος 2">
            <a:extLst>
              <a:ext uri="{FF2B5EF4-FFF2-40B4-BE49-F238E27FC236}">
                <a16:creationId xmlns:a16="http://schemas.microsoft.com/office/drawing/2014/main" id="{D5146836-6F65-88BE-4030-A43BE6E635D2}"/>
              </a:ext>
            </a:extLst>
          </p:cNvPr>
          <p:cNvSpPr>
            <a:spLocks noGrp="1"/>
          </p:cNvSpPr>
          <p:nvPr>
            <p:ph type="subTitle" idx="1"/>
          </p:nvPr>
        </p:nvSpPr>
        <p:spPr>
          <a:xfrm>
            <a:off x="958480" y="1588781"/>
            <a:ext cx="8684283" cy="1171944"/>
          </a:xfrm>
        </p:spPr>
        <p:txBody>
          <a:bodyPr>
            <a:noAutofit/>
          </a:bodyPr>
          <a:lstStyle/>
          <a:p>
            <a:pPr marL="25400" indent="0" algn="l">
              <a:lnSpc>
                <a:spcPct val="170000"/>
              </a:lnSpc>
            </a:pPr>
            <a:r>
              <a:rPr lang="it-IT" dirty="0">
                <a:solidFill>
                  <a:schemeClr val="tx1"/>
                </a:solidFill>
                <a:latin typeface="Bricolage Grotesque" panose="020B0604020202020204" charset="0"/>
              </a:rPr>
              <a:t>L'articolazione dei moduli non è fissa.</a:t>
            </a:r>
          </a:p>
          <a:p>
            <a:pPr marL="25400" indent="0" algn="l">
              <a:lnSpc>
                <a:spcPct val="170000"/>
              </a:lnSpc>
            </a:pPr>
            <a:r>
              <a:rPr lang="it-IT" dirty="0">
                <a:solidFill>
                  <a:schemeClr val="tx1"/>
                </a:solidFill>
                <a:latin typeface="Bricolage Grotesque" panose="020B0604020202020204" charset="0"/>
              </a:rPr>
              <a:t>Formatori  e formatrici creeranno un corso specifico di circa 20 ore combinando i vari moduli in base ai loro obiettivi didattici/di apprendimento e alle esigenze e ai desideri dei partecipanti.</a:t>
            </a: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A2DC178C-BE3B-5CB7-9334-77620D5AF612}"/>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E46B4D79-7E3B-D26D-70F6-C775990796D7}"/>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8AFD820-C5E1-B658-B805-3231E48B763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600C260F-EBBC-DD1C-94A9-1BA5C7B89018}"/>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5D90A5B6-55CF-D75C-AB37-BCADE695598A}"/>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B73199E3-9BCC-D503-23B8-094F33C637BD}"/>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5CDBBED-F2F4-BF55-1B76-45C7BFDF7FB4}"/>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2F8D3B7-4A66-5ECF-A44F-2FE207ABD10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41A1851C-D4F0-94E0-8878-31ED0C0517B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9A103A79-E84E-1E93-0308-7D2D8A3B39B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01E8F398-E42F-FB06-887D-08DEA52C72E1}"/>
              </a:ext>
            </a:extLst>
          </p:cNvPr>
          <p:cNvSpPr>
            <a:spLocks noGrp="1"/>
          </p:cNvSpPr>
          <p:nvPr>
            <p:ph type="ctrTitle"/>
          </p:nvPr>
        </p:nvSpPr>
        <p:spPr>
          <a:xfrm>
            <a:off x="3721248" y="480015"/>
            <a:ext cx="14748395" cy="1470025"/>
          </a:xfrm>
        </p:spPr>
        <p:txBody>
          <a:bodyPr/>
          <a:lstStyle/>
          <a:p>
            <a:r>
              <a:rPr lang="en-US" dirty="0">
                <a:latin typeface="Bricolage Grotesque" panose="020B0604020202020204" charset="0"/>
              </a:rPr>
              <a:t>Moduli combinabili</a:t>
            </a:r>
            <a:endParaRPr lang="el-GR" dirty="0"/>
          </a:p>
        </p:txBody>
      </p:sp>
      <p:pic>
        <p:nvPicPr>
          <p:cNvPr id="2" name="Immagine 1">
            <a:extLst>
              <a:ext uri="{FF2B5EF4-FFF2-40B4-BE49-F238E27FC236}">
                <a16:creationId xmlns:a16="http://schemas.microsoft.com/office/drawing/2014/main" id="{9A47E2AD-5FDB-C64E-AD68-2EF853822036}"/>
              </a:ext>
            </a:extLst>
          </p:cNvPr>
          <p:cNvPicPr>
            <a:picLocks noChangeAspect="1"/>
          </p:cNvPicPr>
          <p:nvPr/>
        </p:nvPicPr>
        <p:blipFill>
          <a:blip r:embed="rId4"/>
          <a:stretch>
            <a:fillRect/>
          </a:stretch>
        </p:blipFill>
        <p:spPr>
          <a:xfrm>
            <a:off x="9599305" y="2082863"/>
            <a:ext cx="8688695" cy="7782655"/>
          </a:xfrm>
          <a:prstGeom prst="rect">
            <a:avLst/>
          </a:prstGeom>
        </p:spPr>
      </p:pic>
    </p:spTree>
    <p:extLst>
      <p:ext uri="{BB962C8B-B14F-4D97-AF65-F5344CB8AC3E}">
        <p14:creationId xmlns:p14="http://schemas.microsoft.com/office/powerpoint/2010/main" val="15794900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DD513-04D7-31C5-12A5-51C14AA3BFC1}"/>
            </a:ext>
          </a:extLst>
        </p:cNvPr>
        <p:cNvGrpSpPr/>
        <p:nvPr/>
      </p:nvGrpSpPr>
      <p:grpSpPr>
        <a:xfrm>
          <a:off x="0" y="0"/>
          <a:ext cx="0" cy="0"/>
          <a:chOff x="0" y="0"/>
          <a:chExt cx="0" cy="0"/>
        </a:xfrm>
      </p:grpSpPr>
      <p:sp>
        <p:nvSpPr>
          <p:cNvPr id="3" name="Υπότιτλος 2">
            <a:extLst>
              <a:ext uri="{FF2B5EF4-FFF2-40B4-BE49-F238E27FC236}">
                <a16:creationId xmlns:a16="http://schemas.microsoft.com/office/drawing/2014/main" id="{9028F08C-42D4-FB2F-B04B-078BD1321B66}"/>
              </a:ext>
            </a:extLst>
          </p:cNvPr>
          <p:cNvSpPr>
            <a:spLocks noGrp="1"/>
          </p:cNvSpPr>
          <p:nvPr>
            <p:ph type="subTitle" idx="1"/>
          </p:nvPr>
        </p:nvSpPr>
        <p:spPr>
          <a:xfrm>
            <a:off x="1013344" y="2592999"/>
            <a:ext cx="6704191" cy="1171944"/>
          </a:xfrm>
        </p:spPr>
        <p:txBody>
          <a:bodyPr>
            <a:noAutofit/>
          </a:bodyPr>
          <a:lstStyle/>
          <a:p>
            <a:pPr marL="25400" indent="0" algn="l">
              <a:lnSpc>
                <a:spcPct val="170000"/>
              </a:lnSpc>
            </a:pPr>
            <a:r>
              <a:rPr lang="en-US" dirty="0">
                <a:solidFill>
                  <a:schemeClr val="tx1"/>
                </a:solidFill>
                <a:latin typeface="Bricolage Grotesque" panose="020B0604020202020204" charset="0"/>
              </a:rPr>
              <a:t>Questo corso avrà la seguente struttura:</a:t>
            </a:r>
          </a:p>
          <a:p>
            <a:pPr marL="25400" indent="0" algn="l">
              <a:lnSpc>
                <a:spcPct val="170000"/>
              </a:lnSpc>
            </a:pPr>
            <a:r>
              <a:rPr lang="en-US" dirty="0">
                <a:solidFill>
                  <a:schemeClr val="tx1"/>
                </a:solidFill>
                <a:latin typeface="Bricolage Grotesque" panose="020B0604020202020204" charset="0"/>
              </a:rPr>
              <a:t>[</a:t>
            </a:r>
            <a:r>
              <a:rPr lang="en-US" dirty="0">
                <a:solidFill>
                  <a:schemeClr val="tx1"/>
                </a:solidFill>
                <a:highlight>
                  <a:srgbClr val="FFFF00"/>
                </a:highlight>
                <a:latin typeface="Bricolage Grotesque" panose="020B0604020202020204" charset="0"/>
              </a:rPr>
              <a:t>da completare da </a:t>
            </a:r>
            <a:r>
              <a:rPr lang="en-US" dirty="0" err="1">
                <a:solidFill>
                  <a:schemeClr val="tx1"/>
                </a:solidFill>
                <a:highlight>
                  <a:srgbClr val="FFFF00"/>
                </a:highlight>
                <a:latin typeface="Bricolage Grotesque" panose="020B0604020202020204" charset="0"/>
              </a:rPr>
              <a:t>parte</a:t>
            </a:r>
            <a:r>
              <a:rPr lang="en-US" dirty="0">
                <a:solidFill>
                  <a:schemeClr val="tx1"/>
                </a:solidFill>
                <a:highlight>
                  <a:srgbClr val="FFFF00"/>
                </a:highlight>
                <a:latin typeface="Bricolage Grotesque" panose="020B0604020202020204" charset="0"/>
              </a:rPr>
              <a:t> di </a:t>
            </a:r>
            <a:r>
              <a:rPr lang="en-US" dirty="0" err="1">
                <a:solidFill>
                  <a:schemeClr val="tx1"/>
                </a:solidFill>
                <a:highlight>
                  <a:srgbClr val="FFFF00"/>
                </a:highlight>
                <a:latin typeface="Bricolage Grotesque" panose="020B0604020202020204" charset="0"/>
              </a:rPr>
              <a:t>formatori</a:t>
            </a:r>
            <a:r>
              <a:rPr lang="en-US" dirty="0">
                <a:solidFill>
                  <a:schemeClr val="tx1"/>
                </a:solidFill>
                <a:highlight>
                  <a:srgbClr val="FFFF00"/>
                </a:highlight>
                <a:latin typeface="Bricolage Grotesque" panose="020B0604020202020204" charset="0"/>
              </a:rPr>
              <a:t> e </a:t>
            </a:r>
            <a:r>
              <a:rPr lang="en-US" dirty="0" err="1">
                <a:solidFill>
                  <a:schemeClr val="tx1"/>
                </a:solidFill>
                <a:highlight>
                  <a:srgbClr val="FFFF00"/>
                </a:highlight>
                <a:latin typeface="Bricolage Grotesque" panose="020B0604020202020204" charset="0"/>
              </a:rPr>
              <a:t>formatrici</a:t>
            </a:r>
            <a:r>
              <a:rPr lang="en-US" dirty="0">
                <a:solidFill>
                  <a:schemeClr val="tx1"/>
                </a:solidFill>
                <a:latin typeface="Bricolage Grotesque" panose="020B0604020202020204" charset="0"/>
              </a:rPr>
              <a:t>]</a:t>
            </a: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AA1A0BC6-6684-FFF3-3DC5-7AF8941B6743}"/>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C3F3B51-5067-33B8-4D14-81A332E3C4F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A42748D-5255-3F7A-90A6-42C388A32A5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7C0875BC-36B3-E08A-65D6-30FF3BFEC9D7}"/>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113674DF-C0FA-B7D0-757D-01DE7B358D1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9D09F054-6B61-5D38-3CDF-C3AC03EDCACF}"/>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CEA0ADA-AD1C-668B-1F64-70C3DD8DEB8C}"/>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ACA042E-93A8-AB2B-9DF1-92D61C18E7C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B94EF9A-6C11-1491-11B1-08A3CBF8550E}"/>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A16C9F72-E251-0388-AECB-4096CAC6279A}"/>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32C46633-986D-C49C-0A35-D0EF95B44249}"/>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Moduli </a:t>
            </a:r>
            <a:r>
              <a:rPr lang="en-US" dirty="0" err="1">
                <a:latin typeface="Bricolage Grotesque" panose="020B0604020202020204" charset="0"/>
              </a:rPr>
              <a:t>combinabili</a:t>
            </a:r>
            <a:endParaRPr lang="el-GR" dirty="0"/>
          </a:p>
        </p:txBody>
      </p:sp>
    </p:spTree>
    <p:extLst>
      <p:ext uri="{BB962C8B-B14F-4D97-AF65-F5344CB8AC3E}">
        <p14:creationId xmlns:p14="http://schemas.microsoft.com/office/powerpoint/2010/main" val="7707328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2FD2C-52B1-3D50-906E-C2F3420ED6FF}"/>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11704E37-EB5D-BBC2-8219-E40B9C272C4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96413D01-0032-58F0-2EDB-56CE6D4B6BB9}"/>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3E2A77C-CD53-86A6-9E21-E05DFA7B485C}"/>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5E023A31-F54D-225E-7F99-32A0F7B85C85}"/>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71683AB-6F2E-6959-1DEA-357DD26CD04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00F0E11E-D059-6302-0E1B-7DED9CE6DB22}"/>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C959B1C7-6AB4-184C-771A-D3F1B5A31D6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FD9E5742-4E4C-5454-94D5-31BA20F5DA5C}"/>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45C02AA0-0D86-9487-FA6F-943BFEA19D78}"/>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5B0B13EE-CD6B-E6EA-6252-DF32FD9C8D74}"/>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DDAD5A82-4E53-1EAF-9A09-EAEB4A175207}"/>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Co-</a:t>
            </a:r>
            <a:r>
              <a:rPr lang="en-US" dirty="0" err="1">
                <a:latin typeface="Bricolage Grotesque" panose="020B0604020202020204" charset="0"/>
              </a:rPr>
              <a:t>presenza</a:t>
            </a:r>
            <a:r>
              <a:rPr lang="en-US" dirty="0">
                <a:latin typeface="Bricolage Grotesque" panose="020B0604020202020204" charset="0"/>
              </a:rPr>
              <a:t> o </a:t>
            </a:r>
            <a:r>
              <a:rPr lang="en-US" dirty="0" err="1">
                <a:latin typeface="Bricolage Grotesque" panose="020B0604020202020204" charset="0"/>
              </a:rPr>
              <a:t>separazione</a:t>
            </a:r>
            <a:r>
              <a:rPr lang="en-US" dirty="0">
                <a:latin typeface="Bricolage Grotesque" panose="020B0604020202020204" charset="0"/>
              </a:rPr>
              <a:t> </a:t>
            </a:r>
            <a:r>
              <a:rPr lang="en-US" dirty="0" err="1">
                <a:latin typeface="Bricolage Grotesque" panose="020B0604020202020204" charset="0"/>
              </a:rPr>
              <a:t>dei</a:t>
            </a:r>
            <a:r>
              <a:rPr lang="en-US" dirty="0">
                <a:latin typeface="Bricolage Grotesque" panose="020B0604020202020204" charset="0"/>
              </a:rPr>
              <a:t> </a:t>
            </a:r>
            <a:r>
              <a:rPr lang="en-US" dirty="0" err="1">
                <a:latin typeface="Bricolage Grotesque" panose="020B0604020202020204" charset="0"/>
              </a:rPr>
              <a:t>gruppi</a:t>
            </a:r>
            <a:r>
              <a:rPr lang="en-US" dirty="0">
                <a:latin typeface="Bricolage Grotesque" panose="020B0604020202020204" charset="0"/>
              </a:rPr>
              <a:t> di </a:t>
            </a:r>
            <a:r>
              <a:rPr lang="en-US" dirty="0" err="1">
                <a:latin typeface="Bricolage Grotesque" panose="020B0604020202020204" charset="0"/>
              </a:rPr>
              <a:t>partecipanti</a:t>
            </a:r>
            <a:r>
              <a:rPr lang="en-US" dirty="0">
                <a:latin typeface="Bricolage Grotesque" panose="020B0604020202020204" charset="0"/>
              </a:rPr>
              <a:t> in </a:t>
            </a:r>
            <a:r>
              <a:rPr lang="en-US" dirty="0" err="1">
                <a:latin typeface="Bricolage Grotesque" panose="020B0604020202020204" charset="0"/>
              </a:rPr>
              <a:t>modalità</a:t>
            </a:r>
            <a:r>
              <a:rPr lang="en-US" dirty="0">
                <a:latin typeface="Bricolage Grotesque" panose="020B0604020202020204" charset="0"/>
              </a:rPr>
              <a:t> </a:t>
            </a:r>
            <a:r>
              <a:rPr lang="en-US" dirty="0" err="1">
                <a:latin typeface="Bricolage Grotesque" panose="020B0604020202020204" charset="0"/>
              </a:rPr>
              <a:t>sincrona</a:t>
            </a:r>
            <a:endParaRPr lang="el-GR" dirty="0"/>
          </a:p>
        </p:txBody>
      </p:sp>
      <p:pic>
        <p:nvPicPr>
          <p:cNvPr id="15" name="Immagine 14">
            <a:extLst>
              <a:ext uri="{FF2B5EF4-FFF2-40B4-BE49-F238E27FC236}">
                <a16:creationId xmlns:a16="http://schemas.microsoft.com/office/drawing/2014/main" id="{BC1BC9BF-BBFD-9C78-81B3-67C70289054D}"/>
              </a:ext>
            </a:extLst>
          </p:cNvPr>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5598505" y="5963612"/>
            <a:ext cx="1062410" cy="1049348"/>
          </a:xfrm>
          <a:prstGeom prst="rect">
            <a:avLst/>
          </a:prstGeom>
        </p:spPr>
      </p:pic>
      <p:pic>
        <p:nvPicPr>
          <p:cNvPr id="17" name="Immagine 16">
            <a:extLst>
              <a:ext uri="{FF2B5EF4-FFF2-40B4-BE49-F238E27FC236}">
                <a16:creationId xmlns:a16="http://schemas.microsoft.com/office/drawing/2014/main" id="{793A3E0A-A3B5-257C-42C9-444FD469CDA6}"/>
              </a:ext>
            </a:extLst>
          </p:cNvPr>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4758689" y="6681431"/>
            <a:ext cx="1351227" cy="1317587"/>
          </a:xfrm>
          <a:prstGeom prst="rect">
            <a:avLst/>
          </a:prstGeom>
        </p:spPr>
      </p:pic>
      <p:pic>
        <p:nvPicPr>
          <p:cNvPr id="18" name="Immagine 17">
            <a:extLst>
              <a:ext uri="{FF2B5EF4-FFF2-40B4-BE49-F238E27FC236}">
                <a16:creationId xmlns:a16="http://schemas.microsoft.com/office/drawing/2014/main" id="{AECB1A25-4297-8A0F-808C-B89CA88A4A8A}"/>
              </a:ext>
            </a:extLst>
          </p:cNvPr>
          <p:cNvPicPr>
            <a:picLocks noChangeAspect="1"/>
          </p:cNvPicPr>
          <p:nvPr/>
        </p:nvPicPr>
        <p:blipFill>
          <a:blip r:embed="rId8"/>
          <a:srcRect r="26663"/>
          <a:stretch>
            <a:fillRect/>
          </a:stretch>
        </p:blipFill>
        <p:spPr>
          <a:xfrm>
            <a:off x="6053510" y="6703568"/>
            <a:ext cx="1162457" cy="1060796"/>
          </a:xfrm>
          <a:prstGeom prst="rect">
            <a:avLst/>
          </a:prstGeom>
        </p:spPr>
      </p:pic>
      <p:sp>
        <p:nvSpPr>
          <p:cNvPr id="19" name="Ovale 18">
            <a:extLst>
              <a:ext uri="{FF2B5EF4-FFF2-40B4-BE49-F238E27FC236}">
                <a16:creationId xmlns:a16="http://schemas.microsoft.com/office/drawing/2014/main" id="{7AB78EFE-04C0-5C89-7FA5-96ED18B535AC}"/>
              </a:ext>
            </a:extLst>
          </p:cNvPr>
          <p:cNvSpPr/>
          <p:nvPr/>
        </p:nvSpPr>
        <p:spPr>
          <a:xfrm>
            <a:off x="4453467" y="5772505"/>
            <a:ext cx="2880000" cy="2880000"/>
          </a:xfrm>
          <a:prstGeom prst="ellipse">
            <a:avLst/>
          </a:prstGeom>
          <a:noFill/>
          <a:ln w="762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Immagine 19">
            <a:extLst>
              <a:ext uri="{FF2B5EF4-FFF2-40B4-BE49-F238E27FC236}">
                <a16:creationId xmlns:a16="http://schemas.microsoft.com/office/drawing/2014/main" id="{C66794E6-155C-3953-7E2A-3D8C4159E94E}"/>
              </a:ext>
            </a:extLst>
          </p:cNvPr>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14070268" y="6706653"/>
            <a:ext cx="1062410" cy="1049348"/>
          </a:xfrm>
          <a:prstGeom prst="rect">
            <a:avLst/>
          </a:prstGeom>
        </p:spPr>
      </p:pic>
      <p:pic>
        <p:nvPicPr>
          <p:cNvPr id="21" name="Immagine 20">
            <a:extLst>
              <a:ext uri="{FF2B5EF4-FFF2-40B4-BE49-F238E27FC236}">
                <a16:creationId xmlns:a16="http://schemas.microsoft.com/office/drawing/2014/main" id="{41C73E7C-9E0C-B4B3-7BC1-FE3E3E68CD71}"/>
              </a:ext>
            </a:extLst>
          </p:cNvPr>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12277930" y="6474098"/>
            <a:ext cx="1337334" cy="1304040"/>
          </a:xfrm>
          <a:prstGeom prst="rect">
            <a:avLst/>
          </a:prstGeom>
        </p:spPr>
      </p:pic>
      <p:pic>
        <p:nvPicPr>
          <p:cNvPr id="22" name="Immagine 21">
            <a:extLst>
              <a:ext uri="{FF2B5EF4-FFF2-40B4-BE49-F238E27FC236}">
                <a16:creationId xmlns:a16="http://schemas.microsoft.com/office/drawing/2014/main" id="{90B7752D-C8C2-2AE3-8155-705DF66ABC65}"/>
              </a:ext>
            </a:extLst>
          </p:cNvPr>
          <p:cNvPicPr>
            <a:picLocks noChangeAspect="1"/>
          </p:cNvPicPr>
          <p:nvPr/>
        </p:nvPicPr>
        <p:blipFill>
          <a:blip r:embed="rId8"/>
          <a:srcRect r="26663"/>
          <a:stretch>
            <a:fillRect/>
          </a:stretch>
        </p:blipFill>
        <p:spPr>
          <a:xfrm>
            <a:off x="10730240" y="6695205"/>
            <a:ext cx="1162457" cy="1060796"/>
          </a:xfrm>
          <a:prstGeom prst="rect">
            <a:avLst/>
          </a:prstGeom>
        </p:spPr>
      </p:pic>
      <p:cxnSp>
        <p:nvCxnSpPr>
          <p:cNvPr id="23" name="Connettore diritto 22">
            <a:extLst>
              <a:ext uri="{FF2B5EF4-FFF2-40B4-BE49-F238E27FC236}">
                <a16:creationId xmlns:a16="http://schemas.microsoft.com/office/drawing/2014/main" id="{419A062F-D478-4C9A-D9B5-B1B0F127AD2A}"/>
              </a:ext>
            </a:extLst>
          </p:cNvPr>
          <p:cNvCxnSpPr/>
          <p:nvPr/>
        </p:nvCxnSpPr>
        <p:spPr>
          <a:xfrm>
            <a:off x="12106480" y="5854003"/>
            <a:ext cx="0" cy="2984931"/>
          </a:xfrm>
          <a:prstGeom prst="line">
            <a:avLst/>
          </a:prstGeom>
          <a:ln w="76200">
            <a:solidFill>
              <a:srgbClr val="042433"/>
            </a:solidFill>
          </a:ln>
        </p:spPr>
        <p:style>
          <a:lnRef idx="2">
            <a:schemeClr val="accent1"/>
          </a:lnRef>
          <a:fillRef idx="0">
            <a:schemeClr val="accent1"/>
          </a:fillRef>
          <a:effectRef idx="1">
            <a:schemeClr val="accent1"/>
          </a:effectRef>
          <a:fontRef idx="minor">
            <a:schemeClr val="tx1"/>
          </a:fontRef>
        </p:style>
      </p:cxnSp>
      <p:cxnSp>
        <p:nvCxnSpPr>
          <p:cNvPr id="24" name="Connettore diritto 23">
            <a:extLst>
              <a:ext uri="{FF2B5EF4-FFF2-40B4-BE49-F238E27FC236}">
                <a16:creationId xmlns:a16="http://schemas.microsoft.com/office/drawing/2014/main" id="{77DD6455-F8A1-5BFA-BB7B-4FCC84988785}"/>
              </a:ext>
            </a:extLst>
          </p:cNvPr>
          <p:cNvCxnSpPr/>
          <p:nvPr/>
        </p:nvCxnSpPr>
        <p:spPr>
          <a:xfrm>
            <a:off x="13786466" y="5854002"/>
            <a:ext cx="0" cy="2984931"/>
          </a:xfrm>
          <a:prstGeom prst="line">
            <a:avLst/>
          </a:prstGeom>
          <a:ln w="76200">
            <a:solidFill>
              <a:srgbClr val="042433"/>
            </a:solidFill>
          </a:ln>
        </p:spPr>
        <p:style>
          <a:lnRef idx="2">
            <a:schemeClr val="accent1"/>
          </a:lnRef>
          <a:fillRef idx="0">
            <a:schemeClr val="accent1"/>
          </a:fillRef>
          <a:effectRef idx="1">
            <a:schemeClr val="accent1"/>
          </a:effectRef>
          <a:fontRef idx="minor">
            <a:schemeClr val="tx1"/>
          </a:fontRef>
        </p:style>
      </p:cxnSp>
      <p:pic>
        <p:nvPicPr>
          <p:cNvPr id="25" name="Immagine 24">
            <a:extLst>
              <a:ext uri="{FF2B5EF4-FFF2-40B4-BE49-F238E27FC236}">
                <a16:creationId xmlns:a16="http://schemas.microsoft.com/office/drawing/2014/main" id="{E9504FFF-FD74-7E4F-434B-016C551A5B82}"/>
              </a:ext>
            </a:extLst>
          </p:cNvPr>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8845471" y="2953711"/>
            <a:ext cx="1062410" cy="1049348"/>
          </a:xfrm>
          <a:prstGeom prst="rect">
            <a:avLst/>
          </a:prstGeom>
        </p:spPr>
      </p:pic>
      <p:pic>
        <p:nvPicPr>
          <p:cNvPr id="26" name="Immagine 25">
            <a:extLst>
              <a:ext uri="{FF2B5EF4-FFF2-40B4-BE49-F238E27FC236}">
                <a16:creationId xmlns:a16="http://schemas.microsoft.com/office/drawing/2014/main" id="{50A133BB-B3C9-C343-0BFF-D8C9989E41D3}"/>
              </a:ext>
            </a:extLst>
          </p:cNvPr>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7031649" y="3489053"/>
            <a:ext cx="1507557" cy="1470025"/>
          </a:xfrm>
          <a:prstGeom prst="rect">
            <a:avLst/>
          </a:prstGeom>
        </p:spPr>
      </p:pic>
      <p:grpSp>
        <p:nvGrpSpPr>
          <p:cNvPr id="27" name="Gruppo 26">
            <a:extLst>
              <a:ext uri="{FF2B5EF4-FFF2-40B4-BE49-F238E27FC236}">
                <a16:creationId xmlns:a16="http://schemas.microsoft.com/office/drawing/2014/main" id="{9970C847-2A5F-7CB2-9DBA-E16C3194C9DB}"/>
              </a:ext>
            </a:extLst>
          </p:cNvPr>
          <p:cNvGrpSpPr/>
          <p:nvPr/>
        </p:nvGrpSpPr>
        <p:grpSpPr>
          <a:xfrm>
            <a:off x="10273106" y="3740005"/>
            <a:ext cx="1585627" cy="1059180"/>
            <a:chOff x="15117413" y="5590855"/>
            <a:chExt cx="3170587" cy="2295845"/>
          </a:xfrm>
        </p:grpSpPr>
        <p:pic>
          <p:nvPicPr>
            <p:cNvPr id="28" name="Immagine 27">
              <a:extLst>
                <a:ext uri="{FF2B5EF4-FFF2-40B4-BE49-F238E27FC236}">
                  <a16:creationId xmlns:a16="http://schemas.microsoft.com/office/drawing/2014/main" id="{9F258CB7-889A-0A45-6A4D-D12C6ED6B7B0}"/>
                </a:ext>
              </a:extLst>
            </p:cNvPr>
            <p:cNvPicPr>
              <a:picLocks noChangeAspect="1"/>
            </p:cNvPicPr>
            <p:nvPr/>
          </p:nvPicPr>
          <p:blipFill>
            <a:blip r:embed="rId9">
              <a:duotone>
                <a:schemeClr val="accent1">
                  <a:shade val="45000"/>
                  <a:satMod val="135000"/>
                </a:schemeClr>
                <a:prstClr val="white"/>
              </a:duotone>
              <a:extLst>
                <a:ext uri="{BEBA8EAE-BF5A-486C-A8C5-ECC9F3942E4B}">
                  <a14:imgProps xmlns:a14="http://schemas.microsoft.com/office/drawing/2010/main">
                    <a14:imgLayer r:embed="rId10">
                      <a14:imgEffect>
                        <a14:backgroundRemoval t="10000" b="90000" l="10000" r="90000">
                          <a14:foregroundMark x1="25561" y1="22034" x2="25561" y2="22034"/>
                          <a14:backgroundMark x1="71749" y1="20763" x2="71749" y2="20763"/>
                          <a14:backgroundMark x1="71749" y1="4661" x2="71749" y2="4661"/>
                          <a14:backgroundMark x1="96861" y1="10169" x2="96861" y2="10169"/>
                        </a14:backgroundRemoval>
                      </a14:imgEffect>
                    </a14:imgLayer>
                  </a14:imgProps>
                </a:ext>
              </a:extLst>
            </a:blip>
            <a:stretch>
              <a:fillRect/>
            </a:stretch>
          </p:blipFill>
          <p:spPr>
            <a:xfrm>
              <a:off x="16163629" y="5638486"/>
              <a:ext cx="2124371" cy="2248214"/>
            </a:xfrm>
            <a:prstGeom prst="rect">
              <a:avLst/>
            </a:prstGeom>
          </p:spPr>
        </p:pic>
        <p:pic>
          <p:nvPicPr>
            <p:cNvPr id="29" name="Immagine 28">
              <a:extLst>
                <a:ext uri="{FF2B5EF4-FFF2-40B4-BE49-F238E27FC236}">
                  <a16:creationId xmlns:a16="http://schemas.microsoft.com/office/drawing/2014/main" id="{6F96236B-1124-D5B3-1B89-D3071CF45CB2}"/>
                </a:ext>
              </a:extLst>
            </p:cNvPr>
            <p:cNvPicPr>
              <a:picLocks noChangeAspect="1"/>
            </p:cNvPicPr>
            <p:nvPr/>
          </p:nvPicPr>
          <p:blipFill>
            <a:blip r:embed="rId11">
              <a:duotone>
                <a:schemeClr val="accent1">
                  <a:shade val="45000"/>
                  <a:satMod val="135000"/>
                </a:schemeClr>
                <a:prstClr val="white"/>
              </a:duotone>
              <a:extLst>
                <a:ext uri="{BEBA8EAE-BF5A-486C-A8C5-ECC9F3942E4B}">
                  <a14:imgProps xmlns:a14="http://schemas.microsoft.com/office/drawing/2010/main">
                    <a14:imgLayer r:embed="rId5">
                      <a14:imgEffect>
                        <a14:backgroundRemoval t="10000" b="90000" l="10000" r="90000">
                          <a14:foregroundMark x1="26230" y1="16183" x2="26230" y2="16183"/>
                          <a14:foregroundMark x1="39344" y1="73859" x2="39344" y2="73859"/>
                          <a14:foregroundMark x1="30738" y1="68465" x2="30738" y2="68465"/>
                          <a14:foregroundMark x1="29508" y1="83817" x2="29508" y2="83817"/>
                          <a14:foregroundMark x1="29508" y1="77178" x2="29508" y2="77178"/>
                          <a14:backgroundMark x1="73361" y1="21162" x2="73361" y2="21162"/>
                          <a14:backgroundMark x1="89344" y1="9959" x2="89344" y2="9959"/>
                          <a14:backgroundMark x1="62295" y1="35270" x2="62295" y2="35270"/>
                          <a14:backgroundMark x1="68852" y1="29876" x2="68852" y2="29876"/>
                          <a14:backgroundMark x1="94262" y1="20747" x2="94262" y2="20747"/>
                        </a14:backgroundRemoval>
                      </a14:imgEffect>
                    </a14:imgLayer>
                  </a14:imgProps>
                </a:ext>
              </a:extLst>
            </a:blip>
            <a:stretch>
              <a:fillRect/>
            </a:stretch>
          </p:blipFill>
          <p:spPr>
            <a:xfrm>
              <a:off x="15117413" y="5590855"/>
              <a:ext cx="2324424" cy="2295845"/>
            </a:xfrm>
            <a:prstGeom prst="rect">
              <a:avLst/>
            </a:prstGeom>
          </p:spPr>
        </p:pic>
      </p:grpSp>
      <p:cxnSp>
        <p:nvCxnSpPr>
          <p:cNvPr id="30" name="Connettore 2 29">
            <a:extLst>
              <a:ext uri="{FF2B5EF4-FFF2-40B4-BE49-F238E27FC236}">
                <a16:creationId xmlns:a16="http://schemas.microsoft.com/office/drawing/2014/main" id="{1889F4FA-92D7-EF5D-B200-BD6B6D2FB5FC}"/>
              </a:ext>
            </a:extLst>
          </p:cNvPr>
          <p:cNvCxnSpPr>
            <a:cxnSpLocks/>
            <a:stCxn id="25" idx="2"/>
            <a:endCxn id="26" idx="3"/>
          </p:cNvCxnSpPr>
          <p:nvPr/>
        </p:nvCxnSpPr>
        <p:spPr>
          <a:xfrm flipH="1">
            <a:off x="8539206" y="4003059"/>
            <a:ext cx="837470" cy="221007"/>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Connettore 2 30">
            <a:extLst>
              <a:ext uri="{FF2B5EF4-FFF2-40B4-BE49-F238E27FC236}">
                <a16:creationId xmlns:a16="http://schemas.microsoft.com/office/drawing/2014/main" id="{2435D02D-0DA5-5390-CD95-1225795481A8}"/>
              </a:ext>
            </a:extLst>
          </p:cNvPr>
          <p:cNvCxnSpPr>
            <a:cxnSpLocks/>
            <a:stCxn id="29" idx="1"/>
            <a:endCxn id="25" idx="2"/>
          </p:cNvCxnSpPr>
          <p:nvPr/>
        </p:nvCxnSpPr>
        <p:spPr>
          <a:xfrm flipH="1" flipV="1">
            <a:off x="9376676" y="4003059"/>
            <a:ext cx="896430" cy="266536"/>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onnettore 2 31">
            <a:extLst>
              <a:ext uri="{FF2B5EF4-FFF2-40B4-BE49-F238E27FC236}">
                <a16:creationId xmlns:a16="http://schemas.microsoft.com/office/drawing/2014/main" id="{CC4ECCF7-E8CD-BFBB-C850-EA54BF8B6D30}"/>
              </a:ext>
            </a:extLst>
          </p:cNvPr>
          <p:cNvCxnSpPr>
            <a:cxnSpLocks/>
            <a:stCxn id="29" idx="1"/>
            <a:endCxn id="26" idx="3"/>
          </p:cNvCxnSpPr>
          <p:nvPr/>
        </p:nvCxnSpPr>
        <p:spPr>
          <a:xfrm flipH="1" flipV="1">
            <a:off x="8539206" y="4224066"/>
            <a:ext cx="1733900" cy="45529"/>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68723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3F6184-0F0F-773D-4EA3-49F12C80E820}"/>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96B8C189-E659-07B5-CA58-48E2035EE33E}"/>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15594362-E65E-9D67-9814-D79367A2741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38E68C62-E7D2-4526-6B85-16619CCD80CC}"/>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390CDB19-6A25-B8CD-E976-6D3DF9257642}"/>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50206DC-FE99-725F-2B58-19D09A89A61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7BFBB38-4390-A96E-C577-FDAE2A0FB8A5}"/>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79CBFDFA-FDBF-45EE-440E-69BAC998495E}"/>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F776768B-6294-86BA-1BC4-C2335769A386}"/>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96422BDE-C4F4-2D5B-B72B-8911C9D980B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39B8F77-CADC-E9A6-1E08-ADAEC6BC1F1E}"/>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A543F466-B5C0-A7D1-7D32-465E4ED33D76}"/>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Co-</a:t>
            </a:r>
            <a:r>
              <a:rPr lang="en-US" dirty="0" err="1">
                <a:latin typeface="Bricolage Grotesque" panose="020B0604020202020204" charset="0"/>
              </a:rPr>
              <a:t>presenza</a:t>
            </a:r>
            <a:r>
              <a:rPr lang="en-US" dirty="0">
                <a:latin typeface="Bricolage Grotesque" panose="020B0604020202020204" charset="0"/>
              </a:rPr>
              <a:t> o </a:t>
            </a:r>
            <a:r>
              <a:rPr lang="en-US" dirty="0" err="1">
                <a:latin typeface="Bricolage Grotesque" panose="020B0604020202020204" charset="0"/>
              </a:rPr>
              <a:t>separazione</a:t>
            </a:r>
            <a:r>
              <a:rPr lang="en-US" dirty="0">
                <a:latin typeface="Bricolage Grotesque" panose="020B0604020202020204" charset="0"/>
              </a:rPr>
              <a:t> </a:t>
            </a:r>
            <a:r>
              <a:rPr lang="en-US" dirty="0" err="1">
                <a:latin typeface="Bricolage Grotesque" panose="020B0604020202020204" charset="0"/>
              </a:rPr>
              <a:t>dei</a:t>
            </a:r>
            <a:r>
              <a:rPr lang="en-US" dirty="0">
                <a:latin typeface="Bricolage Grotesque" panose="020B0604020202020204" charset="0"/>
              </a:rPr>
              <a:t> </a:t>
            </a:r>
            <a:r>
              <a:rPr lang="en-US" dirty="0" err="1">
                <a:latin typeface="Bricolage Grotesque" panose="020B0604020202020204" charset="0"/>
              </a:rPr>
              <a:t>gruppi</a:t>
            </a:r>
            <a:r>
              <a:rPr lang="en-US" dirty="0">
                <a:latin typeface="Bricolage Grotesque" panose="020B0604020202020204" charset="0"/>
              </a:rPr>
              <a:t> di </a:t>
            </a:r>
            <a:r>
              <a:rPr lang="en-US" dirty="0" err="1">
                <a:latin typeface="Bricolage Grotesque" panose="020B0604020202020204" charset="0"/>
              </a:rPr>
              <a:t>partecipanti</a:t>
            </a:r>
            <a:r>
              <a:rPr lang="en-US" dirty="0">
                <a:latin typeface="Bricolage Grotesque" panose="020B0604020202020204" charset="0"/>
              </a:rPr>
              <a:t> in </a:t>
            </a:r>
            <a:r>
              <a:rPr lang="en-US" dirty="0" err="1">
                <a:latin typeface="Bricolage Grotesque" panose="020B0604020202020204" charset="0"/>
              </a:rPr>
              <a:t>modalità</a:t>
            </a:r>
            <a:r>
              <a:rPr lang="en-US" dirty="0">
                <a:latin typeface="Bricolage Grotesque" panose="020B0604020202020204" charset="0"/>
              </a:rPr>
              <a:t> </a:t>
            </a:r>
            <a:r>
              <a:rPr lang="en-US" dirty="0" err="1">
                <a:latin typeface="Bricolage Grotesque" panose="020B0604020202020204" charset="0"/>
              </a:rPr>
              <a:t>sincrona</a:t>
            </a:r>
            <a:endParaRPr lang="el-GR" dirty="0"/>
          </a:p>
        </p:txBody>
      </p:sp>
      <p:pic>
        <p:nvPicPr>
          <p:cNvPr id="2" name="Immagine 1">
            <a:extLst>
              <a:ext uri="{FF2B5EF4-FFF2-40B4-BE49-F238E27FC236}">
                <a16:creationId xmlns:a16="http://schemas.microsoft.com/office/drawing/2014/main" id="{D1558B39-5070-173E-404D-3A46982D6D92}"/>
              </a:ext>
            </a:extLst>
          </p:cNvPr>
          <p:cNvPicPr>
            <a:picLocks noChangeAspect="1"/>
          </p:cNvPicPr>
          <p:nvPr/>
        </p:nvPicPr>
        <p:blipFill>
          <a:blip r:embed="rId4"/>
          <a:stretch>
            <a:fillRect/>
          </a:stretch>
        </p:blipFill>
        <p:spPr>
          <a:xfrm>
            <a:off x="5760003" y="2082863"/>
            <a:ext cx="9218420" cy="7809440"/>
          </a:xfrm>
          <a:prstGeom prst="rect">
            <a:avLst/>
          </a:prstGeom>
        </p:spPr>
      </p:pic>
    </p:spTree>
    <p:extLst>
      <p:ext uri="{BB962C8B-B14F-4D97-AF65-F5344CB8AC3E}">
        <p14:creationId xmlns:p14="http://schemas.microsoft.com/office/powerpoint/2010/main" val="311780787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C0740D-546C-F0C4-941B-91C1ABD86E12}"/>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8FC84D7F-C2B6-2327-07FF-A40C14C3EA0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3DBF8899-71DD-4DCC-F1B7-B095F1EADAFC}"/>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F152714D-55EF-9CED-4271-6336E91F73A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3F861FA-20EC-5B83-E3C1-C45D641D1840}"/>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3E06588-872D-D193-172E-95EB7D14671B}"/>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4210E57-B327-1495-1BFC-8ED5A49B4AF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C0E7724C-9669-3543-0998-511C71B7E53D}"/>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403D4C36-948E-A414-07F5-7CBEABFF3F15}"/>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9E90E751-B3A2-0B48-B54C-B555B6A22E75}"/>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32F147E-FE17-DAF3-FD1A-4BB4487291EE}"/>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0EFE4984-9CB6-BA58-8469-15684956F0EA}"/>
              </a:ext>
            </a:extLst>
          </p:cNvPr>
          <p:cNvSpPr>
            <a:spLocks noGrp="1"/>
          </p:cNvSpPr>
          <p:nvPr>
            <p:ph type="ctrTitle"/>
          </p:nvPr>
        </p:nvSpPr>
        <p:spPr>
          <a:xfrm>
            <a:off x="2693442" y="356216"/>
            <a:ext cx="14748395" cy="1470025"/>
          </a:xfrm>
        </p:spPr>
        <p:txBody>
          <a:bodyPr/>
          <a:lstStyle/>
          <a:p>
            <a:r>
              <a:rPr lang="it-IT" dirty="0"/>
              <a:t>Modalità di erogazione</a:t>
            </a:r>
            <a:endParaRPr lang="el-GR" dirty="0"/>
          </a:p>
        </p:txBody>
      </p:sp>
      <p:sp>
        <p:nvSpPr>
          <p:cNvPr id="14" name="Υπότιτλος 2">
            <a:extLst>
              <a:ext uri="{FF2B5EF4-FFF2-40B4-BE49-F238E27FC236}">
                <a16:creationId xmlns:a16="http://schemas.microsoft.com/office/drawing/2014/main" id="{DC567872-DCDE-7A16-53D4-C8320CD8B53E}"/>
              </a:ext>
            </a:extLst>
          </p:cNvPr>
          <p:cNvSpPr>
            <a:spLocks noGrp="1"/>
          </p:cNvSpPr>
          <p:nvPr>
            <p:ph type="subTitle" idx="1"/>
          </p:nvPr>
        </p:nvSpPr>
        <p:spPr>
          <a:xfrm>
            <a:off x="1013344" y="2592999"/>
            <a:ext cx="6704191" cy="1171944"/>
          </a:xfrm>
        </p:spPr>
        <p:txBody>
          <a:bodyPr>
            <a:noAutofit/>
          </a:bodyPr>
          <a:lstStyle/>
          <a:p>
            <a:pPr marL="25400" indent="0" algn="l">
              <a:lnSpc>
                <a:spcPct val="170000"/>
              </a:lnSpc>
            </a:pPr>
            <a:r>
              <a:rPr lang="en-US" dirty="0">
                <a:solidFill>
                  <a:schemeClr val="tx1"/>
                </a:solidFill>
                <a:latin typeface="Bricolage Grotesque" panose="020B0604020202020204" charset="0"/>
              </a:rPr>
              <a:t>Il </a:t>
            </a:r>
            <a:r>
              <a:rPr lang="en-US" dirty="0" err="1">
                <a:solidFill>
                  <a:schemeClr val="tx1"/>
                </a:solidFill>
                <a:latin typeface="Bricolage Grotesque" panose="020B0604020202020204" charset="0"/>
              </a:rPr>
              <a:t>corso</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può</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essere</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erogato</a:t>
            </a:r>
            <a:endParaRPr lang="en-US" dirty="0">
              <a:solidFill>
                <a:schemeClr val="tx1"/>
              </a:solidFill>
              <a:latin typeface="Bricolage Grotesque" panose="020B0604020202020204" charset="0"/>
            </a:endParaRPr>
          </a:p>
          <a:p>
            <a:pPr marL="482600" indent="-457200" algn="l">
              <a:lnSpc>
                <a:spcPct val="170000"/>
              </a:lnSpc>
              <a:buFontTx/>
              <a:buChar char="-"/>
            </a:pPr>
            <a:r>
              <a:rPr lang="en-US" dirty="0">
                <a:solidFill>
                  <a:schemeClr val="tx1"/>
                </a:solidFill>
                <a:latin typeface="Bricolage Grotesque" panose="020B0604020202020204" charset="0"/>
              </a:rPr>
              <a:t>In </a:t>
            </a:r>
            <a:r>
              <a:rPr lang="en-US" dirty="0" err="1">
                <a:solidFill>
                  <a:schemeClr val="tx1"/>
                </a:solidFill>
                <a:latin typeface="Bricolage Grotesque" panose="020B0604020202020204" charset="0"/>
              </a:rPr>
              <a:t>presenza</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sincrono</a:t>
            </a:r>
            <a:endParaRPr lang="en-US" dirty="0">
              <a:solidFill>
                <a:schemeClr val="tx1"/>
              </a:solidFill>
              <a:latin typeface="Bricolage Grotesque" panose="020B0604020202020204" charset="0"/>
            </a:endParaRPr>
          </a:p>
          <a:p>
            <a:pPr marL="482600" indent="-457200" algn="l">
              <a:lnSpc>
                <a:spcPct val="170000"/>
              </a:lnSpc>
              <a:buFontTx/>
              <a:buChar char="-"/>
            </a:pPr>
            <a:r>
              <a:rPr lang="en-US" dirty="0">
                <a:solidFill>
                  <a:schemeClr val="tx1"/>
                </a:solidFill>
                <a:latin typeface="Bricolage Grotesque" panose="020B0604020202020204" charset="0"/>
              </a:rPr>
              <a:t>online, </a:t>
            </a:r>
            <a:r>
              <a:rPr lang="en-US" dirty="0" err="1">
                <a:solidFill>
                  <a:schemeClr val="tx1"/>
                </a:solidFill>
                <a:latin typeface="Bricolage Grotesque" panose="020B0604020202020204" charset="0"/>
              </a:rPr>
              <a:t>sincrono</a:t>
            </a:r>
            <a:endParaRPr lang="en-US" dirty="0">
              <a:solidFill>
                <a:schemeClr val="tx1"/>
              </a:solidFill>
              <a:latin typeface="Bricolage Grotesque" panose="020B0604020202020204" charset="0"/>
            </a:endParaRPr>
          </a:p>
          <a:p>
            <a:pPr marL="482600" indent="-457200" algn="l">
              <a:lnSpc>
                <a:spcPct val="170000"/>
              </a:lnSpc>
              <a:buFontTx/>
              <a:buChar char="-"/>
            </a:pPr>
            <a:r>
              <a:rPr lang="en-US" dirty="0">
                <a:solidFill>
                  <a:schemeClr val="tx1"/>
                </a:solidFill>
                <a:latin typeface="Bricolage Grotesque" panose="020B0604020202020204" charset="0"/>
              </a:rPr>
              <a:t>online, </a:t>
            </a:r>
            <a:r>
              <a:rPr lang="en-US" dirty="0" err="1">
                <a:solidFill>
                  <a:schemeClr val="tx1"/>
                </a:solidFill>
                <a:latin typeface="Bricolage Grotesque" panose="020B0604020202020204" charset="0"/>
              </a:rPr>
              <a:t>asincrono</a:t>
            </a:r>
            <a:endParaRPr lang="en-US" dirty="0">
              <a:solidFill>
                <a:schemeClr val="tx1"/>
              </a:solidFill>
              <a:latin typeface="Bricolage Grotesque" panose="020B0604020202020204" charset="0"/>
            </a:endParaRPr>
          </a:p>
          <a:p>
            <a:pPr marL="482600" indent="-457200" algn="l">
              <a:lnSpc>
                <a:spcPct val="170000"/>
              </a:lnSpc>
              <a:buFontTx/>
              <a:buChar char="-"/>
            </a:pPr>
            <a:r>
              <a:rPr lang="en-US" dirty="0">
                <a:solidFill>
                  <a:schemeClr val="tx1"/>
                </a:solidFill>
                <a:latin typeface="Bricolage Grotesque" panose="020B0604020202020204" charset="0"/>
              </a:rPr>
              <a:t>in forma </a:t>
            </a:r>
            <a:r>
              <a:rPr lang="en-US" dirty="0" err="1">
                <a:solidFill>
                  <a:schemeClr val="tx1"/>
                </a:solidFill>
                <a:latin typeface="Bricolage Grotesque" panose="020B0604020202020204" charset="0"/>
              </a:rPr>
              <a:t>ibrida</a:t>
            </a:r>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30276314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774CD8CA-9867-047B-C3CE-B0BA2998CF07}"/>
            </a:ext>
          </a:extLst>
        </p:cNvPr>
        <p:cNvGrpSpPr/>
        <p:nvPr/>
      </p:nvGrpSpPr>
      <p:grpSpPr>
        <a:xfrm>
          <a:off x="0" y="0"/>
          <a:ext cx="0" cy="0"/>
          <a:chOff x="0" y="0"/>
          <a:chExt cx="0" cy="0"/>
        </a:xfrm>
      </p:grpSpPr>
      <p:sp>
        <p:nvSpPr>
          <p:cNvPr id="154" name="Google Shape;154;p3">
            <a:extLst>
              <a:ext uri="{FF2B5EF4-FFF2-40B4-BE49-F238E27FC236}">
                <a16:creationId xmlns:a16="http://schemas.microsoft.com/office/drawing/2014/main" id="{E36D1A43-23F2-D309-46AC-FE9EC37B5B7E}"/>
              </a:ext>
            </a:extLst>
          </p:cNvPr>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3">
            <a:extLst>
              <a:ext uri="{FF2B5EF4-FFF2-40B4-BE49-F238E27FC236}">
                <a16:creationId xmlns:a16="http://schemas.microsoft.com/office/drawing/2014/main" id="{E076478C-876C-C0EA-C241-C50328F4526E}"/>
              </a:ext>
            </a:extLst>
          </p:cNvPr>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3">
            <a:extLst>
              <a:ext uri="{FF2B5EF4-FFF2-40B4-BE49-F238E27FC236}">
                <a16:creationId xmlns:a16="http://schemas.microsoft.com/office/drawing/2014/main" id="{89625873-D1AC-E20B-D13A-8BDF7A4EEC92}"/>
              </a:ext>
            </a:extLst>
          </p:cNvPr>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7" name="Google Shape;157;p3">
            <a:extLst>
              <a:ext uri="{FF2B5EF4-FFF2-40B4-BE49-F238E27FC236}">
                <a16:creationId xmlns:a16="http://schemas.microsoft.com/office/drawing/2014/main" id="{BF9A81D9-5130-1FBA-0ADC-88A6E2B8DCD2}"/>
              </a:ext>
            </a:extLst>
          </p:cNvPr>
          <p:cNvGrpSpPr/>
          <p:nvPr/>
        </p:nvGrpSpPr>
        <p:grpSpPr>
          <a:xfrm>
            <a:off x="6111849" y="1863976"/>
            <a:ext cx="11044935" cy="6520769"/>
            <a:chOff x="0" y="-47625"/>
            <a:chExt cx="1484188" cy="418826"/>
          </a:xfrm>
        </p:grpSpPr>
        <p:sp>
          <p:nvSpPr>
            <p:cNvPr id="158" name="Google Shape;158;p3">
              <a:extLst>
                <a:ext uri="{FF2B5EF4-FFF2-40B4-BE49-F238E27FC236}">
                  <a16:creationId xmlns:a16="http://schemas.microsoft.com/office/drawing/2014/main" id="{FA486CE3-7263-570B-C5A3-3501E39ACB81}"/>
                </a:ext>
              </a:extLst>
            </p:cNvPr>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3">
              <a:extLst>
                <a:ext uri="{FF2B5EF4-FFF2-40B4-BE49-F238E27FC236}">
                  <a16:creationId xmlns:a16="http://schemas.microsoft.com/office/drawing/2014/main" id="{18CA7B88-DD87-0082-20C6-71342E0102BC}"/>
                </a:ext>
              </a:extLst>
            </p:cNvPr>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60" name="Google Shape;160;p3">
            <a:extLst>
              <a:ext uri="{FF2B5EF4-FFF2-40B4-BE49-F238E27FC236}">
                <a16:creationId xmlns:a16="http://schemas.microsoft.com/office/drawing/2014/main" id="{F275B7E3-F496-18D6-3FA5-A6A93FBE539F}"/>
              </a:ext>
            </a:extLst>
          </p:cNvPr>
          <p:cNvGrpSpPr/>
          <p:nvPr/>
        </p:nvGrpSpPr>
        <p:grpSpPr>
          <a:xfrm>
            <a:off x="-696258" y="-1193133"/>
            <a:ext cx="7178388" cy="12095887"/>
            <a:chOff x="0" y="-57150"/>
            <a:chExt cx="1890604" cy="3185748"/>
          </a:xfrm>
        </p:grpSpPr>
        <p:sp>
          <p:nvSpPr>
            <p:cNvPr id="161" name="Google Shape;161;p3">
              <a:extLst>
                <a:ext uri="{FF2B5EF4-FFF2-40B4-BE49-F238E27FC236}">
                  <a16:creationId xmlns:a16="http://schemas.microsoft.com/office/drawing/2014/main" id="{AC551BF3-E4D5-DF8B-ED3C-8BAD1D36495F}"/>
                </a:ext>
              </a:extLst>
            </p:cNvPr>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2" name="Google Shape;162;p3">
              <a:extLst>
                <a:ext uri="{FF2B5EF4-FFF2-40B4-BE49-F238E27FC236}">
                  <a16:creationId xmlns:a16="http://schemas.microsoft.com/office/drawing/2014/main" id="{EFCC686B-CCDF-2617-182A-1A762408B6EE}"/>
                </a:ext>
              </a:extLst>
            </p:cNvPr>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None/>
              </a:pPr>
              <a:endParaRPr sz="1800">
                <a:solidFill>
                  <a:schemeClr val="dk1"/>
                </a:solidFill>
                <a:latin typeface="Calibri"/>
                <a:ea typeface="Calibri"/>
                <a:cs typeface="Calibri"/>
                <a:sym typeface="Calibri"/>
              </a:endParaRPr>
            </a:p>
          </p:txBody>
        </p:sp>
      </p:grpSp>
      <p:sp>
        <p:nvSpPr>
          <p:cNvPr id="163" name="Google Shape;163;p3">
            <a:extLst>
              <a:ext uri="{FF2B5EF4-FFF2-40B4-BE49-F238E27FC236}">
                <a16:creationId xmlns:a16="http://schemas.microsoft.com/office/drawing/2014/main" id="{274FFD7B-71DD-75E9-14DA-7B8A553E1BDF}"/>
              </a:ext>
            </a:extLst>
          </p:cNvPr>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3">
            <a:extLst>
              <a:ext uri="{FF2B5EF4-FFF2-40B4-BE49-F238E27FC236}">
                <a16:creationId xmlns:a16="http://schemas.microsoft.com/office/drawing/2014/main" id="{CC49BD14-7EDA-DC6E-07E6-B870F1576CA7}"/>
              </a:ext>
            </a:extLst>
          </p:cNvPr>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3">
            <a:extLst>
              <a:ext uri="{FF2B5EF4-FFF2-40B4-BE49-F238E27FC236}">
                <a16:creationId xmlns:a16="http://schemas.microsoft.com/office/drawing/2014/main" id="{3A53D637-BF50-91FB-C50F-487324545709}"/>
              </a:ext>
            </a:extLst>
          </p:cNvPr>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None/>
            </a:pPr>
            <a:r>
              <a:rPr lang="en-US" sz="1178">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a:p>
        </p:txBody>
      </p:sp>
      <p:sp>
        <p:nvSpPr>
          <p:cNvPr id="166" name="Google Shape;166;p3">
            <a:extLst>
              <a:ext uri="{FF2B5EF4-FFF2-40B4-BE49-F238E27FC236}">
                <a16:creationId xmlns:a16="http://schemas.microsoft.com/office/drawing/2014/main" id="{38E3327B-5794-2442-C6E0-F6783B53CFB7}"/>
              </a:ext>
            </a:extLst>
          </p:cNvPr>
          <p:cNvSpPr txBox="1"/>
          <p:nvPr/>
        </p:nvSpPr>
        <p:spPr>
          <a:xfrm>
            <a:off x="-1725735" y="6821207"/>
            <a:ext cx="5508869" cy="5480668"/>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None/>
            </a:pPr>
            <a:r>
              <a:rPr lang="en-US" sz="37888" b="1" dirty="0">
                <a:solidFill>
                  <a:srgbClr val="EFEFEF"/>
                </a:solidFill>
                <a:latin typeface="Arial"/>
                <a:ea typeface="Arial"/>
                <a:cs typeface="Arial"/>
                <a:sym typeface="Arial"/>
              </a:rPr>
              <a:t>05</a:t>
            </a:r>
            <a:endParaRPr dirty="0"/>
          </a:p>
        </p:txBody>
      </p:sp>
      <p:sp>
        <p:nvSpPr>
          <p:cNvPr id="168" name="Google Shape;168;p3">
            <a:extLst>
              <a:ext uri="{FF2B5EF4-FFF2-40B4-BE49-F238E27FC236}">
                <a16:creationId xmlns:a16="http://schemas.microsoft.com/office/drawing/2014/main" id="{67FFC262-83FE-EA6D-9ABB-E414397D160F}"/>
              </a:ext>
            </a:extLst>
          </p:cNvPr>
          <p:cNvSpPr txBox="1"/>
          <p:nvPr/>
        </p:nvSpPr>
        <p:spPr>
          <a:xfrm>
            <a:off x="6834529" y="2710319"/>
            <a:ext cx="10322255" cy="4628960"/>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None/>
            </a:pPr>
            <a:r>
              <a:rPr lang="it-IT" sz="8000" b="1" noProof="0">
                <a:solidFill>
                  <a:srgbClr val="343434"/>
                </a:solidFill>
              </a:rPr>
              <a:t>Fondamenti e cornice del corso. </a:t>
            </a:r>
          </a:p>
          <a:p>
            <a:pPr marL="0" marR="0" lvl="0" indent="0" algn="l" rtl="0">
              <a:lnSpc>
                <a:spcPct val="94000"/>
              </a:lnSpc>
              <a:spcBef>
                <a:spcPts val="0"/>
              </a:spcBef>
              <a:spcAft>
                <a:spcPts val="0"/>
              </a:spcAft>
              <a:buNone/>
            </a:pPr>
            <a:r>
              <a:rPr lang="it-IT" sz="8000" b="1" noProof="0" dirty="0">
                <a:solidFill>
                  <a:srgbClr val="343434"/>
                </a:solidFill>
              </a:rPr>
              <a:t>Introduzione ai contenuti del corso.</a:t>
            </a:r>
            <a:endParaRPr lang="it-IT" sz="1050" noProof="0" dirty="0"/>
          </a:p>
        </p:txBody>
      </p:sp>
    </p:spTree>
    <p:extLst>
      <p:ext uri="{BB962C8B-B14F-4D97-AF65-F5344CB8AC3E}">
        <p14:creationId xmlns:p14="http://schemas.microsoft.com/office/powerpoint/2010/main" val="3302851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40DDC-A67E-5733-ED57-0D525389656F}"/>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3492CF4F-8F57-72A2-1767-4D6586A7FC74}"/>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La cornice </a:t>
            </a:r>
            <a:r>
              <a:rPr lang="en-US" dirty="0" err="1">
                <a:latin typeface="Bricolage Grotesque" panose="020B0604020202020204" charset="0"/>
              </a:rPr>
              <a:t>concettuale</a:t>
            </a:r>
            <a:endParaRPr lang="en-US" dirty="0">
              <a:latin typeface="Bricolage Grotesque" panose="020B0604020202020204" charset="0"/>
            </a:endParaRPr>
          </a:p>
        </p:txBody>
      </p:sp>
      <p:sp>
        <p:nvSpPr>
          <p:cNvPr id="4" name="Google Shape;118;p2">
            <a:extLst>
              <a:ext uri="{FF2B5EF4-FFF2-40B4-BE49-F238E27FC236}">
                <a16:creationId xmlns:a16="http://schemas.microsoft.com/office/drawing/2014/main" id="{5E5FA7A6-55E7-11AB-116F-23F99D6B6035}"/>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0EA6F34-A520-49FB-79D3-AFB0D554C81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D65F76B-88DD-B67C-7298-036A9F5351EF}"/>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FB85270-FD16-B389-3C66-9BB75BD63E1D}"/>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4EB5B78-0EDE-F12D-5543-6CA8DB819AD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CE0B3F2C-788C-A9FF-039F-8F8A05C56512}"/>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EA3FE8CB-A5D6-E3C0-EBBC-9509F677D876}"/>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77977E5-68FD-3B70-FC48-DFC824402AE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DD7F0425-4C3D-F3D8-3C3F-9F5E75B87ACE}"/>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261D05A8-16F5-E5FD-F93A-F73C62EB89EF}"/>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 name="Τίτλος 1">
            <a:extLst>
              <a:ext uri="{FF2B5EF4-FFF2-40B4-BE49-F238E27FC236}">
                <a16:creationId xmlns:a16="http://schemas.microsoft.com/office/drawing/2014/main" id="{8BDA7AEB-C8AD-E900-60BF-CF45679F1A78}"/>
              </a:ext>
            </a:extLst>
          </p:cNvPr>
          <p:cNvSpPr txBox="1">
            <a:spLocks/>
          </p:cNvSpPr>
          <p:nvPr/>
        </p:nvSpPr>
        <p:spPr>
          <a:xfrm>
            <a:off x="1504357" y="4768737"/>
            <a:ext cx="13955106" cy="14700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457200" indent="-457200" algn="l">
              <a:buFontTx/>
              <a:buChar char="-"/>
            </a:pPr>
            <a:r>
              <a:rPr lang="en-US" sz="3200" dirty="0">
                <a:latin typeface="Bricolage Grotesque" panose="020B0604020202020204" charset="0"/>
              </a:rPr>
              <a:t>La </a:t>
            </a:r>
            <a:r>
              <a:rPr lang="en-US" sz="3200" dirty="0" err="1">
                <a:latin typeface="Bricolage Grotesque" panose="020B0604020202020204" charset="0"/>
              </a:rPr>
              <a:t>disinformazione</a:t>
            </a:r>
            <a:r>
              <a:rPr lang="en-US" sz="3200" dirty="0">
                <a:latin typeface="Bricolage Grotesque" panose="020B0604020202020204" charset="0"/>
              </a:rPr>
              <a:t> vista </a:t>
            </a:r>
            <a:r>
              <a:rPr lang="en-US" sz="3200" dirty="0" err="1">
                <a:latin typeface="Bricolage Grotesque" panose="020B0604020202020204" charset="0"/>
              </a:rPr>
              <a:t>attraverso</a:t>
            </a:r>
            <a:r>
              <a:rPr lang="en-US" sz="3200" dirty="0">
                <a:latin typeface="Bricolage Grotesque" panose="020B0604020202020204" charset="0"/>
              </a:rPr>
              <a:t> un approccio ecosistemico</a:t>
            </a:r>
          </a:p>
          <a:p>
            <a:pPr marL="457200" indent="-457200" algn="l">
              <a:buFontTx/>
              <a:buChar char="-"/>
            </a:pPr>
            <a:endParaRPr lang="en-US" sz="3200" dirty="0">
              <a:latin typeface="Bricolage Grotesque" panose="020B0604020202020204" charset="0"/>
            </a:endParaRPr>
          </a:p>
          <a:p>
            <a:pPr marL="457200" indent="-457200" algn="l">
              <a:buFontTx/>
              <a:buChar char="-"/>
            </a:pPr>
            <a:r>
              <a:rPr lang="en-US" sz="3200" dirty="0">
                <a:latin typeface="Bricolage Grotesque" panose="020B0604020202020204" charset="0"/>
              </a:rPr>
              <a:t>L'IA nell'ecosistema</a:t>
            </a:r>
          </a:p>
          <a:p>
            <a:pPr marL="457200" indent="-457200" algn="l">
              <a:buFontTx/>
              <a:buChar char="-"/>
            </a:pPr>
            <a:endParaRPr lang="en-US" sz="3200" dirty="0">
              <a:latin typeface="Bricolage Grotesque" panose="020B0604020202020204" charset="0"/>
            </a:endParaRPr>
          </a:p>
          <a:p>
            <a:pPr marL="457200" indent="-457200" algn="l">
              <a:buFontTx/>
              <a:buChar char="-"/>
            </a:pPr>
            <a:r>
              <a:rPr lang="en-US" sz="3200" dirty="0">
                <a:latin typeface="Bricolage Grotesque" panose="020B0604020202020204" charset="0"/>
              </a:rPr>
              <a:t>Un ecosistema fondato sull'«instabilità epistemica»</a:t>
            </a:r>
          </a:p>
          <a:p>
            <a:pPr marL="457200" indent="-457200" algn="l">
              <a:buFontTx/>
              <a:buChar char="-"/>
            </a:pPr>
            <a:endParaRPr lang="en-US" sz="3200" dirty="0">
              <a:latin typeface="Bricolage Grotesque" panose="020B0604020202020204" charset="0"/>
            </a:endParaRPr>
          </a:p>
        </p:txBody>
      </p:sp>
    </p:spTree>
    <p:extLst>
      <p:ext uri="{BB962C8B-B14F-4D97-AF65-F5344CB8AC3E}">
        <p14:creationId xmlns:p14="http://schemas.microsoft.com/office/powerpoint/2010/main" val="3257629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8BE91D-AB74-61D0-50E9-EE6E58F57998}"/>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D2DC2CAB-132A-A263-F896-5C08DB8B7CC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Utilizzo dei media digitali tra i giovani nell'UE</a:t>
            </a:r>
            <a:endParaRPr lang="el-GR" dirty="0"/>
          </a:p>
        </p:txBody>
      </p:sp>
      <p:sp>
        <p:nvSpPr>
          <p:cNvPr id="4" name="Google Shape;118;p2">
            <a:extLst>
              <a:ext uri="{FF2B5EF4-FFF2-40B4-BE49-F238E27FC236}">
                <a16:creationId xmlns:a16="http://schemas.microsoft.com/office/drawing/2014/main" id="{E3AAA04E-4C73-50CD-9888-5C47D93D163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7077A591-01D9-FB57-DD36-D45D3A9C1ED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2B03D65D-8C91-2C60-9C6E-08CB82919E5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A361E3BB-25FB-1DE9-E89C-79865CF705BF}"/>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E438F0A-7713-925C-3140-B43103FE273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C25CC046-C99A-EEC6-5C83-BACAF573597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C42182D-CCFF-23FD-BD1E-EFE7818A9DB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5629578-C5C1-EDF6-65E5-A1D14D3E83F8}"/>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BA40B78-DD3D-B0A0-12E9-C2477AB3FEC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5F06E23E-3FE5-1C9F-BF47-6252F84B05E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E85E6E58-ED92-D817-6488-1711F8563E7B}"/>
              </a:ext>
            </a:extLst>
          </p:cNvPr>
          <p:cNvSpPr txBox="1"/>
          <p:nvPr/>
        </p:nvSpPr>
        <p:spPr>
          <a:xfrm>
            <a:off x="9144000" y="9930784"/>
            <a:ext cx="9144000" cy="307777"/>
          </a:xfrm>
          <a:prstGeom prst="rect">
            <a:avLst/>
          </a:prstGeom>
          <a:noFill/>
        </p:spPr>
        <p:txBody>
          <a:bodyPr wrap="square">
            <a:spAutoFit/>
          </a:bodyPr>
          <a:lstStyle/>
          <a:p>
            <a:pPr algn="r"/>
            <a:r>
              <a:rPr lang="en-US" dirty="0"/>
              <a:t>Fonte: https://ec.europa.eu/eurostat/web/products-eurostat-news/w/edn-20250715-1</a:t>
            </a:r>
          </a:p>
        </p:txBody>
      </p:sp>
      <p:pic>
        <p:nvPicPr>
          <p:cNvPr id="14" name="Immagine 13" descr="Immagine che contiene testo, linea, Diagramma, diagramma&#10;&#10;Il contenuto generato dall'IA potrebbe non essere corretto.">
            <a:extLst>
              <a:ext uri="{FF2B5EF4-FFF2-40B4-BE49-F238E27FC236}">
                <a16:creationId xmlns:a16="http://schemas.microsoft.com/office/drawing/2014/main" id="{D1AD68A3-8570-8E74-BD2D-760D0CA25A70}"/>
              </a:ext>
            </a:extLst>
          </p:cNvPr>
          <p:cNvPicPr>
            <a:picLocks noChangeAspect="1"/>
          </p:cNvPicPr>
          <p:nvPr/>
        </p:nvPicPr>
        <p:blipFill>
          <a:blip r:embed="rId4"/>
          <a:stretch>
            <a:fillRect/>
          </a:stretch>
        </p:blipFill>
        <p:spPr>
          <a:xfrm>
            <a:off x="1876691" y="1991028"/>
            <a:ext cx="13649059" cy="7677596"/>
          </a:xfrm>
          <a:prstGeom prst="rect">
            <a:avLst/>
          </a:prstGeom>
        </p:spPr>
      </p:pic>
    </p:spTree>
    <p:extLst>
      <p:ext uri="{BB962C8B-B14F-4D97-AF65-F5344CB8AC3E}">
        <p14:creationId xmlns:p14="http://schemas.microsoft.com/office/powerpoint/2010/main" val="38907734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1B796-16AB-02F5-E2AE-20341A91A4D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F4770D21-7B41-89D5-A6EA-6AFD49EE58F4}"/>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Disinformazione attraverso un approccio ecosistemico</a:t>
            </a:r>
          </a:p>
        </p:txBody>
      </p:sp>
      <p:sp>
        <p:nvSpPr>
          <p:cNvPr id="4" name="Google Shape;118;p2">
            <a:extLst>
              <a:ext uri="{FF2B5EF4-FFF2-40B4-BE49-F238E27FC236}">
                <a16:creationId xmlns:a16="http://schemas.microsoft.com/office/drawing/2014/main" id="{B52AA228-13DC-AD9A-B90C-D21E2AFF91CF}"/>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5CED48D3-B107-4F5F-0DD9-F2CDB4BE4FD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92124E7-7EA8-24A1-0705-D8F4A601FA46}"/>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6325CA57-6A86-AF7D-BEA5-852FA1791C56}"/>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621FFE2-A160-6C15-608C-2AAAD4C3B35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017FCF8E-DE06-C69F-CCD2-DD4E09950CDA}"/>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E6B1639-9EBB-5549-0B0A-BADA87E85A9E}"/>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EA9DC048-73FA-40E8-9CC9-8C08FDEC4BF6}"/>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F36D189-821A-3F8E-2196-F27D6062830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7C00C814-B926-1E35-B089-4233F42FA69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22" name="Immagine 21" descr="Immagine che contiene testo, Carattere, schermata, grafica&#10;&#10;Il contenuto generato dall'IA potrebbe non essere corretto.">
            <a:extLst>
              <a:ext uri="{FF2B5EF4-FFF2-40B4-BE49-F238E27FC236}">
                <a16:creationId xmlns:a16="http://schemas.microsoft.com/office/drawing/2014/main" id="{8F64CAC0-A93F-4B59-934A-1375541AF1C8}"/>
              </a:ext>
            </a:extLst>
          </p:cNvPr>
          <p:cNvPicPr>
            <a:picLocks noChangeAspect="1"/>
          </p:cNvPicPr>
          <p:nvPr/>
        </p:nvPicPr>
        <p:blipFill>
          <a:blip r:embed="rId4"/>
          <a:stretch>
            <a:fillRect/>
          </a:stretch>
        </p:blipFill>
        <p:spPr>
          <a:xfrm>
            <a:off x="3202398" y="1826241"/>
            <a:ext cx="12820061" cy="7204874"/>
          </a:xfrm>
          <a:prstGeom prst="rect">
            <a:avLst/>
          </a:prstGeom>
        </p:spPr>
      </p:pic>
      <p:sp>
        <p:nvSpPr>
          <p:cNvPr id="24" name="CasellaDiTesto 23">
            <a:extLst>
              <a:ext uri="{FF2B5EF4-FFF2-40B4-BE49-F238E27FC236}">
                <a16:creationId xmlns:a16="http://schemas.microsoft.com/office/drawing/2014/main" id="{25CE3A53-4594-3D63-300D-B5484F1798C9}"/>
              </a:ext>
            </a:extLst>
          </p:cNvPr>
          <p:cNvSpPr txBox="1"/>
          <p:nvPr/>
        </p:nvSpPr>
        <p:spPr>
          <a:xfrm>
            <a:off x="9144000" y="9895279"/>
            <a:ext cx="9144000" cy="307777"/>
          </a:xfrm>
          <a:prstGeom prst="rect">
            <a:avLst/>
          </a:prstGeom>
          <a:noFill/>
        </p:spPr>
        <p:txBody>
          <a:bodyPr wrap="square">
            <a:spAutoFit/>
          </a:bodyPr>
          <a:lstStyle/>
          <a:p>
            <a:pPr algn="r"/>
            <a:r>
              <a:rPr lang="en-US" dirty="0" err="1"/>
              <a:t>Fonte</a:t>
            </a:r>
            <a:r>
              <a:rPr lang="en-US" dirty="0"/>
              <a:t>: https://epthinktank.eu/2017/11/20/disinformation-fake-news-and-the-eus-response/ </a:t>
            </a:r>
            <a:r>
              <a:rPr lang="it-IT" dirty="0" err="1"/>
              <a:t>©ommbeu </a:t>
            </a:r>
            <a:r>
              <a:rPr lang="it-IT" dirty="0"/>
              <a:t>/ </a:t>
            </a:r>
            <a:r>
              <a:rPr lang="en-US" dirty="0"/>
              <a:t>Fotolia </a:t>
            </a:r>
          </a:p>
        </p:txBody>
      </p:sp>
    </p:spTree>
    <p:extLst>
      <p:ext uri="{BB962C8B-B14F-4D97-AF65-F5344CB8AC3E}">
        <p14:creationId xmlns:p14="http://schemas.microsoft.com/office/powerpoint/2010/main" val="29497234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F758C-4BD6-7852-61CA-108B361B4A1B}"/>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6E655A9-0BC6-5744-A1B7-D0F8AC2EBEC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Storicità della questione</a:t>
            </a:r>
          </a:p>
        </p:txBody>
      </p:sp>
      <p:sp>
        <p:nvSpPr>
          <p:cNvPr id="4" name="Google Shape;118;p2">
            <a:extLst>
              <a:ext uri="{FF2B5EF4-FFF2-40B4-BE49-F238E27FC236}">
                <a16:creationId xmlns:a16="http://schemas.microsoft.com/office/drawing/2014/main" id="{8A34A3C8-F564-7432-5F84-D68AB493B09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99D4654-E788-4287-0E71-702D69D5763C}"/>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55899E15-7E24-328B-E3CA-823E4581372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9BB9EB4-AAB2-F6B1-504F-E89FFAD3465E}"/>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6D870B7-429C-6728-85BC-15332B31E2F6}"/>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CD567E88-E9A3-A300-5607-70C9B3A9FF0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23A69685-9278-1633-BD2E-7F41E757D87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12A3B6F7-136D-59A0-969D-0A795358607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1FC92AC-C266-5E9C-D574-8DC30557A90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120E01E4-2BF5-AFB2-B14B-BA5590329F0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4" name="Immagine 13">
            <a:extLst>
              <a:ext uri="{FF2B5EF4-FFF2-40B4-BE49-F238E27FC236}">
                <a16:creationId xmlns:a16="http://schemas.microsoft.com/office/drawing/2014/main" id="{480B7A63-8CF1-3C63-4243-A3CB2AD555F5}"/>
              </a:ext>
            </a:extLst>
          </p:cNvPr>
          <p:cNvPicPr>
            <a:picLocks noChangeAspect="1"/>
          </p:cNvPicPr>
          <p:nvPr/>
        </p:nvPicPr>
        <p:blipFill>
          <a:blip r:embed="rId4"/>
          <a:stretch>
            <a:fillRect/>
          </a:stretch>
        </p:blipFill>
        <p:spPr>
          <a:xfrm>
            <a:off x="5857874" y="1947862"/>
            <a:ext cx="8340195" cy="8110538"/>
          </a:xfrm>
          <a:prstGeom prst="rect">
            <a:avLst/>
          </a:prstGeom>
        </p:spPr>
      </p:pic>
    </p:spTree>
    <p:extLst>
      <p:ext uri="{BB962C8B-B14F-4D97-AF65-F5344CB8AC3E}">
        <p14:creationId xmlns:p14="http://schemas.microsoft.com/office/powerpoint/2010/main" val="27694776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59375-F119-5892-123C-1E5BD57199C5}"/>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29EF750A-535F-C9E1-210E-7868BD841F8A}"/>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Storicità della questione</a:t>
            </a:r>
          </a:p>
        </p:txBody>
      </p:sp>
      <p:sp>
        <p:nvSpPr>
          <p:cNvPr id="4" name="Google Shape;118;p2">
            <a:extLst>
              <a:ext uri="{FF2B5EF4-FFF2-40B4-BE49-F238E27FC236}">
                <a16:creationId xmlns:a16="http://schemas.microsoft.com/office/drawing/2014/main" id="{7B4C8A8B-7302-ECBA-BBA5-809F194D8012}"/>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ABC51D82-26F8-F714-E1F3-834115DD5F63}"/>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B2F327D-A61B-AB56-0883-A744B15AC4A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5FBA7E90-F9D9-70C3-BB15-76442CCBF75F}"/>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27CEA2DC-625A-3D96-EB37-E9AAFD3187C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4DE818B-849C-68DD-7658-4B6CE1B1AD9D}"/>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68EA3CE-B36A-3CB1-E87F-9D23478DBBD1}"/>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E54818D1-C2C9-2CB5-E6E0-0ECB7C27B6A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F6D70BF7-6DAF-9C0A-B023-39672B85E87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1E137609-2B44-A228-099A-525E6A811D93}"/>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24" name="CasellaDiTesto 23">
            <a:extLst>
              <a:ext uri="{FF2B5EF4-FFF2-40B4-BE49-F238E27FC236}">
                <a16:creationId xmlns:a16="http://schemas.microsoft.com/office/drawing/2014/main" id="{12BD9B78-AB2C-1491-6281-C714692E37C6}"/>
              </a:ext>
            </a:extLst>
          </p:cNvPr>
          <p:cNvSpPr txBox="1"/>
          <p:nvPr/>
        </p:nvSpPr>
        <p:spPr>
          <a:xfrm>
            <a:off x="9144000" y="9895279"/>
            <a:ext cx="9144000" cy="307777"/>
          </a:xfrm>
          <a:prstGeom prst="rect">
            <a:avLst/>
          </a:prstGeom>
          <a:noFill/>
        </p:spPr>
        <p:txBody>
          <a:bodyPr wrap="square">
            <a:spAutoFit/>
          </a:bodyPr>
          <a:lstStyle/>
          <a:p>
            <a:pPr algn="r"/>
            <a:r>
              <a:rPr lang="it-IT" dirty="0"/>
              <a:t>Vedi: Modulo: Gestire l'intelligenza artificiale e </a:t>
            </a:r>
            <a:r>
              <a:rPr lang="it-IT" dirty="0" err="1"/>
              <a:t>la sicurezza informatica </a:t>
            </a:r>
            <a:r>
              <a:rPr lang="it-IT" dirty="0"/>
              <a:t>in tempi </a:t>
            </a:r>
            <a:r>
              <a:rPr lang="it-IT" dirty="0" err="1"/>
              <a:t>incerti </a:t>
            </a:r>
            <a:endParaRPr lang="en-US" dirty="0"/>
          </a:p>
        </p:txBody>
      </p:sp>
      <p:sp>
        <p:nvSpPr>
          <p:cNvPr id="15" name="Υπότιτλος 2">
            <a:extLst>
              <a:ext uri="{FF2B5EF4-FFF2-40B4-BE49-F238E27FC236}">
                <a16:creationId xmlns:a16="http://schemas.microsoft.com/office/drawing/2014/main" id="{6C1D36F0-5CF1-F203-1B1C-C0FAB714B679}"/>
              </a:ext>
            </a:extLst>
          </p:cNvPr>
          <p:cNvSpPr>
            <a:spLocks noGrp="1"/>
          </p:cNvSpPr>
          <p:nvPr>
            <p:ph type="subTitle" idx="1"/>
          </p:nvPr>
        </p:nvSpPr>
        <p:spPr>
          <a:xfrm>
            <a:off x="1032394" y="2447312"/>
            <a:ext cx="8111606" cy="1171944"/>
          </a:xfrm>
        </p:spPr>
        <p:txBody>
          <a:bodyPr>
            <a:noAutofit/>
          </a:bodyPr>
          <a:lstStyle/>
          <a:p>
            <a:pPr marL="25400" indent="0" algn="l">
              <a:lnSpc>
                <a:spcPct val="170000"/>
              </a:lnSpc>
            </a:pPr>
            <a:r>
              <a:rPr lang="it-IT" noProof="0" dirty="0">
                <a:solidFill>
                  <a:schemeClr val="tx1"/>
                </a:solidFill>
                <a:latin typeface="Bricolage Grotesque" panose="020B0604020202020204" charset="0"/>
              </a:rPr>
              <a:t>Vecchia questione</a:t>
            </a:r>
          </a:p>
          <a:p>
            <a:pPr marL="25400" indent="0" algn="l">
              <a:lnSpc>
                <a:spcPct val="170000"/>
              </a:lnSpc>
            </a:pPr>
            <a:r>
              <a:rPr lang="it-IT" noProof="0" dirty="0">
                <a:solidFill>
                  <a:schemeClr val="tx1"/>
                </a:solidFill>
                <a:latin typeface="Bricolage Grotesque" panose="020B0604020202020204" charset="0"/>
              </a:rPr>
              <a:t>La disinformazione, le "fake news" ecc. non sono un fenomeno nuovo.</a:t>
            </a:r>
          </a:p>
          <a:p>
            <a:pPr marL="25400" indent="0" algn="l">
              <a:lnSpc>
                <a:spcPct val="170000"/>
              </a:lnSpc>
            </a:pPr>
            <a:r>
              <a:rPr lang="it-IT" noProof="0" dirty="0">
                <a:solidFill>
                  <a:schemeClr val="tx1"/>
                </a:solidFill>
                <a:latin typeface="Bricolage Grotesque" panose="020B0604020202020204" charset="0"/>
              </a:rPr>
              <a:t>Fenomeni simili  sono occorsi nel corso della storia umana, anche se chiamati con nomi diversi.</a:t>
            </a:r>
          </a:p>
          <a:p>
            <a:pPr marL="25400" indent="0" algn="l">
              <a:lnSpc>
                <a:spcPct val="170000"/>
              </a:lnSpc>
            </a:pPr>
            <a:endParaRPr lang="it-IT" noProof="0" dirty="0">
              <a:solidFill>
                <a:schemeClr val="tx1"/>
              </a:solidFill>
              <a:latin typeface="Bricolage Grotesque" panose="020B0604020202020204" charset="0"/>
            </a:endParaRPr>
          </a:p>
          <a:p>
            <a:pPr marL="25400" indent="0" algn="l">
              <a:lnSpc>
                <a:spcPct val="170000"/>
              </a:lnSpc>
            </a:pPr>
            <a:r>
              <a:rPr lang="it-IT" noProof="0" dirty="0">
                <a:solidFill>
                  <a:schemeClr val="tx1"/>
                </a:solidFill>
                <a:latin typeface="Bricolage Grotesque" panose="020B0604020202020204" charset="0"/>
              </a:rPr>
              <a:t>Cosa c'è di nuovo oggi?</a:t>
            </a:r>
          </a:p>
        </p:txBody>
      </p:sp>
    </p:spTree>
    <p:extLst>
      <p:ext uri="{BB962C8B-B14F-4D97-AF65-F5344CB8AC3E}">
        <p14:creationId xmlns:p14="http://schemas.microsoft.com/office/powerpoint/2010/main" val="24625814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55629-C9C5-BEAF-CF1E-5E3F14AB1DDF}"/>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0286296-CE24-4D9F-0B4D-E0E736403A04}"/>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Nuove caratteristiche della disinformazione oggi</a:t>
            </a:r>
          </a:p>
        </p:txBody>
      </p:sp>
      <p:sp>
        <p:nvSpPr>
          <p:cNvPr id="4" name="Google Shape;118;p2">
            <a:extLst>
              <a:ext uri="{FF2B5EF4-FFF2-40B4-BE49-F238E27FC236}">
                <a16:creationId xmlns:a16="http://schemas.microsoft.com/office/drawing/2014/main" id="{A8457D19-415A-6D18-3B1C-8468E32C1289}"/>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E8922A38-40D0-5FF6-1F22-13C84AB9432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F7FD1E3-485B-FF40-5546-6554ABED7B0C}"/>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A7F816A-5A40-AEB3-DBC5-702F96896B9B}"/>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1AAE96BA-A844-FA3F-52DE-8D973773379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275DAEB-4A1B-CB30-1253-E5C905C77848}"/>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5517C937-99FA-4321-7CD2-5262744D2FF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DF9B6F4A-3BD1-BB98-13FF-8112EE1C6F9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E85A16B5-BD43-EBB1-15E6-0374DF6C52F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A987AC03-1A90-228C-C5DE-3F019A9B9885}"/>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24" name="CasellaDiTesto 23">
            <a:extLst>
              <a:ext uri="{FF2B5EF4-FFF2-40B4-BE49-F238E27FC236}">
                <a16:creationId xmlns:a16="http://schemas.microsoft.com/office/drawing/2014/main" id="{5E352316-C839-9415-7B6F-7F8C7EB5027A}"/>
              </a:ext>
            </a:extLst>
          </p:cNvPr>
          <p:cNvSpPr txBox="1"/>
          <p:nvPr/>
        </p:nvSpPr>
        <p:spPr>
          <a:xfrm>
            <a:off x="8038214" y="9895279"/>
            <a:ext cx="10249786" cy="307777"/>
          </a:xfrm>
          <a:prstGeom prst="rect">
            <a:avLst/>
          </a:prstGeom>
          <a:noFill/>
        </p:spPr>
        <p:txBody>
          <a:bodyPr wrap="square">
            <a:spAutoFit/>
          </a:bodyPr>
          <a:lstStyle/>
          <a:p>
            <a:pPr algn="r"/>
            <a:r>
              <a:rPr lang="it-IT" dirty="0"/>
              <a:t>Fonte: https://een.ec.europa.eu/news/open-invitation-join-enterprise-europe-network-international-network-partner</a:t>
            </a:r>
            <a:endParaRPr lang="en-US" dirty="0"/>
          </a:p>
        </p:txBody>
      </p:sp>
      <p:pic>
        <p:nvPicPr>
          <p:cNvPr id="14" name="Immagine 13">
            <a:extLst>
              <a:ext uri="{FF2B5EF4-FFF2-40B4-BE49-F238E27FC236}">
                <a16:creationId xmlns:a16="http://schemas.microsoft.com/office/drawing/2014/main" id="{D90E88A4-70C3-FA89-4B3C-CF42126C8BB7}"/>
              </a:ext>
            </a:extLst>
          </p:cNvPr>
          <p:cNvPicPr>
            <a:picLocks noChangeAspect="1"/>
          </p:cNvPicPr>
          <p:nvPr/>
        </p:nvPicPr>
        <p:blipFill>
          <a:blip r:embed="rId4"/>
          <a:srcRect l="18164"/>
          <a:stretch>
            <a:fillRect/>
          </a:stretch>
        </p:blipFill>
        <p:spPr>
          <a:xfrm>
            <a:off x="2905406" y="3048822"/>
            <a:ext cx="13298611" cy="5411876"/>
          </a:xfrm>
          <a:prstGeom prst="rect">
            <a:avLst/>
          </a:prstGeom>
        </p:spPr>
      </p:pic>
    </p:spTree>
    <p:extLst>
      <p:ext uri="{BB962C8B-B14F-4D97-AF65-F5344CB8AC3E}">
        <p14:creationId xmlns:p14="http://schemas.microsoft.com/office/powerpoint/2010/main" val="10414339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ACFFA-75E4-EF1B-C85D-014FB7701974}"/>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DEFC8B3-9902-D85B-6B97-11CAF984002C}"/>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Nuove caratteristiche della disinformazione oggi</a:t>
            </a:r>
          </a:p>
        </p:txBody>
      </p:sp>
      <p:sp>
        <p:nvSpPr>
          <p:cNvPr id="4" name="Google Shape;118;p2">
            <a:extLst>
              <a:ext uri="{FF2B5EF4-FFF2-40B4-BE49-F238E27FC236}">
                <a16:creationId xmlns:a16="http://schemas.microsoft.com/office/drawing/2014/main" id="{87ED7B45-619F-7B60-9089-3AA63968B3CF}"/>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E65FE295-06C7-478C-EDF3-49CDB78660B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E5CB11BB-BADE-0C9B-4CBB-5CC33468875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BB9F9313-3587-2848-0582-922EA2E14E71}"/>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991A1011-4527-85F2-82F4-C16F76304E1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3327372F-D89A-DBA9-246B-3B3E537EF7C7}"/>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2D2433E4-D388-824F-EEAE-BF1EA0F8F691}"/>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8728C0D-0E29-BB23-F999-BCE1448E984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DE2DECD5-6337-A321-719C-57E82EF9B32F}"/>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A01461D6-F5D6-BBC2-0DC0-F7D109A22B64}"/>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78C5EBD1-D29D-81DF-578D-6AB71E128BFE}"/>
              </a:ext>
            </a:extLst>
          </p:cNvPr>
          <p:cNvSpPr>
            <a:spLocks noGrp="1"/>
          </p:cNvSpPr>
          <p:nvPr>
            <p:ph type="subTitle" idx="1"/>
          </p:nvPr>
        </p:nvSpPr>
        <p:spPr>
          <a:xfrm>
            <a:off x="1149960" y="2179275"/>
            <a:ext cx="10020548" cy="1171944"/>
          </a:xfrm>
        </p:spPr>
        <p:txBody>
          <a:bodyPr>
            <a:noAutofit/>
          </a:bodyPr>
          <a:lstStyle/>
          <a:p>
            <a:pPr marL="25400" indent="0" algn="l">
              <a:lnSpc>
                <a:spcPct val="170000"/>
              </a:lnSpc>
            </a:pPr>
            <a:r>
              <a:rPr lang="it-IT" noProof="0" dirty="0">
                <a:solidFill>
                  <a:schemeClr val="tx1"/>
                </a:solidFill>
                <a:latin typeface="Bricolage Grotesque" panose="020B0604020202020204" charset="0"/>
              </a:rPr>
              <a:t>Reti digitali  </a:t>
            </a:r>
          </a:p>
          <a:p>
            <a:pPr marL="482600" indent="-457200" algn="l">
              <a:lnSpc>
                <a:spcPct val="170000"/>
              </a:lnSpc>
              <a:buFontTx/>
              <a:buChar char="-"/>
            </a:pPr>
            <a:r>
              <a:rPr lang="it-IT" noProof="0" dirty="0">
                <a:solidFill>
                  <a:schemeClr val="tx1"/>
                </a:solidFill>
                <a:latin typeface="Bricolage Grotesque" panose="020B0604020202020204" charset="0"/>
              </a:rPr>
              <a:t>Velocità di diffusione</a:t>
            </a:r>
          </a:p>
          <a:p>
            <a:pPr marL="482600" indent="-457200" algn="l">
              <a:lnSpc>
                <a:spcPct val="170000"/>
              </a:lnSpc>
              <a:buFontTx/>
              <a:buChar char="-"/>
            </a:pPr>
            <a:r>
              <a:rPr lang="it-IT" noProof="0" dirty="0">
                <a:solidFill>
                  <a:schemeClr val="tx1"/>
                </a:solidFill>
                <a:latin typeface="Bricolage Grotesque" panose="020B0604020202020204" charset="0"/>
              </a:rPr>
              <a:t>Facile accesso a una gran quantità di informazioni, che non ha precedenti nella storia</a:t>
            </a:r>
          </a:p>
          <a:p>
            <a:pPr marL="482600" indent="-457200" algn="l">
              <a:lnSpc>
                <a:spcPct val="170000"/>
              </a:lnSpc>
              <a:buFontTx/>
              <a:buChar char="-"/>
            </a:pPr>
            <a:r>
              <a:rPr lang="it-IT" noProof="0" dirty="0">
                <a:solidFill>
                  <a:schemeClr val="tx1"/>
                </a:solidFill>
                <a:latin typeface="Bricolage Grotesque" panose="020B0604020202020204" charset="0"/>
              </a:rPr>
              <a:t>Facile accesso alla produzione di informazioni</a:t>
            </a:r>
          </a:p>
          <a:p>
            <a:pPr marL="939800" lvl="1" indent="-457200" algn="l">
              <a:lnSpc>
                <a:spcPct val="170000"/>
              </a:lnSpc>
              <a:buFontTx/>
              <a:buChar char="-"/>
            </a:pPr>
            <a:r>
              <a:rPr lang="it-IT" noProof="0" dirty="0">
                <a:solidFill>
                  <a:schemeClr val="tx1"/>
                </a:solidFill>
                <a:latin typeface="Bricolage Grotesque" panose="020B0604020202020204" charset="0"/>
              </a:rPr>
              <a:t>Ancora più facile grazie all'intelligenza artificiale</a:t>
            </a:r>
          </a:p>
          <a:p>
            <a:pPr marL="25400" indent="0" algn="l">
              <a:lnSpc>
                <a:spcPct val="170000"/>
              </a:lnSpc>
            </a:pPr>
            <a:r>
              <a:rPr lang="it-IT" noProof="0" dirty="0">
                <a:solidFill>
                  <a:schemeClr val="tx1"/>
                </a:solidFill>
                <a:latin typeface="Bricolage Grotesque" panose="020B0604020202020204" charset="0"/>
              </a:rPr>
              <a:t>Social network</a:t>
            </a:r>
          </a:p>
          <a:p>
            <a:pPr marL="482600" indent="-457200" algn="l">
              <a:lnSpc>
                <a:spcPct val="170000"/>
              </a:lnSpc>
              <a:buFontTx/>
              <a:buChar char="-"/>
            </a:pPr>
            <a:r>
              <a:rPr lang="it-IT" noProof="0" dirty="0">
                <a:solidFill>
                  <a:schemeClr val="tx1"/>
                </a:solidFill>
                <a:latin typeface="Bricolage Grotesque" panose="020B0604020202020204" charset="0"/>
              </a:rPr>
              <a:t>Disintermediazione</a:t>
            </a:r>
          </a:p>
          <a:p>
            <a:pPr marL="482600" indent="-457200" algn="l">
              <a:lnSpc>
                <a:spcPct val="170000"/>
              </a:lnSpc>
              <a:buFontTx/>
              <a:buChar char="-"/>
            </a:pPr>
            <a:endParaRPr lang="it-IT" noProof="0" dirty="0">
              <a:solidFill>
                <a:schemeClr val="tx1"/>
              </a:solidFill>
              <a:latin typeface="Bricolage Grotesque" panose="020B0604020202020204" charset="0"/>
            </a:endParaRPr>
          </a:p>
        </p:txBody>
      </p:sp>
    </p:spTree>
    <p:extLst>
      <p:ext uri="{BB962C8B-B14F-4D97-AF65-F5344CB8AC3E}">
        <p14:creationId xmlns:p14="http://schemas.microsoft.com/office/powerpoint/2010/main" val="2687714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294BB-146C-B157-DF55-6FD2C4C75131}"/>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CC256B0E-612C-E120-E9CD-ABFE8AD6AD96}"/>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Nuove caratteristiche della disinformazione oggi</a:t>
            </a:r>
          </a:p>
        </p:txBody>
      </p:sp>
      <p:sp>
        <p:nvSpPr>
          <p:cNvPr id="4" name="Google Shape;118;p2">
            <a:extLst>
              <a:ext uri="{FF2B5EF4-FFF2-40B4-BE49-F238E27FC236}">
                <a16:creationId xmlns:a16="http://schemas.microsoft.com/office/drawing/2014/main" id="{930D06E7-148F-BA4C-4D03-7081F95B9EF4}"/>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99B3EB1-F8C6-6D0A-720E-5AFC27896445}"/>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EF3AA1E1-D668-66A3-972C-CC9C30685A84}"/>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E83225D7-CAAB-79C8-DACA-A8874D632727}"/>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9A519BD-EF12-1665-C70F-800EDD562839}"/>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EC7EAACC-2D1B-CBC6-7B33-24EA317A227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E5D08A92-F6BF-973C-A57D-FF58D4C9C4E0}"/>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537E843E-761D-7C74-4C7C-1E40AD6D3CC1}"/>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497A076-205E-FEAE-8603-B68CF43D5422}"/>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7026AEB7-8B66-62F4-2D39-9386F8C45BFE}"/>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B4B5DB99-9BC5-D50E-9428-54D3EDC41EB9}"/>
              </a:ext>
            </a:extLst>
          </p:cNvPr>
          <p:cNvSpPr>
            <a:spLocks noGrp="1"/>
          </p:cNvSpPr>
          <p:nvPr>
            <p:ph type="subTitle" idx="1"/>
          </p:nvPr>
        </p:nvSpPr>
        <p:spPr>
          <a:xfrm>
            <a:off x="1149959" y="1867044"/>
            <a:ext cx="11799922" cy="1171944"/>
          </a:xfrm>
        </p:spPr>
        <p:txBody>
          <a:bodyPr>
            <a:noAutofit/>
          </a:bodyPr>
          <a:lstStyle/>
          <a:p>
            <a:pPr marL="25400" indent="0" algn="l">
              <a:lnSpc>
                <a:spcPct val="170000"/>
              </a:lnSpc>
            </a:pPr>
            <a:r>
              <a:rPr lang="en-US" dirty="0">
                <a:solidFill>
                  <a:schemeClr val="tx1"/>
                </a:solidFill>
                <a:latin typeface="Bricolage Grotesque" panose="020B0604020202020204" charset="0"/>
              </a:rPr>
              <a:t>Disintermediazione: </a:t>
            </a:r>
          </a:p>
          <a:p>
            <a:pPr marL="25400" indent="0" algn="l">
              <a:lnSpc>
                <a:spcPct val="170000"/>
              </a:lnSpc>
            </a:pPr>
            <a:r>
              <a:rPr lang="en-US" dirty="0">
                <a:solidFill>
                  <a:schemeClr val="tx1"/>
                </a:solidFill>
                <a:latin typeface="Bricolage Grotesque" panose="020B0604020202020204" charset="0"/>
              </a:rPr>
              <a:t>il concetto di disintermediazione, originariamente emerso in ambito economico e finanziario, può essere definito come </a:t>
            </a:r>
            <a:r>
              <a:rPr lang="en-US" dirty="0" err="1">
                <a:solidFill>
                  <a:schemeClr val="tx1"/>
                </a:solidFill>
                <a:latin typeface="Bricolage Grotesque" panose="020B0604020202020204" charset="0"/>
              </a:rPr>
              <a:t>l’eliminazione</a:t>
            </a:r>
            <a:r>
              <a:rPr lang="en-US" dirty="0">
                <a:solidFill>
                  <a:schemeClr val="tx1"/>
                </a:solidFill>
                <a:latin typeface="Bricolage Grotesque" panose="020B0604020202020204" charset="0"/>
              </a:rPr>
              <a:t> degli intermediari. </a:t>
            </a:r>
          </a:p>
          <a:p>
            <a:pPr marL="25400" indent="0" algn="l">
              <a:lnSpc>
                <a:spcPct val="170000"/>
              </a:lnSpc>
            </a:pPr>
            <a:r>
              <a:rPr lang="en-US" dirty="0">
                <a:solidFill>
                  <a:schemeClr val="tx1"/>
                </a:solidFill>
                <a:latin typeface="Bricolage Grotesque" panose="020B0604020202020204" charset="0"/>
              </a:rPr>
              <a:t>Per quanto riguarda l'informazione, la comunicazione e i media, significa il superamento o l'aggiramento di esperti come giornalisti o istituzioni e organizzazioni come le emittenti televisive, che possono fornire forme di verifica.</a:t>
            </a:r>
          </a:p>
          <a:p>
            <a:pPr marL="482600" indent="-457200" algn="l">
              <a:lnSpc>
                <a:spcPct val="170000"/>
              </a:lnSpc>
              <a:buFontTx/>
              <a:buChar char="-"/>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29493877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E698EE-F64C-AE6D-D2D0-7AF1D4C3D04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E3BA3B8-619A-DF25-32D6-F4311660F345}"/>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Nuove caratteristiche della disinformazione oggi</a:t>
            </a:r>
          </a:p>
        </p:txBody>
      </p:sp>
      <p:sp>
        <p:nvSpPr>
          <p:cNvPr id="4" name="Google Shape;118;p2">
            <a:extLst>
              <a:ext uri="{FF2B5EF4-FFF2-40B4-BE49-F238E27FC236}">
                <a16:creationId xmlns:a16="http://schemas.microsoft.com/office/drawing/2014/main" id="{FD8BD662-F11F-66F9-1BD4-71C34A79DDAA}"/>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0FD720A-0A0E-B0DA-6E8B-106BCA867E7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AE33F0BB-B51D-C6F4-FDD9-7F67AA83E771}"/>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D57FC68-56C7-1E4F-320A-18F15C3E5842}"/>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CF53B119-B764-E543-ABA5-885B23FBE3FB}"/>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45534CBB-A5C5-8ED0-A562-F4E49D752B46}"/>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5A6B3FE-AA43-35CD-5CE5-076AE0C2E520}"/>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B1A452D0-06D3-1D46-2BBC-281B2A0B5FF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B6ACA692-7852-5122-621D-071440CD7F9F}"/>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4831774-7019-340D-86FB-E38B8AE7ECD5}"/>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D9F7BFDE-1CCF-3522-F9DC-2C44ECED4B57}"/>
              </a:ext>
            </a:extLst>
          </p:cNvPr>
          <p:cNvSpPr>
            <a:spLocks noGrp="1"/>
          </p:cNvSpPr>
          <p:nvPr>
            <p:ph type="subTitle" idx="1"/>
          </p:nvPr>
        </p:nvSpPr>
        <p:spPr>
          <a:xfrm>
            <a:off x="1200064" y="2950920"/>
            <a:ext cx="8111606" cy="1171944"/>
          </a:xfrm>
        </p:spPr>
        <p:txBody>
          <a:bodyPr>
            <a:noAutofit/>
          </a:bodyPr>
          <a:lstStyle/>
          <a:p>
            <a:pPr marL="482600" indent="-457200" algn="l">
              <a:lnSpc>
                <a:spcPct val="170000"/>
              </a:lnSpc>
              <a:buFontTx/>
              <a:buChar char="-"/>
            </a:pPr>
            <a:r>
              <a:rPr lang="en-US" dirty="0">
                <a:solidFill>
                  <a:schemeClr val="tx1"/>
                </a:solidFill>
                <a:latin typeface="Bricolage Grotesque" panose="020B0604020202020204" charset="0"/>
              </a:rPr>
              <a:t>Economia dei link</a:t>
            </a:r>
          </a:p>
          <a:p>
            <a:pPr marL="482600" indent="-457200" algn="l">
              <a:lnSpc>
                <a:spcPct val="170000"/>
              </a:lnSpc>
              <a:buFontTx/>
              <a:buChar char="-"/>
            </a:pPr>
            <a:r>
              <a:rPr lang="en-US" dirty="0">
                <a:solidFill>
                  <a:schemeClr val="tx1"/>
                </a:solidFill>
                <a:latin typeface="Bricolage Grotesque" panose="020B0604020202020204" charset="0"/>
              </a:rPr>
              <a:t>Economia </a:t>
            </a:r>
            <a:r>
              <a:rPr lang="en-US" dirty="0" err="1">
                <a:solidFill>
                  <a:schemeClr val="tx1"/>
                </a:solidFill>
                <a:latin typeface="Bricolage Grotesque" panose="020B0604020202020204" charset="0"/>
              </a:rPr>
              <a:t>dei</a:t>
            </a:r>
            <a:r>
              <a:rPr lang="en-US" dirty="0">
                <a:solidFill>
                  <a:schemeClr val="tx1"/>
                </a:solidFill>
                <a:latin typeface="Bricolage Grotesque" panose="020B0604020202020204" charset="0"/>
              </a:rPr>
              <a:t> “like” ("mi </a:t>
            </a:r>
            <a:r>
              <a:rPr lang="en-US" dirty="0" err="1">
                <a:solidFill>
                  <a:schemeClr val="tx1"/>
                </a:solidFill>
                <a:latin typeface="Bricolage Grotesque" panose="020B0604020202020204" charset="0"/>
              </a:rPr>
              <a:t>piace</a:t>
            </a:r>
            <a:r>
              <a:rPr lang="en-US" dirty="0">
                <a:solidFill>
                  <a:schemeClr val="tx1"/>
                </a:solidFill>
                <a:latin typeface="Bricolage Grotesque" panose="020B0604020202020204" charset="0"/>
              </a:rPr>
              <a:t>“)</a:t>
            </a:r>
          </a:p>
        </p:txBody>
      </p:sp>
      <p:sp>
        <p:nvSpPr>
          <p:cNvPr id="16" name="CasellaDiTesto 15">
            <a:extLst>
              <a:ext uri="{FF2B5EF4-FFF2-40B4-BE49-F238E27FC236}">
                <a16:creationId xmlns:a16="http://schemas.microsoft.com/office/drawing/2014/main" id="{1C6D3E71-71EB-5555-E704-34A9070F34E4}"/>
              </a:ext>
            </a:extLst>
          </p:cNvPr>
          <p:cNvSpPr txBox="1"/>
          <p:nvPr/>
        </p:nvSpPr>
        <p:spPr>
          <a:xfrm>
            <a:off x="1615440" y="9895279"/>
            <a:ext cx="16672560" cy="307777"/>
          </a:xfrm>
          <a:prstGeom prst="rect">
            <a:avLst/>
          </a:prstGeom>
          <a:noFill/>
        </p:spPr>
        <p:txBody>
          <a:bodyPr wrap="square">
            <a:spAutoFit/>
          </a:bodyPr>
          <a:lstStyle/>
          <a:p>
            <a:pPr algn="r"/>
            <a:r>
              <a:rPr lang="it-IT" dirty="0"/>
              <a:t>Fonte: Gray, Jonathan, Liliana </a:t>
            </a:r>
            <a:r>
              <a:rPr lang="it-IT" dirty="0" err="1"/>
              <a:t>Bounegru </a:t>
            </a:r>
            <a:r>
              <a:rPr lang="it-IT" dirty="0"/>
              <a:t>e Tommaso Venturini. 2020. "'Fake News' </a:t>
            </a:r>
            <a:r>
              <a:rPr lang="it-IT" dirty="0" err="1"/>
              <a:t>as Infrastructural Uncanny</a:t>
            </a:r>
            <a:r>
              <a:rPr lang="it-IT" dirty="0"/>
              <a:t>" (Le "fake news" come inquietudine infrastrutturale). </a:t>
            </a:r>
            <a:r>
              <a:rPr lang="it-IT" i="1" dirty="0"/>
              <a:t>New Media &amp; Society</a:t>
            </a:r>
            <a:r>
              <a:rPr lang="it-IT" dirty="0"/>
              <a:t> 22 (2): 317–41. https://doi.org/10.1177/1461444819856912.</a:t>
            </a:r>
            <a:endParaRPr lang="en-US" dirty="0"/>
          </a:p>
        </p:txBody>
      </p:sp>
    </p:spTree>
    <p:extLst>
      <p:ext uri="{BB962C8B-B14F-4D97-AF65-F5344CB8AC3E}">
        <p14:creationId xmlns:p14="http://schemas.microsoft.com/office/powerpoint/2010/main" val="35707670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3E7E1-A107-D332-A796-17D839E3019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3C5032B-F72D-6DC9-95E2-622EB9116559}"/>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Nuove caratteristiche della disinformazione oggi</a:t>
            </a:r>
          </a:p>
        </p:txBody>
      </p:sp>
      <p:sp>
        <p:nvSpPr>
          <p:cNvPr id="4" name="Google Shape;118;p2">
            <a:extLst>
              <a:ext uri="{FF2B5EF4-FFF2-40B4-BE49-F238E27FC236}">
                <a16:creationId xmlns:a16="http://schemas.microsoft.com/office/drawing/2014/main" id="{5FE33FA6-16FE-BA55-B53D-A10E610D5B93}"/>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83F1132-A546-9F73-E393-F02976AC4A8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B4B288E-53C8-BCF5-6014-FF07491D78F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F0F67BB-6337-AAD7-0A47-4270A1117807}"/>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FB9C626-3DCF-59C7-BA8D-6F1F392F247A}"/>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802E354C-A96F-AED9-E97D-8FCB6CB7808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2187C7A1-890B-1657-8F0F-CDCEF8C27034}"/>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59F439C-EBC3-001D-615B-33B13BED2F9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97C06D7A-F9EB-50CA-2833-6C09E03D933B}"/>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598168F-E690-5C25-4B14-AA872181D8E4}"/>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E9C7D8E5-54E8-C863-3730-9416DAC21B80}"/>
              </a:ext>
            </a:extLst>
          </p:cNvPr>
          <p:cNvSpPr>
            <a:spLocks noGrp="1"/>
          </p:cNvSpPr>
          <p:nvPr>
            <p:ph type="subTitle" idx="1"/>
          </p:nvPr>
        </p:nvSpPr>
        <p:spPr>
          <a:xfrm>
            <a:off x="1200064" y="2950920"/>
            <a:ext cx="8111606" cy="1171944"/>
          </a:xfrm>
        </p:spPr>
        <p:txBody>
          <a:bodyPr>
            <a:noAutofit/>
          </a:bodyPr>
          <a:lstStyle/>
          <a:p>
            <a:pPr marL="482600" indent="-457200" algn="l">
              <a:lnSpc>
                <a:spcPct val="170000"/>
              </a:lnSpc>
              <a:buFontTx/>
              <a:buChar char="-"/>
            </a:pPr>
            <a:r>
              <a:rPr lang="en-US" dirty="0">
                <a:solidFill>
                  <a:schemeClr val="tx1"/>
                </a:solidFill>
                <a:latin typeface="Bricolage Grotesque" panose="020B0604020202020204" charset="0"/>
              </a:rPr>
              <a:t>Economia dei link</a:t>
            </a:r>
          </a:p>
          <a:p>
            <a:pPr marL="939800" lvl="1" indent="-457200" algn="l">
              <a:lnSpc>
                <a:spcPct val="170000"/>
              </a:lnSpc>
              <a:buFontTx/>
              <a:buChar char="-"/>
            </a:pPr>
            <a:r>
              <a:rPr lang="en-US" dirty="0">
                <a:solidFill>
                  <a:schemeClr val="tx1"/>
                </a:solidFill>
                <a:latin typeface="Bricolage Grotesque" panose="020B0604020202020204" charset="0"/>
              </a:rPr>
              <a:t>Algoritmi + link: i siti più linkati sono in cima alle ricerche. </a:t>
            </a:r>
          </a:p>
          <a:p>
            <a:pPr marL="1397000" lvl="2" indent="-457200" algn="l">
              <a:lnSpc>
                <a:spcPct val="170000"/>
              </a:lnSpc>
              <a:buFontTx/>
              <a:buChar char="-"/>
            </a:pPr>
            <a:r>
              <a:rPr lang="en-US" sz="2800" dirty="0">
                <a:solidFill>
                  <a:schemeClr val="tx1"/>
                </a:solidFill>
                <a:latin typeface="Bricolage Grotesque" panose="020B0604020202020204" charset="0"/>
              </a:rPr>
              <a:t>I risultati delle ricerche sui motori di ricerca non evidenziano ciò che è effettivamente più rilevante, ma ciò che è più collegato.</a:t>
            </a:r>
            <a:endParaRPr lang="en-US" dirty="0">
              <a:solidFill>
                <a:schemeClr val="tx1"/>
              </a:solidFill>
              <a:latin typeface="Bricolage Grotesque" panose="020B0604020202020204" charset="0"/>
            </a:endParaRPr>
          </a:p>
        </p:txBody>
      </p:sp>
      <p:sp>
        <p:nvSpPr>
          <p:cNvPr id="16" name="CasellaDiTesto 15">
            <a:extLst>
              <a:ext uri="{FF2B5EF4-FFF2-40B4-BE49-F238E27FC236}">
                <a16:creationId xmlns:a16="http://schemas.microsoft.com/office/drawing/2014/main" id="{B7948CA4-DC3D-17E9-CE70-FAEAEF91926E}"/>
              </a:ext>
            </a:extLst>
          </p:cNvPr>
          <p:cNvSpPr txBox="1"/>
          <p:nvPr/>
        </p:nvSpPr>
        <p:spPr>
          <a:xfrm>
            <a:off x="1615440" y="9895279"/>
            <a:ext cx="16672560" cy="307777"/>
          </a:xfrm>
          <a:prstGeom prst="rect">
            <a:avLst/>
          </a:prstGeom>
          <a:noFill/>
        </p:spPr>
        <p:txBody>
          <a:bodyPr wrap="square">
            <a:spAutoFit/>
          </a:bodyPr>
          <a:lstStyle/>
          <a:p>
            <a:pPr algn="r"/>
            <a:r>
              <a:rPr lang="it-IT" dirty="0"/>
              <a:t>Fonte: Gray, Jonathan, Liliana </a:t>
            </a:r>
            <a:r>
              <a:rPr lang="it-IT" dirty="0" err="1"/>
              <a:t>Bounegru </a:t>
            </a:r>
            <a:r>
              <a:rPr lang="it-IT" dirty="0"/>
              <a:t>e Tommaso Venturini. 2020. "'Fake News' </a:t>
            </a:r>
            <a:r>
              <a:rPr lang="it-IT" dirty="0" err="1"/>
              <a:t>as Infrastructural Uncanny</a:t>
            </a:r>
            <a:r>
              <a:rPr lang="it-IT" dirty="0"/>
              <a:t>." </a:t>
            </a:r>
            <a:r>
              <a:rPr lang="it-IT" i="1" dirty="0"/>
              <a:t>New Media &amp; Society</a:t>
            </a:r>
            <a:r>
              <a:rPr lang="it-IT" dirty="0"/>
              <a:t> 22 (2): 317–41. https://doi.org/10.1177/1461444819856912.</a:t>
            </a:r>
            <a:endParaRPr lang="en-US" dirty="0"/>
          </a:p>
        </p:txBody>
      </p:sp>
    </p:spTree>
    <p:extLst>
      <p:ext uri="{BB962C8B-B14F-4D97-AF65-F5344CB8AC3E}">
        <p14:creationId xmlns:p14="http://schemas.microsoft.com/office/powerpoint/2010/main" val="4408091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224FD-0952-426C-0962-91A98B8BA494}"/>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4B49DE43-8A5E-97C3-BEC9-01FF13F0F305}"/>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Nuove caratteristiche della disinformazione oggi</a:t>
            </a:r>
          </a:p>
        </p:txBody>
      </p:sp>
      <p:sp>
        <p:nvSpPr>
          <p:cNvPr id="4" name="Google Shape;118;p2">
            <a:extLst>
              <a:ext uri="{FF2B5EF4-FFF2-40B4-BE49-F238E27FC236}">
                <a16:creationId xmlns:a16="http://schemas.microsoft.com/office/drawing/2014/main" id="{65539E84-C0B8-8682-A291-65943F7506B0}"/>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C1998AC8-D3CF-D783-9CCE-9D4AAEE2090B}"/>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CAE15E37-77C2-4E11-86A1-911F4F557A98}"/>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AD17FE21-A6D1-AE7B-5DCF-38BF61195F70}"/>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328C72A-0E63-786D-5DB3-EE1444F96165}"/>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09414DAF-5ACA-41F6-600B-CBF4CC5DF472}"/>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71C1F25-D6AF-48CD-6065-3A529620CD12}"/>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1AA2822-AB24-F168-2A49-52C8F2528DA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8CA64D95-FD77-36F6-C396-64FFBFE7FE38}"/>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F917E86-63F9-6B1D-7CE4-A5406639F213}"/>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1B276B16-0E4C-75DA-5D7F-3E0413A22A0A}"/>
              </a:ext>
            </a:extLst>
          </p:cNvPr>
          <p:cNvSpPr>
            <a:spLocks noGrp="1"/>
          </p:cNvSpPr>
          <p:nvPr>
            <p:ph type="subTitle" idx="1"/>
          </p:nvPr>
        </p:nvSpPr>
        <p:spPr>
          <a:xfrm>
            <a:off x="1200064" y="2950920"/>
            <a:ext cx="8111606" cy="1171944"/>
          </a:xfrm>
        </p:spPr>
        <p:txBody>
          <a:bodyPr>
            <a:noAutofit/>
          </a:bodyPr>
          <a:lstStyle/>
          <a:p>
            <a:pPr marL="482600" indent="-457200" algn="l">
              <a:lnSpc>
                <a:spcPct val="170000"/>
              </a:lnSpc>
              <a:buFontTx/>
              <a:buChar char="-"/>
            </a:pPr>
            <a:r>
              <a:rPr lang="en-US" dirty="0">
                <a:solidFill>
                  <a:schemeClr val="tx1"/>
                </a:solidFill>
                <a:latin typeface="Bricolage Grotesque" panose="020B0604020202020204" charset="0"/>
              </a:rPr>
              <a:t>Economia </a:t>
            </a:r>
            <a:r>
              <a:rPr lang="en-US" dirty="0" err="1">
                <a:solidFill>
                  <a:schemeClr val="tx1"/>
                </a:solidFill>
                <a:latin typeface="Bricolage Grotesque" panose="020B0604020202020204" charset="0"/>
              </a:rPr>
              <a:t>dei</a:t>
            </a:r>
            <a:r>
              <a:rPr lang="en-US" dirty="0">
                <a:solidFill>
                  <a:schemeClr val="tx1"/>
                </a:solidFill>
                <a:latin typeface="Bricolage Grotesque" panose="020B0604020202020204" charset="0"/>
              </a:rPr>
              <a:t> “like”</a:t>
            </a:r>
          </a:p>
          <a:p>
            <a:pPr marL="939800" lvl="1" indent="-457200" algn="l">
              <a:lnSpc>
                <a:spcPct val="170000"/>
              </a:lnSpc>
              <a:buFontTx/>
              <a:buChar char="-"/>
            </a:pPr>
            <a:r>
              <a:rPr lang="en-US" dirty="0" err="1">
                <a:solidFill>
                  <a:schemeClr val="tx1"/>
                </a:solidFill>
                <a:latin typeface="Bricolage Grotesque" panose="020B0604020202020204" charset="0"/>
              </a:rPr>
              <a:t>gli</a:t>
            </a:r>
            <a:r>
              <a:rPr lang="en-US" dirty="0">
                <a:solidFill>
                  <a:schemeClr val="tx1"/>
                </a:solidFill>
                <a:latin typeface="Bricolage Grotesque" panose="020B0604020202020204" charset="0"/>
              </a:rPr>
              <a:t> attori più popolari sono quelli che ricevono </a:t>
            </a:r>
            <a:r>
              <a:rPr lang="en-US" dirty="0" err="1">
                <a:solidFill>
                  <a:schemeClr val="tx1"/>
                </a:solidFill>
                <a:latin typeface="Bricolage Grotesque" panose="020B0604020202020204" charset="0"/>
              </a:rPr>
              <a:t>più</a:t>
            </a:r>
            <a:r>
              <a:rPr lang="en-US" dirty="0">
                <a:solidFill>
                  <a:schemeClr val="tx1"/>
                </a:solidFill>
                <a:latin typeface="Bricolage Grotesque" panose="020B0604020202020204" charset="0"/>
              </a:rPr>
              <a:t> “like“ </a:t>
            </a:r>
          </a:p>
          <a:p>
            <a:pPr marL="939800" lvl="1" indent="-457200" algn="l">
              <a:lnSpc>
                <a:spcPct val="170000"/>
              </a:lnSpc>
              <a:buFontTx/>
              <a:buChar char="-"/>
            </a:pPr>
            <a:r>
              <a:rPr lang="en-US" dirty="0" err="1">
                <a:solidFill>
                  <a:schemeClr val="tx1"/>
                </a:solidFill>
                <a:latin typeface="Bricolage Grotesque" panose="020B0604020202020204" charset="0"/>
              </a:rPr>
              <a:t>tramite</a:t>
            </a:r>
            <a:r>
              <a:rPr lang="en-US" dirty="0">
                <a:solidFill>
                  <a:schemeClr val="tx1"/>
                </a:solidFill>
                <a:latin typeface="Bricolage Grotesque" panose="020B0604020202020204" charset="0"/>
              </a:rPr>
              <a:t> algoritmi, gli utenti riceveranno contenuti simili a quelli che </a:t>
            </a:r>
            <a:r>
              <a:rPr lang="en-US" dirty="0" err="1">
                <a:solidFill>
                  <a:schemeClr val="tx1"/>
                </a:solidFill>
                <a:latin typeface="Bricolage Grotesque" panose="020B0604020202020204" charset="0"/>
              </a:rPr>
              <a:t>hanno</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likeato</a:t>
            </a:r>
            <a:r>
              <a:rPr lang="en-US" dirty="0">
                <a:solidFill>
                  <a:schemeClr val="tx1"/>
                </a:solidFill>
                <a:latin typeface="Bricolage Grotesque" panose="020B0604020202020204" charset="0"/>
              </a:rPr>
              <a:t>"</a:t>
            </a:r>
          </a:p>
          <a:p>
            <a:pPr marL="482600" indent="-457200" algn="l">
              <a:lnSpc>
                <a:spcPct val="170000"/>
              </a:lnSpc>
              <a:buFontTx/>
              <a:buChar char="-"/>
            </a:pPr>
            <a:endParaRPr lang="en-US" dirty="0">
              <a:solidFill>
                <a:schemeClr val="tx1"/>
              </a:solidFill>
              <a:latin typeface="Bricolage Grotesque" panose="020B0604020202020204" charset="0"/>
            </a:endParaRP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
        <p:nvSpPr>
          <p:cNvPr id="16" name="CasellaDiTesto 15">
            <a:extLst>
              <a:ext uri="{FF2B5EF4-FFF2-40B4-BE49-F238E27FC236}">
                <a16:creationId xmlns:a16="http://schemas.microsoft.com/office/drawing/2014/main" id="{2B364BCA-CFFF-4304-64C4-AEA39EA6DB16}"/>
              </a:ext>
            </a:extLst>
          </p:cNvPr>
          <p:cNvSpPr txBox="1"/>
          <p:nvPr/>
        </p:nvSpPr>
        <p:spPr>
          <a:xfrm>
            <a:off x="1615440" y="9895279"/>
            <a:ext cx="16672560" cy="307777"/>
          </a:xfrm>
          <a:prstGeom prst="rect">
            <a:avLst/>
          </a:prstGeom>
          <a:noFill/>
        </p:spPr>
        <p:txBody>
          <a:bodyPr wrap="square">
            <a:spAutoFit/>
          </a:bodyPr>
          <a:lstStyle/>
          <a:p>
            <a:pPr algn="r"/>
            <a:r>
              <a:rPr lang="it-IT" dirty="0"/>
              <a:t>Fonte: Gray, Jonathan, Liliana </a:t>
            </a:r>
            <a:r>
              <a:rPr lang="it-IT" dirty="0" err="1"/>
              <a:t>Bounegru </a:t>
            </a:r>
            <a:r>
              <a:rPr lang="it-IT" dirty="0"/>
              <a:t>e Tommaso Venturini. 2020. "'Fake News' </a:t>
            </a:r>
            <a:r>
              <a:rPr lang="it-IT" dirty="0" err="1"/>
              <a:t>as Infrastructural Uncanny</a:t>
            </a:r>
            <a:r>
              <a:rPr lang="it-IT" dirty="0"/>
              <a:t>." </a:t>
            </a:r>
            <a:r>
              <a:rPr lang="it-IT" i="1" dirty="0"/>
              <a:t>New Media &amp; Society</a:t>
            </a:r>
            <a:r>
              <a:rPr lang="it-IT" dirty="0"/>
              <a:t> 22 (2): 317–41. https://doi.org/10.1177/1461444819856912.</a:t>
            </a:r>
            <a:endParaRPr lang="en-US" dirty="0"/>
          </a:p>
        </p:txBody>
      </p:sp>
    </p:spTree>
    <p:extLst>
      <p:ext uri="{BB962C8B-B14F-4D97-AF65-F5344CB8AC3E}">
        <p14:creationId xmlns:p14="http://schemas.microsoft.com/office/powerpoint/2010/main" val="39247416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0AB09-9371-4B62-4888-C0E3D3E4F28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12933836-715E-B126-1B0D-BBFFE4BB0CC4}"/>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Nuove caratteristiche della disinformazione oggi</a:t>
            </a:r>
          </a:p>
        </p:txBody>
      </p:sp>
      <p:sp>
        <p:nvSpPr>
          <p:cNvPr id="4" name="Google Shape;118;p2">
            <a:extLst>
              <a:ext uri="{FF2B5EF4-FFF2-40B4-BE49-F238E27FC236}">
                <a16:creationId xmlns:a16="http://schemas.microsoft.com/office/drawing/2014/main" id="{BD0275E1-6BD8-DFFE-840A-5647E3C0F762}"/>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0D5CA36-D45D-7768-8DD4-8646522EF51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8368DAF7-9F13-1265-ED91-CC31FCB2E823}"/>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24A3BF19-D6F3-13A7-C0BF-0AB9AAF4CDF2}"/>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B92CBF87-80D0-FCC4-AAFC-4BF5C0C7F2D8}"/>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0AC7332-60A6-A5D1-0BFE-AFDD6F9DE844}"/>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C69947A-0FEB-4E39-EC45-FE83A93FB0A6}"/>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4FC427CF-ECAD-8DA2-F97A-0DFA1DB8B532}"/>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AD9DDF44-6B4E-6221-9090-C4AEC3EF446D}"/>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180FAA62-029B-0241-F08B-10781026530D}"/>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0D55F58B-8362-463A-8132-BFC1BA807A00}"/>
              </a:ext>
            </a:extLst>
          </p:cNvPr>
          <p:cNvSpPr>
            <a:spLocks noGrp="1"/>
          </p:cNvSpPr>
          <p:nvPr>
            <p:ph type="subTitle" idx="1"/>
          </p:nvPr>
        </p:nvSpPr>
        <p:spPr>
          <a:xfrm>
            <a:off x="1200063" y="2950920"/>
            <a:ext cx="6062599" cy="1171944"/>
          </a:xfrm>
        </p:spPr>
        <p:txBody>
          <a:bodyPr>
            <a:noAutofit/>
          </a:bodyPr>
          <a:lstStyle/>
          <a:p>
            <a:pPr marL="482600" indent="-457200" algn="l">
              <a:lnSpc>
                <a:spcPct val="170000"/>
              </a:lnSpc>
              <a:buFontTx/>
              <a:buChar char="-"/>
            </a:pPr>
            <a:r>
              <a:rPr lang="en-US" dirty="0">
                <a:solidFill>
                  <a:schemeClr val="tx1"/>
                </a:solidFill>
                <a:latin typeface="Bricolage Grotesque" panose="020B0604020202020204" charset="0"/>
              </a:rPr>
              <a:t>Economia dei link</a:t>
            </a:r>
          </a:p>
          <a:p>
            <a:pPr marL="482600" indent="-457200" algn="l">
              <a:lnSpc>
                <a:spcPct val="170000"/>
              </a:lnSpc>
              <a:buFontTx/>
              <a:buChar char="-"/>
            </a:pPr>
            <a:r>
              <a:rPr lang="en-US" dirty="0">
                <a:solidFill>
                  <a:schemeClr val="tx1"/>
                </a:solidFill>
                <a:latin typeface="Bricolage Grotesque" panose="020B0604020202020204" charset="0"/>
              </a:rPr>
              <a:t>Economia </a:t>
            </a:r>
            <a:r>
              <a:rPr lang="en-US" dirty="0" err="1">
                <a:solidFill>
                  <a:schemeClr val="tx1"/>
                </a:solidFill>
                <a:latin typeface="Bricolage Grotesque" panose="020B0604020202020204" charset="0"/>
              </a:rPr>
              <a:t>dei</a:t>
            </a:r>
            <a:r>
              <a:rPr lang="en-US" dirty="0">
                <a:solidFill>
                  <a:schemeClr val="tx1"/>
                </a:solidFill>
                <a:latin typeface="Bricolage Grotesque" panose="020B0604020202020204" charset="0"/>
              </a:rPr>
              <a:t> “like"</a:t>
            </a:r>
          </a:p>
        </p:txBody>
      </p:sp>
      <p:sp>
        <p:nvSpPr>
          <p:cNvPr id="16" name="CasellaDiTesto 15">
            <a:extLst>
              <a:ext uri="{FF2B5EF4-FFF2-40B4-BE49-F238E27FC236}">
                <a16:creationId xmlns:a16="http://schemas.microsoft.com/office/drawing/2014/main" id="{00FAB07C-BEF8-FF2E-4DA5-0F1D9885AFA5}"/>
              </a:ext>
            </a:extLst>
          </p:cNvPr>
          <p:cNvSpPr txBox="1"/>
          <p:nvPr/>
        </p:nvSpPr>
        <p:spPr>
          <a:xfrm>
            <a:off x="1566847" y="9407564"/>
            <a:ext cx="16672560" cy="523220"/>
          </a:xfrm>
          <a:prstGeom prst="rect">
            <a:avLst/>
          </a:prstGeom>
          <a:noFill/>
        </p:spPr>
        <p:txBody>
          <a:bodyPr wrap="square">
            <a:spAutoFit/>
          </a:bodyPr>
          <a:lstStyle/>
          <a:p>
            <a:pPr algn="r"/>
            <a:r>
              <a:rPr lang="en-US" noProof="0" dirty="0"/>
              <a:t>Vedi il modulo "Alfabetizzazione informatica e mediatica"</a:t>
            </a:r>
          </a:p>
          <a:p>
            <a:pPr algn="r"/>
            <a:r>
              <a:rPr lang="en-US" noProof="0" dirty="0"/>
              <a:t>Fonte: Gray, Jonathan, Liliana </a:t>
            </a:r>
            <a:r>
              <a:rPr lang="en-US" noProof="0" dirty="0" err="1"/>
              <a:t>Bounegru </a:t>
            </a:r>
            <a:r>
              <a:rPr lang="en-US" noProof="0" dirty="0"/>
              <a:t>e Tommaso Venturini. 2020. "'Fake News' as Infrastructural Uncanny" (Le "fake news" come inquietudine infrastrutturale). </a:t>
            </a:r>
            <a:r>
              <a:rPr lang="en-US" i="1" noProof="0" dirty="0"/>
              <a:t>New Media &amp; Society</a:t>
            </a:r>
            <a:r>
              <a:rPr lang="en-US" noProof="0" dirty="0"/>
              <a:t> 22 (2): 317–41. https://doi.org/10.1177/1461444819856912.</a:t>
            </a:r>
          </a:p>
        </p:txBody>
      </p:sp>
      <p:cxnSp>
        <p:nvCxnSpPr>
          <p:cNvPr id="14" name="Connettore 2 13">
            <a:extLst>
              <a:ext uri="{FF2B5EF4-FFF2-40B4-BE49-F238E27FC236}">
                <a16:creationId xmlns:a16="http://schemas.microsoft.com/office/drawing/2014/main" id="{CA0BB879-4797-0FE2-9F27-156A3AE690E7}"/>
              </a:ext>
            </a:extLst>
          </p:cNvPr>
          <p:cNvCxnSpPr>
            <a:cxnSpLocks/>
          </p:cNvCxnSpPr>
          <p:nvPr/>
        </p:nvCxnSpPr>
        <p:spPr>
          <a:xfrm>
            <a:off x="5280235" y="3469664"/>
            <a:ext cx="219171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Connettore 2 16">
            <a:extLst>
              <a:ext uri="{FF2B5EF4-FFF2-40B4-BE49-F238E27FC236}">
                <a16:creationId xmlns:a16="http://schemas.microsoft.com/office/drawing/2014/main" id="{AE8B7CFE-3D76-47D4-6F96-253DA345AFB5}"/>
              </a:ext>
            </a:extLst>
          </p:cNvPr>
          <p:cNvCxnSpPr>
            <a:cxnSpLocks/>
          </p:cNvCxnSpPr>
          <p:nvPr/>
        </p:nvCxnSpPr>
        <p:spPr>
          <a:xfrm flipV="1">
            <a:off x="5560541" y="3646665"/>
            <a:ext cx="1911410" cy="99494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2" name="Υπότιτλος 2">
            <a:extLst>
              <a:ext uri="{FF2B5EF4-FFF2-40B4-BE49-F238E27FC236}">
                <a16:creationId xmlns:a16="http://schemas.microsoft.com/office/drawing/2014/main" id="{CE0F8DCF-5715-88C5-805D-BAD538393C09}"/>
              </a:ext>
            </a:extLst>
          </p:cNvPr>
          <p:cNvSpPr txBox="1">
            <a:spLocks/>
          </p:cNvSpPr>
          <p:nvPr/>
        </p:nvSpPr>
        <p:spPr>
          <a:xfrm>
            <a:off x="7644946" y="2761381"/>
            <a:ext cx="6062600"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Contenuti progettati per essere collegati o connessi</a:t>
            </a:r>
          </a:p>
        </p:txBody>
      </p:sp>
      <p:cxnSp>
        <p:nvCxnSpPr>
          <p:cNvPr id="29" name="Connettore 2 28">
            <a:extLst>
              <a:ext uri="{FF2B5EF4-FFF2-40B4-BE49-F238E27FC236}">
                <a16:creationId xmlns:a16="http://schemas.microsoft.com/office/drawing/2014/main" id="{1265F5F4-9F83-92B9-2F50-295633078B25}"/>
              </a:ext>
            </a:extLst>
          </p:cNvPr>
          <p:cNvCxnSpPr>
            <a:cxnSpLocks/>
          </p:cNvCxnSpPr>
          <p:nvPr/>
        </p:nvCxnSpPr>
        <p:spPr>
          <a:xfrm>
            <a:off x="5280235" y="3536892"/>
            <a:ext cx="2364711" cy="79286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2" name="Connettore 2 31">
            <a:extLst>
              <a:ext uri="{FF2B5EF4-FFF2-40B4-BE49-F238E27FC236}">
                <a16:creationId xmlns:a16="http://schemas.microsoft.com/office/drawing/2014/main" id="{FA4D07B4-D828-6C49-BB58-3FF18706D459}"/>
              </a:ext>
            </a:extLst>
          </p:cNvPr>
          <p:cNvCxnSpPr>
            <a:cxnSpLocks/>
          </p:cNvCxnSpPr>
          <p:nvPr/>
        </p:nvCxnSpPr>
        <p:spPr>
          <a:xfrm>
            <a:off x="5560541" y="4544438"/>
            <a:ext cx="191141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0" name="Υπότιτλος 2">
            <a:extLst>
              <a:ext uri="{FF2B5EF4-FFF2-40B4-BE49-F238E27FC236}">
                <a16:creationId xmlns:a16="http://schemas.microsoft.com/office/drawing/2014/main" id="{00747962-230A-0010-8541-7A94ACAEE458}"/>
              </a:ext>
            </a:extLst>
          </p:cNvPr>
          <p:cNvSpPr txBox="1">
            <a:spLocks/>
          </p:cNvSpPr>
          <p:nvPr/>
        </p:nvSpPr>
        <p:spPr>
          <a:xfrm>
            <a:off x="7644946" y="3971556"/>
            <a:ext cx="6443573"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Creazione di </a:t>
            </a:r>
            <a:r>
              <a:rPr lang="en-US" dirty="0" err="1">
                <a:solidFill>
                  <a:schemeClr val="tx1"/>
                </a:solidFill>
                <a:latin typeface="Bricolage Grotesque" panose="020B0604020202020204" charset="0"/>
              </a:rPr>
              <a:t>raggruppamenti</a:t>
            </a:r>
            <a:r>
              <a:rPr lang="en-US" dirty="0">
                <a:solidFill>
                  <a:schemeClr val="tx1"/>
                </a:solidFill>
                <a:latin typeface="Bricolage Grotesque" panose="020B0604020202020204" charset="0"/>
              </a:rPr>
              <a:t> omogenei di contenuti e utenti </a:t>
            </a:r>
          </a:p>
        </p:txBody>
      </p:sp>
      <p:cxnSp>
        <p:nvCxnSpPr>
          <p:cNvPr id="41" name="Connettore 2 40">
            <a:extLst>
              <a:ext uri="{FF2B5EF4-FFF2-40B4-BE49-F238E27FC236}">
                <a16:creationId xmlns:a16="http://schemas.microsoft.com/office/drawing/2014/main" id="{C2F25110-006E-FA20-8DE8-64300385044C}"/>
              </a:ext>
            </a:extLst>
          </p:cNvPr>
          <p:cNvCxnSpPr>
            <a:cxnSpLocks/>
          </p:cNvCxnSpPr>
          <p:nvPr/>
        </p:nvCxnSpPr>
        <p:spPr>
          <a:xfrm>
            <a:off x="13462217" y="4688816"/>
            <a:ext cx="1295374" cy="2611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3" name="Υπότιτλος 2">
            <a:extLst>
              <a:ext uri="{FF2B5EF4-FFF2-40B4-BE49-F238E27FC236}">
                <a16:creationId xmlns:a16="http://schemas.microsoft.com/office/drawing/2014/main" id="{EE1CDD3B-BAE2-81D8-CAE5-7ABFF21DA829}"/>
              </a:ext>
            </a:extLst>
          </p:cNvPr>
          <p:cNvSpPr txBox="1">
            <a:spLocks/>
          </p:cNvSpPr>
          <p:nvPr/>
        </p:nvSpPr>
        <p:spPr>
          <a:xfrm>
            <a:off x="14996505" y="4329758"/>
            <a:ext cx="3291495" cy="7703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err="1">
                <a:solidFill>
                  <a:schemeClr val="tx1"/>
                </a:solidFill>
                <a:latin typeface="Bricolage Grotesque" panose="020B0604020202020204" charset="0"/>
              </a:rPr>
              <a:t>Camere</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dell’eco</a:t>
            </a:r>
            <a:r>
              <a:rPr lang="en-US" dirty="0">
                <a:solidFill>
                  <a:schemeClr val="tx1"/>
                </a:solidFill>
                <a:latin typeface="Bricolage Grotesque" panose="020B0604020202020204" charset="0"/>
              </a:rPr>
              <a:t> (</a:t>
            </a:r>
            <a:r>
              <a:rPr lang="en-US" i="1" dirty="0">
                <a:solidFill>
                  <a:schemeClr val="tx1"/>
                </a:solidFill>
                <a:latin typeface="Bricolage Grotesque" panose="020B0604020202020204" charset="0"/>
              </a:rPr>
              <a:t>eco chambers</a:t>
            </a:r>
            <a:r>
              <a:rPr lang="en-US" dirty="0">
                <a:solidFill>
                  <a:schemeClr val="tx1"/>
                </a:solidFill>
                <a:latin typeface="Bricolage Grotesque" panose="020B0604020202020204" charset="0"/>
              </a:rPr>
              <a:t>)</a:t>
            </a:r>
          </a:p>
        </p:txBody>
      </p:sp>
    </p:spTree>
    <p:extLst>
      <p:ext uri="{BB962C8B-B14F-4D97-AF65-F5344CB8AC3E}">
        <p14:creationId xmlns:p14="http://schemas.microsoft.com/office/powerpoint/2010/main" val="317085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3C42E-ABC2-F80A-1672-5A5196B46575}"/>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F00AD5C8-ADC6-026A-D3C9-57F8382D4499}"/>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Utilizzo dei media digitali tra i giovani nell'UE</a:t>
            </a:r>
            <a:endParaRPr lang="el-GR" dirty="0"/>
          </a:p>
        </p:txBody>
      </p:sp>
      <p:sp>
        <p:nvSpPr>
          <p:cNvPr id="4" name="Google Shape;118;p2">
            <a:extLst>
              <a:ext uri="{FF2B5EF4-FFF2-40B4-BE49-F238E27FC236}">
                <a16:creationId xmlns:a16="http://schemas.microsoft.com/office/drawing/2014/main" id="{BCDB2A61-2143-1762-7AC6-359290E70540}"/>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923E1FE4-1A4B-A424-7EEA-40F86ACB7A42}"/>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4D37818F-9DCD-B07D-F31C-DBB12BF8153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EFDC923-2399-AD04-F99A-517DAB512E6D}"/>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C1DD50DF-AD1E-5339-A4B4-1E4DC3FABB58}"/>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8C482835-F865-4002-908D-557829675E7A}"/>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637FA5D-D37D-DB7C-57EC-0206532423BE}"/>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CB02798-2E29-A1CB-A7CA-B85B47B54D70}"/>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A446760-B22E-2593-D514-E676EAF3433B}"/>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99EF662E-F214-8914-1484-B53C46A68502}"/>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E7AD11D3-78A4-DB6F-07A3-CFD262A832E5}"/>
              </a:ext>
            </a:extLst>
          </p:cNvPr>
          <p:cNvSpPr txBox="1"/>
          <p:nvPr/>
        </p:nvSpPr>
        <p:spPr>
          <a:xfrm>
            <a:off x="9144000" y="9930784"/>
            <a:ext cx="9144000" cy="307777"/>
          </a:xfrm>
          <a:prstGeom prst="rect">
            <a:avLst/>
          </a:prstGeom>
          <a:noFill/>
        </p:spPr>
        <p:txBody>
          <a:bodyPr wrap="square">
            <a:spAutoFit/>
          </a:bodyPr>
          <a:lstStyle/>
          <a:p>
            <a:pPr algn="r"/>
            <a:r>
              <a:rPr lang="en-US" dirty="0"/>
              <a:t>Fonte: https://ec.europa.eu/eurostat/web/products-eurostat-news/w/edn-20250715-1</a:t>
            </a:r>
          </a:p>
        </p:txBody>
      </p:sp>
      <p:pic>
        <p:nvPicPr>
          <p:cNvPr id="15" name="Immagine 14" descr="Immagine che contiene testo, schermata, linea, Diagramma&#10;&#10;Il contenuto generato dall'IA potrebbe non essere corretto.">
            <a:extLst>
              <a:ext uri="{FF2B5EF4-FFF2-40B4-BE49-F238E27FC236}">
                <a16:creationId xmlns:a16="http://schemas.microsoft.com/office/drawing/2014/main" id="{AD13FD09-9E57-BE88-AF6D-2EE4951CAD15}"/>
              </a:ext>
            </a:extLst>
          </p:cNvPr>
          <p:cNvPicPr>
            <a:picLocks noChangeAspect="1"/>
          </p:cNvPicPr>
          <p:nvPr/>
        </p:nvPicPr>
        <p:blipFill>
          <a:blip r:embed="rId3"/>
          <a:stretch>
            <a:fillRect/>
          </a:stretch>
        </p:blipFill>
        <p:spPr>
          <a:xfrm>
            <a:off x="2533650" y="2011937"/>
            <a:ext cx="14077950" cy="7918847"/>
          </a:xfrm>
          <a:prstGeom prst="rect">
            <a:avLst/>
          </a:prstGeom>
        </p:spPr>
      </p:pic>
    </p:spTree>
    <p:extLst>
      <p:ext uri="{BB962C8B-B14F-4D97-AF65-F5344CB8AC3E}">
        <p14:creationId xmlns:p14="http://schemas.microsoft.com/office/powerpoint/2010/main" val="22730105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C5CE8-6E33-AA21-25BE-4B348EC844DE}"/>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1BBD9F5-6721-032D-2D63-9BC6CDA8B035}"/>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Nuove caratteristiche della disinformazione oggi</a:t>
            </a:r>
          </a:p>
        </p:txBody>
      </p:sp>
      <p:sp>
        <p:nvSpPr>
          <p:cNvPr id="4" name="Google Shape;118;p2">
            <a:extLst>
              <a:ext uri="{FF2B5EF4-FFF2-40B4-BE49-F238E27FC236}">
                <a16:creationId xmlns:a16="http://schemas.microsoft.com/office/drawing/2014/main" id="{FFE16BBA-0AAB-8892-6AE4-6A06D7061654}"/>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05F683F-3C4E-15A2-55EC-69843FB58843}"/>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7148360-4FFF-36B2-CB39-8BEBDCA9867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F08410B-CD15-88C6-9D06-159D13AC765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DB341AA-509B-47E9-EF69-3A01F092C04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657809E-F58B-539F-7039-AD766B30A7DF}"/>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83348EB-CB23-7404-8947-48C9EDE07152}"/>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4D920204-ABFB-5D2A-79D2-96D9D62C20F2}"/>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E35AD773-011F-A65B-6943-1FC99E685C97}"/>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34D98BAB-73E1-7CAE-1693-69FFA3F938E2}"/>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55A652E0-B974-74B0-5681-05F78ED6DA13}"/>
              </a:ext>
            </a:extLst>
          </p:cNvPr>
          <p:cNvSpPr>
            <a:spLocks noGrp="1"/>
          </p:cNvSpPr>
          <p:nvPr>
            <p:ph type="subTitle" idx="1"/>
          </p:nvPr>
        </p:nvSpPr>
        <p:spPr>
          <a:xfrm>
            <a:off x="1200064" y="2950920"/>
            <a:ext cx="7943936" cy="1171944"/>
          </a:xfrm>
        </p:spPr>
        <p:txBody>
          <a:bodyPr>
            <a:noAutofit/>
          </a:bodyPr>
          <a:lstStyle/>
          <a:p>
            <a:pPr marL="25400" indent="0" algn="l">
              <a:lnSpc>
                <a:spcPct val="170000"/>
              </a:lnSpc>
            </a:pPr>
            <a:r>
              <a:rPr lang="it-IT" noProof="0">
                <a:solidFill>
                  <a:schemeClr val="tx1"/>
                </a:solidFill>
                <a:latin typeface="Bricolage Grotesque" panose="020B0604020202020204" charset="0"/>
              </a:rPr>
              <a:t>La diffusione della disinformazione è quindi infrastrutturale.</a:t>
            </a:r>
          </a:p>
          <a:p>
            <a:pPr marL="25400" indent="0" algn="l">
              <a:lnSpc>
                <a:spcPct val="170000"/>
              </a:lnSpc>
            </a:pPr>
            <a:r>
              <a:rPr lang="it-IT" noProof="0" dirty="0">
                <a:solidFill>
                  <a:schemeClr val="tx1"/>
                </a:solidFill>
                <a:latin typeface="Bricolage Grotesque" panose="020B0604020202020204" charset="0"/>
              </a:rPr>
              <a:t>Gli utenti contribuiscono, ma sono solo in parte responsabili.</a:t>
            </a:r>
          </a:p>
          <a:p>
            <a:pPr marL="25400" indent="0" algn="l">
              <a:lnSpc>
                <a:spcPct val="170000"/>
              </a:lnSpc>
            </a:pPr>
            <a:endParaRPr lang="it-IT" noProof="0" dirty="0">
              <a:solidFill>
                <a:schemeClr val="tx1"/>
              </a:solidFill>
              <a:latin typeface="Bricolage Grotesque" panose="020B0604020202020204" charset="0"/>
            </a:endParaRPr>
          </a:p>
        </p:txBody>
      </p:sp>
      <p:sp>
        <p:nvSpPr>
          <p:cNvPr id="16" name="CasellaDiTesto 15">
            <a:extLst>
              <a:ext uri="{FF2B5EF4-FFF2-40B4-BE49-F238E27FC236}">
                <a16:creationId xmlns:a16="http://schemas.microsoft.com/office/drawing/2014/main" id="{5C5F2B86-225B-01C3-E6D4-FC9497B9F380}"/>
              </a:ext>
            </a:extLst>
          </p:cNvPr>
          <p:cNvSpPr txBox="1"/>
          <p:nvPr/>
        </p:nvSpPr>
        <p:spPr>
          <a:xfrm>
            <a:off x="1615440" y="9776895"/>
            <a:ext cx="16672560" cy="307777"/>
          </a:xfrm>
          <a:prstGeom prst="rect">
            <a:avLst/>
          </a:prstGeom>
          <a:noFill/>
        </p:spPr>
        <p:txBody>
          <a:bodyPr wrap="square">
            <a:spAutoFit/>
          </a:bodyPr>
          <a:lstStyle/>
          <a:p>
            <a:pPr algn="r"/>
            <a:r>
              <a:rPr lang="it-IT" dirty="0"/>
              <a:t>Fonte: Gray, Jonathan, Liliana </a:t>
            </a:r>
            <a:r>
              <a:rPr lang="it-IT" dirty="0" err="1"/>
              <a:t>Bounegru </a:t>
            </a:r>
            <a:r>
              <a:rPr lang="it-IT" dirty="0"/>
              <a:t>e Tommaso Venturini. 2020. "'Fake News' </a:t>
            </a:r>
            <a:r>
              <a:rPr lang="it-IT" dirty="0" err="1"/>
              <a:t>as Infrastructural Uncanny</a:t>
            </a:r>
            <a:r>
              <a:rPr lang="it-IT" dirty="0"/>
              <a:t>" (Le "fake news" come inquietudine infrastrutturale). </a:t>
            </a:r>
            <a:r>
              <a:rPr lang="it-IT" i="1" dirty="0"/>
              <a:t>New Media &amp; Society</a:t>
            </a:r>
            <a:r>
              <a:rPr lang="it-IT" dirty="0"/>
              <a:t> 22 (2): 317–41. https://doi.org/10.1177/1461444819856912.</a:t>
            </a:r>
            <a:endParaRPr lang="en-US" dirty="0"/>
          </a:p>
        </p:txBody>
      </p:sp>
    </p:spTree>
    <p:extLst>
      <p:ext uri="{BB962C8B-B14F-4D97-AF65-F5344CB8AC3E}">
        <p14:creationId xmlns:p14="http://schemas.microsoft.com/office/powerpoint/2010/main" val="197229633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2C685-37B1-A527-06EE-CEA78E4CDCE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D93998E6-5051-C049-0EA7-D8E740B9A833}"/>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Approccio ecosistemico alla disinformazione</a:t>
            </a:r>
          </a:p>
        </p:txBody>
      </p:sp>
      <p:sp>
        <p:nvSpPr>
          <p:cNvPr id="4" name="Google Shape;118;p2">
            <a:extLst>
              <a:ext uri="{FF2B5EF4-FFF2-40B4-BE49-F238E27FC236}">
                <a16:creationId xmlns:a16="http://schemas.microsoft.com/office/drawing/2014/main" id="{E108CB9C-EB12-AD45-3A62-FAC45ABCD44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FCC6C77-2CA5-9173-94D8-2B2324CB9F8A}"/>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D20375A6-B2DA-1BDE-C967-9FE7A4986951}"/>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A27708D2-797F-3FBE-30B5-82228F0187FA}"/>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1AE8ECD3-F8E6-421F-61C1-0C9F7DF0A6B2}"/>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51E8572-96F6-3527-3D37-B754D5648C3D}"/>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0B49411-7CDB-03F6-C6E2-5F39B5D14BE5}"/>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186FFE64-5B6F-4B52-5D40-339A2C08385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68A511C5-2092-BA8B-AF88-5758A43B68E8}"/>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2469EA86-409B-AB15-0786-84C68A4B089A}"/>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7" name="Immagine 16">
            <a:extLst>
              <a:ext uri="{FF2B5EF4-FFF2-40B4-BE49-F238E27FC236}">
                <a16:creationId xmlns:a16="http://schemas.microsoft.com/office/drawing/2014/main" id="{CD8A7A6B-D634-0970-81C7-4A540349A436}"/>
              </a:ext>
            </a:extLst>
          </p:cNvPr>
          <p:cNvPicPr>
            <a:picLocks noChangeAspect="1"/>
          </p:cNvPicPr>
          <p:nvPr/>
        </p:nvPicPr>
        <p:blipFill>
          <a:blip r:embed="rId4"/>
          <a:srcRect t="10737"/>
          <a:stretch>
            <a:fillRect/>
          </a:stretch>
        </p:blipFill>
        <p:spPr>
          <a:xfrm>
            <a:off x="4304624" y="2072640"/>
            <a:ext cx="9678751" cy="6981418"/>
          </a:xfrm>
          <a:prstGeom prst="rect">
            <a:avLst/>
          </a:prstGeom>
        </p:spPr>
      </p:pic>
      <p:sp>
        <p:nvSpPr>
          <p:cNvPr id="19" name="CasellaDiTesto 18">
            <a:extLst>
              <a:ext uri="{FF2B5EF4-FFF2-40B4-BE49-F238E27FC236}">
                <a16:creationId xmlns:a16="http://schemas.microsoft.com/office/drawing/2014/main" id="{E218C5B9-7752-6A35-83BA-62FF0A7163E8}"/>
              </a:ext>
            </a:extLst>
          </p:cNvPr>
          <p:cNvSpPr txBox="1"/>
          <p:nvPr/>
        </p:nvSpPr>
        <p:spPr>
          <a:xfrm>
            <a:off x="5759338" y="9907521"/>
            <a:ext cx="12528662" cy="307777"/>
          </a:xfrm>
          <a:prstGeom prst="rect">
            <a:avLst/>
          </a:prstGeom>
          <a:noFill/>
        </p:spPr>
        <p:txBody>
          <a:bodyPr wrap="square">
            <a:spAutoFit/>
          </a:bodyPr>
          <a:lstStyle/>
          <a:p>
            <a:pPr algn="r"/>
            <a:r>
              <a:rPr lang="en-US" dirty="0"/>
              <a:t>Fonte: "</a:t>
            </a:r>
            <a:r>
              <a:rPr lang="en-US" b="1" dirty="0"/>
              <a:t>Disinformazione: fonti, diffusione e impatto", UK Parliament Post, </a:t>
            </a:r>
            <a:r>
              <a:rPr lang="en-US" dirty="0"/>
              <a:t>    https://post.parliament.uk/research-briefings/post-pn-0719/</a:t>
            </a:r>
          </a:p>
        </p:txBody>
      </p:sp>
    </p:spTree>
    <p:extLst>
      <p:ext uri="{BB962C8B-B14F-4D97-AF65-F5344CB8AC3E}">
        <p14:creationId xmlns:p14="http://schemas.microsoft.com/office/powerpoint/2010/main" val="174529552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988F5-65A1-6B2D-9E5A-A69F44584A0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D5C7C32-0FC3-064D-9A7D-8A81EF3869B2}"/>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Approccio ecosistemico alla disinformazione</a:t>
            </a:r>
          </a:p>
        </p:txBody>
      </p:sp>
      <p:sp>
        <p:nvSpPr>
          <p:cNvPr id="4" name="Google Shape;118;p2">
            <a:extLst>
              <a:ext uri="{FF2B5EF4-FFF2-40B4-BE49-F238E27FC236}">
                <a16:creationId xmlns:a16="http://schemas.microsoft.com/office/drawing/2014/main" id="{F6E332C7-C7EF-1A90-974F-6190C8D00EBE}"/>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B5914E92-30FD-B2C6-5C10-D84628253189}"/>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F76B960-F21D-056A-30F4-DF59ABF833DF}"/>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6B5985FB-9361-6D11-20FB-4800C8A4174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56BDDCB-CE10-9B88-8449-E486404E3B8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A0D18D1-C937-8091-D5DE-EB5C8E93E64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AC57769-34C3-53D7-9578-06D592097F7D}"/>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B63E3A6-FE37-6939-7D39-5996E66E259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9FAE52C5-AF84-AA7C-D1AB-42D5E9C9A8F5}"/>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A10505B9-6AD2-C9EC-581C-6E69EDB3202E}"/>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FF2EBF0C-6F70-62BB-6AEB-2B74A39047F0}"/>
              </a:ext>
            </a:extLst>
          </p:cNvPr>
          <p:cNvSpPr>
            <a:spLocks noGrp="1"/>
          </p:cNvSpPr>
          <p:nvPr>
            <p:ph type="subTitle" idx="1"/>
          </p:nvPr>
        </p:nvSpPr>
        <p:spPr>
          <a:xfrm>
            <a:off x="1200064" y="2245179"/>
            <a:ext cx="931292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La disinformazione:</a:t>
            </a:r>
          </a:p>
          <a:p>
            <a:pPr marL="482600" indent="-457200" algn="l">
              <a:lnSpc>
                <a:spcPct val="170000"/>
              </a:lnSpc>
              <a:buFontTx/>
              <a:buChar char="-"/>
            </a:pPr>
            <a:r>
              <a:rPr lang="en-US" dirty="0">
                <a:solidFill>
                  <a:schemeClr val="tx1"/>
                </a:solidFill>
                <a:latin typeface="Bricolage Grotesque" panose="020B0604020202020204" charset="0"/>
              </a:rPr>
              <a:t>circola attraverso vari media e </a:t>
            </a:r>
            <a:r>
              <a:rPr lang="en-US" dirty="0" err="1">
                <a:solidFill>
                  <a:schemeClr val="tx1"/>
                </a:solidFill>
                <a:latin typeface="Bricolage Grotesque" panose="020B0604020202020204" charset="0"/>
              </a:rPr>
              <a:t>infrastrutture</a:t>
            </a:r>
            <a:r>
              <a:rPr lang="en-US" dirty="0">
                <a:solidFill>
                  <a:schemeClr val="tx1"/>
                </a:solidFill>
                <a:latin typeface="Bricolage Grotesque" panose="020B0604020202020204" charset="0"/>
              </a:rPr>
              <a:t> informative. </a:t>
            </a:r>
          </a:p>
          <a:p>
            <a:pPr marL="482600" indent="-457200" algn="l">
              <a:lnSpc>
                <a:spcPct val="170000"/>
              </a:lnSpc>
              <a:buFontTx/>
              <a:buChar char="-"/>
            </a:pPr>
            <a:r>
              <a:rPr lang="en-US" dirty="0">
                <a:solidFill>
                  <a:schemeClr val="tx1"/>
                </a:solidFill>
                <a:latin typeface="Bricolage Grotesque" panose="020B0604020202020204" charset="0"/>
              </a:rPr>
              <a:t>può essere di vario tipo, creata per motivi diversi</a:t>
            </a:r>
          </a:p>
          <a:p>
            <a:pPr marL="939800" lvl="1" indent="-457200" algn="l">
              <a:lnSpc>
                <a:spcPct val="170000"/>
              </a:lnSpc>
              <a:buFontTx/>
              <a:buChar char="-"/>
            </a:pPr>
            <a:r>
              <a:rPr lang="en-US" sz="3200" dirty="0">
                <a:solidFill>
                  <a:schemeClr val="tx1"/>
                </a:solidFill>
                <a:latin typeface="Bricolage Grotesque" panose="020B0604020202020204" charset="0"/>
              </a:rPr>
              <a:t>lo stesso contenuto può circolare interpretato da una certa comunità come satira e da un'altra come propaganda.</a:t>
            </a:r>
          </a:p>
          <a:p>
            <a:pPr marL="482600" indent="-457200" algn="l">
              <a:lnSpc>
                <a:spcPct val="170000"/>
              </a:lnSpc>
              <a:buFontTx/>
              <a:buChar char="-"/>
            </a:pPr>
            <a:endParaRPr lang="en-US" dirty="0">
              <a:solidFill>
                <a:schemeClr val="tx1"/>
              </a:solidFill>
              <a:latin typeface="Bricolage Grotesque" panose="020B0604020202020204" charset="0"/>
            </a:endParaRPr>
          </a:p>
        </p:txBody>
      </p:sp>
      <p:pic>
        <p:nvPicPr>
          <p:cNvPr id="3" name="Immagine 2">
            <a:extLst>
              <a:ext uri="{FF2B5EF4-FFF2-40B4-BE49-F238E27FC236}">
                <a16:creationId xmlns:a16="http://schemas.microsoft.com/office/drawing/2014/main" id="{C86411C6-BF88-EE9F-672C-18BC33DF721D}"/>
              </a:ext>
            </a:extLst>
          </p:cNvPr>
          <p:cNvPicPr>
            <a:picLocks noChangeAspect="1"/>
          </p:cNvPicPr>
          <p:nvPr/>
        </p:nvPicPr>
        <p:blipFill>
          <a:blip r:embed="rId4"/>
          <a:srcRect t="10737"/>
          <a:stretch>
            <a:fillRect/>
          </a:stretch>
        </p:blipFill>
        <p:spPr>
          <a:xfrm>
            <a:off x="10512988" y="1603082"/>
            <a:ext cx="5902669" cy="4257677"/>
          </a:xfrm>
          <a:prstGeom prst="rect">
            <a:avLst/>
          </a:prstGeom>
        </p:spPr>
      </p:pic>
      <p:sp>
        <p:nvSpPr>
          <p:cNvPr id="19" name="CasellaDiTesto 18">
            <a:extLst>
              <a:ext uri="{FF2B5EF4-FFF2-40B4-BE49-F238E27FC236}">
                <a16:creationId xmlns:a16="http://schemas.microsoft.com/office/drawing/2014/main" id="{3A26366E-9C90-2BBE-4FF9-7626022C3E3B}"/>
              </a:ext>
            </a:extLst>
          </p:cNvPr>
          <p:cNvSpPr txBox="1"/>
          <p:nvPr/>
        </p:nvSpPr>
        <p:spPr>
          <a:xfrm>
            <a:off x="4525505" y="9763780"/>
            <a:ext cx="13762495" cy="523220"/>
          </a:xfrm>
          <a:prstGeom prst="rect">
            <a:avLst/>
          </a:prstGeom>
          <a:noFill/>
        </p:spPr>
        <p:txBody>
          <a:bodyPr wrap="square">
            <a:spAutoFit/>
          </a:bodyPr>
          <a:lstStyle/>
          <a:p>
            <a:pPr algn="r"/>
            <a:r>
              <a:rPr lang="en-US" dirty="0"/>
              <a:t>Vedi: "Modulo di alfabetizzazione informatica e mediatica"</a:t>
            </a:r>
          </a:p>
          <a:p>
            <a:pPr algn="r"/>
            <a:r>
              <a:rPr lang="en-US" dirty="0"/>
              <a:t>Fonte: Wardle, C. "Fake news. It's complicated" (2017). </a:t>
            </a:r>
            <a:r>
              <a:rPr lang="en-US" i="1" dirty="0"/>
              <a:t>First Draft </a:t>
            </a:r>
            <a:r>
              <a:rPr lang="en-US" dirty="0"/>
              <a:t>(tramite </a:t>
            </a:r>
            <a:r>
              <a:rPr lang="en-US" i="1" dirty="0"/>
              <a:t>Medium</a:t>
            </a:r>
            <a:r>
              <a:rPr lang="en-US" dirty="0"/>
              <a:t>), https://medium.com/1st-draft/fake-news-its-complicated-d0f773766c79.</a:t>
            </a:r>
          </a:p>
        </p:txBody>
      </p:sp>
      <p:pic>
        <p:nvPicPr>
          <p:cNvPr id="21" name="Immagine 20">
            <a:extLst>
              <a:ext uri="{FF2B5EF4-FFF2-40B4-BE49-F238E27FC236}">
                <a16:creationId xmlns:a16="http://schemas.microsoft.com/office/drawing/2014/main" id="{C67E1E83-E8A9-7DB4-3A0E-E001E3DB191A}"/>
              </a:ext>
            </a:extLst>
          </p:cNvPr>
          <p:cNvPicPr>
            <a:picLocks noChangeAspect="1"/>
          </p:cNvPicPr>
          <p:nvPr/>
        </p:nvPicPr>
        <p:blipFill>
          <a:blip r:embed="rId5"/>
          <a:stretch>
            <a:fillRect/>
          </a:stretch>
        </p:blipFill>
        <p:spPr>
          <a:xfrm>
            <a:off x="10815434" y="6252054"/>
            <a:ext cx="6288856" cy="3511726"/>
          </a:xfrm>
          <a:prstGeom prst="rect">
            <a:avLst/>
          </a:prstGeom>
        </p:spPr>
      </p:pic>
    </p:spTree>
    <p:extLst>
      <p:ext uri="{BB962C8B-B14F-4D97-AF65-F5344CB8AC3E}">
        <p14:creationId xmlns:p14="http://schemas.microsoft.com/office/powerpoint/2010/main" val="76724060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BC170-4467-49DC-95FD-44D6E64476F8}"/>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A6100900-071A-B223-1449-FE2619E936D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Approccio ecosistemico alla disinformazione</a:t>
            </a:r>
          </a:p>
        </p:txBody>
      </p:sp>
      <p:sp>
        <p:nvSpPr>
          <p:cNvPr id="4" name="Google Shape;118;p2">
            <a:extLst>
              <a:ext uri="{FF2B5EF4-FFF2-40B4-BE49-F238E27FC236}">
                <a16:creationId xmlns:a16="http://schemas.microsoft.com/office/drawing/2014/main" id="{BD7F4043-67FF-A303-7AC1-3C8D0BD43C9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2F1B18DC-7F4F-C643-8E5A-A4D9675E905A}"/>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40E41959-B330-34C9-D9CB-8A955C6A1B9F}"/>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DEC7DC4-C8C7-535B-D919-2F6868CD9B78}"/>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B6881567-F56C-FEE6-1560-D64F6388C4A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19F87AB-D6DD-353B-5461-7FBA8A7A147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180465FA-052B-162B-C379-F52675A08105}"/>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D5EA13D0-2F6E-BDEC-EF13-99DC6CB4AF42}"/>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4262A74-24E7-CA97-44B0-9B50AB8B5ADF}"/>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5D1E153C-EF61-E4C9-FCCB-8430D68A3ED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37290B77-618F-5D12-C36E-1C9EBE8E048B}"/>
              </a:ext>
            </a:extLst>
          </p:cNvPr>
          <p:cNvSpPr>
            <a:spLocks noGrp="1"/>
          </p:cNvSpPr>
          <p:nvPr>
            <p:ph type="subTitle" idx="1"/>
          </p:nvPr>
        </p:nvSpPr>
        <p:spPr>
          <a:xfrm>
            <a:off x="-28782" y="2302211"/>
            <a:ext cx="9909587" cy="1171944"/>
          </a:xfrm>
        </p:spPr>
        <p:txBody>
          <a:bodyPr>
            <a:noAutofit/>
          </a:bodyPr>
          <a:lstStyle/>
          <a:p>
            <a:pPr marL="25400" indent="0" algn="l">
              <a:lnSpc>
                <a:spcPct val="170000"/>
              </a:lnSpc>
            </a:pPr>
            <a:r>
              <a:rPr lang="en-US" dirty="0">
                <a:solidFill>
                  <a:schemeClr val="tx1"/>
                </a:solidFill>
                <a:latin typeface="Bricolage Grotesque" panose="020B0604020202020204" charset="0"/>
              </a:rPr>
              <a:t>Pertanto, la </a:t>
            </a:r>
            <a:r>
              <a:rPr lang="en-US" dirty="0" err="1">
                <a:solidFill>
                  <a:schemeClr val="tx1"/>
                </a:solidFill>
                <a:latin typeface="Bricolage Grotesque" panose="020B0604020202020204" charset="0"/>
              </a:rPr>
              <a:t>disinformazione</a:t>
            </a:r>
            <a:r>
              <a:rPr lang="en-US" dirty="0">
                <a:solidFill>
                  <a:schemeClr val="tx1"/>
                </a:solidFill>
                <a:latin typeface="Bricolage Grotesque" panose="020B0604020202020204" charset="0"/>
              </a:rPr>
              <a:t>/</a:t>
            </a:r>
            <a:r>
              <a:rPr lang="en-US" dirty="0" err="1">
                <a:solidFill>
                  <a:schemeClr val="tx1"/>
                </a:solidFill>
                <a:latin typeface="Bricolage Grotesque" panose="020B0604020202020204" charset="0"/>
              </a:rPr>
              <a:t>misinformazione</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circola</a:t>
            </a:r>
            <a:r>
              <a:rPr lang="en-US" dirty="0">
                <a:solidFill>
                  <a:schemeClr val="tx1"/>
                </a:solidFill>
                <a:latin typeface="Bricolage Grotesque" panose="020B0604020202020204" charset="0"/>
              </a:rPr>
              <a:t> all'interno di un ecosistema complesso composto da diversi: </a:t>
            </a:r>
          </a:p>
          <a:p>
            <a:pPr marL="482600" indent="-457200" algn="l">
              <a:lnSpc>
                <a:spcPct val="170000"/>
              </a:lnSpc>
              <a:buFontTx/>
              <a:buChar char="-"/>
            </a:pPr>
            <a:r>
              <a:rPr lang="en-US" dirty="0">
                <a:solidFill>
                  <a:schemeClr val="tx1"/>
                </a:solidFill>
                <a:latin typeface="Bricolage Grotesque" panose="020B0604020202020204" charset="0"/>
              </a:rPr>
              <a:t>infrastrutture mediatiche e di comunicazione, </a:t>
            </a:r>
          </a:p>
          <a:p>
            <a:pPr marL="482600" indent="-457200" algn="l">
              <a:lnSpc>
                <a:spcPct val="170000"/>
              </a:lnSpc>
              <a:buFontTx/>
              <a:buChar char="-"/>
            </a:pPr>
            <a:r>
              <a:rPr lang="en-US" dirty="0">
                <a:solidFill>
                  <a:schemeClr val="tx1"/>
                </a:solidFill>
                <a:latin typeface="Bricolage Grotesque" panose="020B0604020202020204" charset="0"/>
              </a:rPr>
              <a:t>configurazioni di contenuti,</a:t>
            </a:r>
          </a:p>
          <a:p>
            <a:pPr marL="482600" indent="-457200" algn="l">
              <a:lnSpc>
                <a:spcPct val="170000"/>
              </a:lnSpc>
              <a:buFontTx/>
              <a:buChar char="-"/>
            </a:pPr>
            <a:r>
              <a:rPr lang="en-US" dirty="0">
                <a:solidFill>
                  <a:schemeClr val="tx1"/>
                </a:solidFill>
                <a:latin typeface="Bricolage Grotesque" panose="020B0604020202020204" charset="0"/>
              </a:rPr>
              <a:t>comunità.</a:t>
            </a:r>
          </a:p>
          <a:p>
            <a:pPr marL="25400" indent="0" algn="l">
              <a:lnSpc>
                <a:spcPct val="170000"/>
              </a:lnSpc>
            </a:pPr>
            <a:r>
              <a:rPr lang="en-US" dirty="0">
                <a:solidFill>
                  <a:schemeClr val="tx1"/>
                </a:solidFill>
                <a:latin typeface="Bricolage Grotesque" panose="020B0604020202020204" charset="0"/>
              </a:rPr>
              <a:t>Per combatterla, il corso prevede diversi moduli, alcuni dei quali non direttamente correlati all'informazione e ai media.</a:t>
            </a:r>
          </a:p>
        </p:txBody>
      </p:sp>
      <p:sp>
        <p:nvSpPr>
          <p:cNvPr id="14" name="Rettangolo con angoli arrotondati 13">
            <a:extLst>
              <a:ext uri="{FF2B5EF4-FFF2-40B4-BE49-F238E27FC236}">
                <a16:creationId xmlns:a16="http://schemas.microsoft.com/office/drawing/2014/main" id="{DA39A216-0AFE-3753-C7A1-E5A3C398CD0D}"/>
              </a:ext>
            </a:extLst>
          </p:cNvPr>
          <p:cNvSpPr/>
          <p:nvPr/>
        </p:nvSpPr>
        <p:spPr>
          <a:xfrm>
            <a:off x="9476127" y="2549504"/>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Rettangolo con angoli arrotondati 15">
            <a:extLst>
              <a:ext uri="{FF2B5EF4-FFF2-40B4-BE49-F238E27FC236}">
                <a16:creationId xmlns:a16="http://schemas.microsoft.com/office/drawing/2014/main" id="{271959FB-3534-002E-013F-0432E9D04993}"/>
              </a:ext>
            </a:extLst>
          </p:cNvPr>
          <p:cNvSpPr/>
          <p:nvPr/>
        </p:nvSpPr>
        <p:spPr>
          <a:xfrm>
            <a:off x="9644094" y="2739394"/>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CasellaDiTesto 16">
            <a:extLst>
              <a:ext uri="{FF2B5EF4-FFF2-40B4-BE49-F238E27FC236}">
                <a16:creationId xmlns:a16="http://schemas.microsoft.com/office/drawing/2014/main" id="{E717AAE4-087A-683B-2F2A-3AED008DCB86}"/>
              </a:ext>
            </a:extLst>
          </p:cNvPr>
          <p:cNvSpPr txBox="1"/>
          <p:nvPr/>
        </p:nvSpPr>
        <p:spPr>
          <a:xfrm>
            <a:off x="9781084" y="2757403"/>
            <a:ext cx="2042686" cy="1015663"/>
          </a:xfrm>
          <a:prstGeom prst="rect">
            <a:avLst/>
          </a:prstGeom>
          <a:noFill/>
        </p:spPr>
        <p:txBody>
          <a:bodyPr wrap="square" rtlCol="0">
            <a:spAutoFit/>
          </a:bodyPr>
          <a:lstStyle/>
          <a:p>
            <a:pPr algn="ctr"/>
            <a:r>
              <a:rPr lang="it-IT" sz="2000" b="1" dirty="0">
                <a:solidFill>
                  <a:schemeClr val="bg1"/>
                </a:solidFill>
              </a:rPr>
              <a:t>ALFABETIZZAZIONE INFORMATICA E MEDIATICA</a:t>
            </a:r>
          </a:p>
        </p:txBody>
      </p:sp>
      <p:grpSp>
        <p:nvGrpSpPr>
          <p:cNvPr id="18" name="Gruppo 17">
            <a:extLst>
              <a:ext uri="{FF2B5EF4-FFF2-40B4-BE49-F238E27FC236}">
                <a16:creationId xmlns:a16="http://schemas.microsoft.com/office/drawing/2014/main" id="{6F603A98-FFC3-63FC-2CC7-A09F315B71DF}"/>
              </a:ext>
            </a:extLst>
          </p:cNvPr>
          <p:cNvGrpSpPr/>
          <p:nvPr/>
        </p:nvGrpSpPr>
        <p:grpSpPr>
          <a:xfrm>
            <a:off x="11565013" y="3411959"/>
            <a:ext cx="2160000" cy="1080000"/>
            <a:chOff x="9649415" y="2955847"/>
            <a:chExt cx="2160000" cy="1080000"/>
          </a:xfrm>
        </p:grpSpPr>
        <p:sp>
          <p:nvSpPr>
            <p:cNvPr id="20" name="Rettangolo con angoli arrotondati 19">
              <a:extLst>
                <a:ext uri="{FF2B5EF4-FFF2-40B4-BE49-F238E27FC236}">
                  <a16:creationId xmlns:a16="http://schemas.microsoft.com/office/drawing/2014/main" id="{AD86F834-684E-908A-71A6-4FD304682820}"/>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CasellaDiTesto 21">
              <a:extLst>
                <a:ext uri="{FF2B5EF4-FFF2-40B4-BE49-F238E27FC236}">
                  <a16:creationId xmlns:a16="http://schemas.microsoft.com/office/drawing/2014/main" id="{01390AEE-71FF-38E8-2140-5A58723A0356}"/>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QUANDO LE COSE VANNO STORTE</a:t>
              </a:r>
            </a:p>
          </p:txBody>
        </p:sp>
      </p:grpSp>
      <p:grpSp>
        <p:nvGrpSpPr>
          <p:cNvPr id="23" name="Gruppo 22">
            <a:extLst>
              <a:ext uri="{FF2B5EF4-FFF2-40B4-BE49-F238E27FC236}">
                <a16:creationId xmlns:a16="http://schemas.microsoft.com/office/drawing/2014/main" id="{62441A12-42A9-1201-8C08-EE049D9A33AC}"/>
              </a:ext>
            </a:extLst>
          </p:cNvPr>
          <p:cNvGrpSpPr/>
          <p:nvPr/>
        </p:nvGrpSpPr>
        <p:grpSpPr>
          <a:xfrm>
            <a:off x="12264820" y="4412145"/>
            <a:ext cx="720000" cy="540000"/>
            <a:chOff x="6573488" y="5029771"/>
            <a:chExt cx="2160000" cy="1080000"/>
          </a:xfrm>
        </p:grpSpPr>
        <p:sp>
          <p:nvSpPr>
            <p:cNvPr id="24" name="Rettangolo con angoli arrotondati 23">
              <a:extLst>
                <a:ext uri="{FF2B5EF4-FFF2-40B4-BE49-F238E27FC236}">
                  <a16:creationId xmlns:a16="http://schemas.microsoft.com/office/drawing/2014/main" id="{71B5A988-6D57-4B36-B7FC-8CF348C8BEBA}"/>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CasellaDiTesto 24">
              <a:extLst>
                <a:ext uri="{FF2B5EF4-FFF2-40B4-BE49-F238E27FC236}">
                  <a16:creationId xmlns:a16="http://schemas.microsoft.com/office/drawing/2014/main" id="{BD0684E5-83B2-2903-C7E1-32D4A687D0D7}"/>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26" name="Gruppo 25">
            <a:extLst>
              <a:ext uri="{FF2B5EF4-FFF2-40B4-BE49-F238E27FC236}">
                <a16:creationId xmlns:a16="http://schemas.microsoft.com/office/drawing/2014/main" id="{962021B1-E460-1378-3641-7304656D57C8}"/>
              </a:ext>
            </a:extLst>
          </p:cNvPr>
          <p:cNvGrpSpPr/>
          <p:nvPr/>
        </p:nvGrpSpPr>
        <p:grpSpPr>
          <a:xfrm>
            <a:off x="10295959" y="3760860"/>
            <a:ext cx="720000" cy="540000"/>
            <a:chOff x="6573488" y="5029771"/>
            <a:chExt cx="2160000" cy="1080000"/>
          </a:xfrm>
        </p:grpSpPr>
        <p:sp>
          <p:nvSpPr>
            <p:cNvPr id="27" name="Rettangolo con angoli arrotondati 26">
              <a:extLst>
                <a:ext uri="{FF2B5EF4-FFF2-40B4-BE49-F238E27FC236}">
                  <a16:creationId xmlns:a16="http://schemas.microsoft.com/office/drawing/2014/main" id="{F3C89A75-DDD9-F19E-18B8-8C5F3D8C8B83}"/>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8" name="CasellaDiTesto 27">
              <a:extLst>
                <a:ext uri="{FF2B5EF4-FFF2-40B4-BE49-F238E27FC236}">
                  <a16:creationId xmlns:a16="http://schemas.microsoft.com/office/drawing/2014/main" id="{7023ACA0-87F4-A554-A239-C8487A304C20}"/>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 ore</a:t>
              </a:r>
            </a:p>
          </p:txBody>
        </p:sp>
      </p:grpSp>
      <p:sp>
        <p:nvSpPr>
          <p:cNvPr id="29" name="Rettangolo con angoli arrotondati 28">
            <a:extLst>
              <a:ext uri="{FF2B5EF4-FFF2-40B4-BE49-F238E27FC236}">
                <a16:creationId xmlns:a16="http://schemas.microsoft.com/office/drawing/2014/main" id="{D1A8612F-2615-0A90-D1BE-61A2B6E593B0}"/>
              </a:ext>
            </a:extLst>
          </p:cNvPr>
          <p:cNvSpPr/>
          <p:nvPr/>
        </p:nvSpPr>
        <p:spPr>
          <a:xfrm>
            <a:off x="13887457" y="2549504"/>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Rettangolo con angoli arrotondati 29">
            <a:extLst>
              <a:ext uri="{FF2B5EF4-FFF2-40B4-BE49-F238E27FC236}">
                <a16:creationId xmlns:a16="http://schemas.microsoft.com/office/drawing/2014/main" id="{DE9AAC2D-093E-8773-1474-1923D183413F}"/>
              </a:ext>
            </a:extLst>
          </p:cNvPr>
          <p:cNvSpPr/>
          <p:nvPr/>
        </p:nvSpPr>
        <p:spPr>
          <a:xfrm>
            <a:off x="14055424" y="2739394"/>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1" name="CasellaDiTesto 30">
            <a:extLst>
              <a:ext uri="{FF2B5EF4-FFF2-40B4-BE49-F238E27FC236}">
                <a16:creationId xmlns:a16="http://schemas.microsoft.com/office/drawing/2014/main" id="{EA22D5A2-BE44-3E8B-1E30-806CDB096034}"/>
              </a:ext>
            </a:extLst>
          </p:cNvPr>
          <p:cNvSpPr txBox="1"/>
          <p:nvPr/>
        </p:nvSpPr>
        <p:spPr>
          <a:xfrm>
            <a:off x="13902417" y="2736069"/>
            <a:ext cx="2467627" cy="1118255"/>
          </a:xfrm>
          <a:prstGeom prst="rect">
            <a:avLst/>
          </a:prstGeom>
          <a:noFill/>
        </p:spPr>
        <p:txBody>
          <a:bodyPr wrap="square" rtlCol="0">
            <a:spAutoFit/>
          </a:bodyPr>
          <a:lstStyle/>
          <a:p>
            <a:pPr algn="ctr">
              <a:lnSpc>
                <a:spcPts val="2000"/>
              </a:lnSpc>
            </a:pPr>
            <a:r>
              <a:rPr lang="it-IT" sz="2000" b="1" dirty="0">
                <a:solidFill>
                  <a:schemeClr val="bg1"/>
                </a:solidFill>
              </a:rPr>
              <a:t>GESTIONE DELL'IA E</a:t>
            </a:r>
          </a:p>
          <a:p>
            <a:pPr algn="ctr">
              <a:lnSpc>
                <a:spcPts val="2000"/>
              </a:lnSpc>
            </a:pPr>
            <a:r>
              <a:rPr lang="it-IT" sz="2000" b="1" dirty="0">
                <a:solidFill>
                  <a:schemeClr val="bg1"/>
                </a:solidFill>
              </a:rPr>
              <a:t>LA SICUREZZA INFORMATICA </a:t>
            </a:r>
            <a:br>
              <a:rPr lang="it-IT" sz="2000" b="1" dirty="0">
                <a:solidFill>
                  <a:schemeClr val="bg1"/>
                </a:solidFill>
              </a:rPr>
            </a:br>
            <a:r>
              <a:rPr lang="it-IT" sz="2000" b="1" dirty="0">
                <a:solidFill>
                  <a:schemeClr val="bg1"/>
                </a:solidFill>
              </a:rPr>
              <a:t>IN TEMPI INCERTI</a:t>
            </a:r>
          </a:p>
        </p:txBody>
      </p:sp>
      <p:grpSp>
        <p:nvGrpSpPr>
          <p:cNvPr id="32" name="Gruppo 31">
            <a:extLst>
              <a:ext uri="{FF2B5EF4-FFF2-40B4-BE49-F238E27FC236}">
                <a16:creationId xmlns:a16="http://schemas.microsoft.com/office/drawing/2014/main" id="{A01A3583-F6C5-8DA8-13FB-12E3A2BCB796}"/>
              </a:ext>
            </a:extLst>
          </p:cNvPr>
          <p:cNvGrpSpPr/>
          <p:nvPr/>
        </p:nvGrpSpPr>
        <p:grpSpPr>
          <a:xfrm>
            <a:off x="15976343" y="3387238"/>
            <a:ext cx="2160000" cy="1104721"/>
            <a:chOff x="9649415" y="2931126"/>
            <a:chExt cx="2160000" cy="1104721"/>
          </a:xfrm>
        </p:grpSpPr>
        <p:sp>
          <p:nvSpPr>
            <p:cNvPr id="33" name="Rettangolo con angoli arrotondati 32">
              <a:extLst>
                <a:ext uri="{FF2B5EF4-FFF2-40B4-BE49-F238E27FC236}">
                  <a16:creationId xmlns:a16="http://schemas.microsoft.com/office/drawing/2014/main" id="{4FD55E0B-88D3-EC5B-0149-182485FE2E14}"/>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4" name="CasellaDiTesto 33">
              <a:extLst>
                <a:ext uri="{FF2B5EF4-FFF2-40B4-BE49-F238E27FC236}">
                  <a16:creationId xmlns:a16="http://schemas.microsoft.com/office/drawing/2014/main" id="{C446F184-D48E-7737-3521-0D0809A07546}"/>
                </a:ext>
              </a:extLst>
            </p:cNvPr>
            <p:cNvSpPr txBox="1"/>
            <p:nvPr/>
          </p:nvSpPr>
          <p:spPr>
            <a:xfrm>
              <a:off x="9740855" y="2931126"/>
              <a:ext cx="1942965" cy="1015663"/>
            </a:xfrm>
            <a:prstGeom prst="rect">
              <a:avLst/>
            </a:prstGeom>
            <a:noFill/>
          </p:spPr>
          <p:txBody>
            <a:bodyPr wrap="square" rtlCol="0">
              <a:spAutoFit/>
            </a:bodyPr>
            <a:lstStyle/>
            <a:p>
              <a:pPr algn="ctr"/>
              <a:r>
                <a:rPr lang="it-IT" sz="2000" b="1" dirty="0">
                  <a:solidFill>
                    <a:schemeClr val="bg1"/>
                  </a:solidFill>
                </a:rPr>
                <a:t>QUANDO LE COSE VANNO STORTE</a:t>
              </a:r>
            </a:p>
          </p:txBody>
        </p:sp>
      </p:grpSp>
      <p:grpSp>
        <p:nvGrpSpPr>
          <p:cNvPr id="35" name="Gruppo 34">
            <a:extLst>
              <a:ext uri="{FF2B5EF4-FFF2-40B4-BE49-F238E27FC236}">
                <a16:creationId xmlns:a16="http://schemas.microsoft.com/office/drawing/2014/main" id="{82DE6507-2F36-93B6-ED58-B87614AEE209}"/>
              </a:ext>
            </a:extLst>
          </p:cNvPr>
          <p:cNvGrpSpPr/>
          <p:nvPr/>
        </p:nvGrpSpPr>
        <p:grpSpPr>
          <a:xfrm>
            <a:off x="16660652" y="4364974"/>
            <a:ext cx="720000" cy="540000"/>
            <a:chOff x="6573488" y="5029771"/>
            <a:chExt cx="2160000" cy="1080000"/>
          </a:xfrm>
        </p:grpSpPr>
        <p:sp>
          <p:nvSpPr>
            <p:cNvPr id="36" name="Rettangolo con angoli arrotondati 35">
              <a:extLst>
                <a:ext uri="{FF2B5EF4-FFF2-40B4-BE49-F238E27FC236}">
                  <a16:creationId xmlns:a16="http://schemas.microsoft.com/office/drawing/2014/main" id="{B5754787-730C-7B69-C2DC-20E08C378132}"/>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7" name="CasellaDiTesto 36">
              <a:extLst>
                <a:ext uri="{FF2B5EF4-FFF2-40B4-BE49-F238E27FC236}">
                  <a16:creationId xmlns:a16="http://schemas.microsoft.com/office/drawing/2014/main" id="{8A6027B7-1A4D-C23B-CE65-8C01A363D90C}"/>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38" name="Gruppo 37">
            <a:extLst>
              <a:ext uri="{FF2B5EF4-FFF2-40B4-BE49-F238E27FC236}">
                <a16:creationId xmlns:a16="http://schemas.microsoft.com/office/drawing/2014/main" id="{EC31F4BF-F4DC-799A-6519-D8E05FBE2DC2}"/>
              </a:ext>
            </a:extLst>
          </p:cNvPr>
          <p:cNvGrpSpPr/>
          <p:nvPr/>
        </p:nvGrpSpPr>
        <p:grpSpPr>
          <a:xfrm>
            <a:off x="14792528" y="3781075"/>
            <a:ext cx="720000" cy="540000"/>
            <a:chOff x="6573488" y="5029771"/>
            <a:chExt cx="2160000" cy="1080000"/>
          </a:xfrm>
        </p:grpSpPr>
        <p:sp>
          <p:nvSpPr>
            <p:cNvPr id="39" name="Rettangolo con angoli arrotondati 38">
              <a:extLst>
                <a:ext uri="{FF2B5EF4-FFF2-40B4-BE49-F238E27FC236}">
                  <a16:creationId xmlns:a16="http://schemas.microsoft.com/office/drawing/2014/main" id="{1BE2A01C-AEDF-CFA1-F6AB-996763057B1A}"/>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0" name="CasellaDiTesto 39">
              <a:extLst>
                <a:ext uri="{FF2B5EF4-FFF2-40B4-BE49-F238E27FC236}">
                  <a16:creationId xmlns:a16="http://schemas.microsoft.com/office/drawing/2014/main" id="{400EBF2F-5C52-771D-C550-D7592A7CC5A0}"/>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 ore</a:t>
              </a:r>
            </a:p>
          </p:txBody>
        </p:sp>
      </p:grpSp>
      <p:sp>
        <p:nvSpPr>
          <p:cNvPr id="56" name="Rettangolo con angoli arrotondati 55">
            <a:extLst>
              <a:ext uri="{FF2B5EF4-FFF2-40B4-BE49-F238E27FC236}">
                <a16:creationId xmlns:a16="http://schemas.microsoft.com/office/drawing/2014/main" id="{64D6BA6F-EC2D-4266-429F-2033B67E051D}"/>
              </a:ext>
            </a:extLst>
          </p:cNvPr>
          <p:cNvSpPr/>
          <p:nvPr/>
        </p:nvSpPr>
        <p:spPr>
          <a:xfrm>
            <a:off x="11253014" y="7236300"/>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7" name="Rettangolo con angoli arrotondati 56">
            <a:extLst>
              <a:ext uri="{FF2B5EF4-FFF2-40B4-BE49-F238E27FC236}">
                <a16:creationId xmlns:a16="http://schemas.microsoft.com/office/drawing/2014/main" id="{6F4943F2-75C9-01B7-5E3E-AAC3D31CEC33}"/>
              </a:ext>
            </a:extLst>
          </p:cNvPr>
          <p:cNvSpPr/>
          <p:nvPr/>
        </p:nvSpPr>
        <p:spPr>
          <a:xfrm>
            <a:off x="12358241" y="731189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8" name="CasellaDiTesto 57">
            <a:extLst>
              <a:ext uri="{FF2B5EF4-FFF2-40B4-BE49-F238E27FC236}">
                <a16:creationId xmlns:a16="http://schemas.microsoft.com/office/drawing/2014/main" id="{418BAD72-C8D5-CEEF-2773-17839EC32816}"/>
              </a:ext>
            </a:extLst>
          </p:cNvPr>
          <p:cNvSpPr txBox="1"/>
          <p:nvPr/>
        </p:nvSpPr>
        <p:spPr>
          <a:xfrm>
            <a:off x="12495231" y="7238459"/>
            <a:ext cx="2042686" cy="707886"/>
          </a:xfrm>
          <a:prstGeom prst="rect">
            <a:avLst/>
          </a:prstGeom>
          <a:noFill/>
        </p:spPr>
        <p:txBody>
          <a:bodyPr wrap="square" rtlCol="0">
            <a:spAutoFit/>
          </a:bodyPr>
          <a:lstStyle/>
          <a:p>
            <a:pPr algn="ctr"/>
            <a:r>
              <a:rPr lang="it-IT" sz="2000" b="1" dirty="0">
                <a:solidFill>
                  <a:schemeClr val="bg1"/>
                </a:solidFill>
              </a:rPr>
              <a:t>RAFFORZAMENTO DELLA RESILIENZA</a:t>
            </a:r>
          </a:p>
        </p:txBody>
      </p:sp>
      <p:grpSp>
        <p:nvGrpSpPr>
          <p:cNvPr id="59" name="Gruppo 58">
            <a:extLst>
              <a:ext uri="{FF2B5EF4-FFF2-40B4-BE49-F238E27FC236}">
                <a16:creationId xmlns:a16="http://schemas.microsoft.com/office/drawing/2014/main" id="{C7A4391A-DD13-3182-F9AE-4A87BFA503FD}"/>
              </a:ext>
            </a:extLst>
          </p:cNvPr>
          <p:cNvGrpSpPr/>
          <p:nvPr/>
        </p:nvGrpSpPr>
        <p:grpSpPr>
          <a:xfrm>
            <a:off x="13401584" y="8384970"/>
            <a:ext cx="2160000" cy="1080000"/>
            <a:chOff x="9649415" y="2955847"/>
            <a:chExt cx="2160000" cy="1080000"/>
          </a:xfrm>
        </p:grpSpPr>
        <p:sp>
          <p:nvSpPr>
            <p:cNvPr id="60" name="Rettangolo con angoli arrotondati 59">
              <a:extLst>
                <a:ext uri="{FF2B5EF4-FFF2-40B4-BE49-F238E27FC236}">
                  <a16:creationId xmlns:a16="http://schemas.microsoft.com/office/drawing/2014/main" id="{7CB06B4E-3ADC-3462-A133-FFA5D5B45C3B}"/>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1" name="CasellaDiTesto 60">
              <a:extLst>
                <a:ext uri="{FF2B5EF4-FFF2-40B4-BE49-F238E27FC236}">
                  <a16:creationId xmlns:a16="http://schemas.microsoft.com/office/drawing/2014/main" id="{5ADCA007-4C53-AFA7-9F18-D355B3B54117}"/>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QUANDO LE COSE VANNO MALE</a:t>
              </a:r>
            </a:p>
          </p:txBody>
        </p:sp>
      </p:grpSp>
      <p:grpSp>
        <p:nvGrpSpPr>
          <p:cNvPr id="62" name="Gruppo 61">
            <a:extLst>
              <a:ext uri="{FF2B5EF4-FFF2-40B4-BE49-F238E27FC236}">
                <a16:creationId xmlns:a16="http://schemas.microsoft.com/office/drawing/2014/main" id="{D64CFD1B-4BB5-0FC1-C24D-96D64D8B729A}"/>
              </a:ext>
            </a:extLst>
          </p:cNvPr>
          <p:cNvGrpSpPr/>
          <p:nvPr/>
        </p:nvGrpSpPr>
        <p:grpSpPr>
          <a:xfrm>
            <a:off x="14121584" y="9316206"/>
            <a:ext cx="720000" cy="540000"/>
            <a:chOff x="6573488" y="5029771"/>
            <a:chExt cx="2160000" cy="1080000"/>
          </a:xfrm>
        </p:grpSpPr>
        <p:sp>
          <p:nvSpPr>
            <p:cNvPr id="63" name="Rettangolo con angoli arrotondati 62">
              <a:extLst>
                <a:ext uri="{FF2B5EF4-FFF2-40B4-BE49-F238E27FC236}">
                  <a16:creationId xmlns:a16="http://schemas.microsoft.com/office/drawing/2014/main" id="{66B1E8F3-4B51-43D3-F0E0-0D5AA54B04A9}"/>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4" name="CasellaDiTesto 63">
              <a:extLst>
                <a:ext uri="{FF2B5EF4-FFF2-40B4-BE49-F238E27FC236}">
                  <a16:creationId xmlns:a16="http://schemas.microsoft.com/office/drawing/2014/main" id="{B3FC89D0-8328-7920-2FFE-FCC2BDD4EF26}"/>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65" name="Gruppo 64">
            <a:extLst>
              <a:ext uri="{FF2B5EF4-FFF2-40B4-BE49-F238E27FC236}">
                <a16:creationId xmlns:a16="http://schemas.microsoft.com/office/drawing/2014/main" id="{EE7255DC-E8A6-92CC-7D19-4EC4BC3E9AE2}"/>
              </a:ext>
            </a:extLst>
          </p:cNvPr>
          <p:cNvGrpSpPr/>
          <p:nvPr/>
        </p:nvGrpSpPr>
        <p:grpSpPr>
          <a:xfrm>
            <a:off x="11114922" y="8356426"/>
            <a:ext cx="2473900" cy="1080000"/>
            <a:chOff x="9492465" y="2955847"/>
            <a:chExt cx="2473900" cy="1080000"/>
          </a:xfrm>
        </p:grpSpPr>
        <p:sp>
          <p:nvSpPr>
            <p:cNvPr id="66" name="Rettangolo con angoli arrotondati 65">
              <a:extLst>
                <a:ext uri="{FF2B5EF4-FFF2-40B4-BE49-F238E27FC236}">
                  <a16:creationId xmlns:a16="http://schemas.microsoft.com/office/drawing/2014/main" id="{AD896F2F-4103-9101-4001-C3614AFA3BF4}"/>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7" name="CasellaDiTesto 66">
              <a:extLst>
                <a:ext uri="{FF2B5EF4-FFF2-40B4-BE49-F238E27FC236}">
                  <a16:creationId xmlns:a16="http://schemas.microsoft.com/office/drawing/2014/main" id="{D16806E8-5392-D75D-E476-997EB83F0009}"/>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SVILUPPO DELLA RESILIENZA ORGANIZZATIVA</a:t>
              </a:r>
            </a:p>
          </p:txBody>
        </p:sp>
      </p:grpSp>
      <p:grpSp>
        <p:nvGrpSpPr>
          <p:cNvPr id="68" name="Gruppo 67">
            <a:extLst>
              <a:ext uri="{FF2B5EF4-FFF2-40B4-BE49-F238E27FC236}">
                <a16:creationId xmlns:a16="http://schemas.microsoft.com/office/drawing/2014/main" id="{84829E9C-2785-12A5-F05D-9A482DB37580}"/>
              </a:ext>
            </a:extLst>
          </p:cNvPr>
          <p:cNvGrpSpPr/>
          <p:nvPr/>
        </p:nvGrpSpPr>
        <p:grpSpPr>
          <a:xfrm>
            <a:off x="13073340" y="7872814"/>
            <a:ext cx="720000" cy="540000"/>
            <a:chOff x="6573488" y="5029771"/>
            <a:chExt cx="2160000" cy="1080000"/>
          </a:xfrm>
        </p:grpSpPr>
        <p:sp>
          <p:nvSpPr>
            <p:cNvPr id="69" name="Rettangolo con angoli arrotondati 68">
              <a:extLst>
                <a:ext uri="{FF2B5EF4-FFF2-40B4-BE49-F238E27FC236}">
                  <a16:creationId xmlns:a16="http://schemas.microsoft.com/office/drawing/2014/main" id="{28B5BEF6-B9B2-3539-FB19-64664F7CCD2C}"/>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0" name="CasellaDiTesto 69">
              <a:extLst>
                <a:ext uri="{FF2B5EF4-FFF2-40B4-BE49-F238E27FC236}">
                  <a16:creationId xmlns:a16="http://schemas.microsoft.com/office/drawing/2014/main" id="{7310AE82-A8D3-DD38-1D11-ABE66075D78F}"/>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3</a:t>
              </a:r>
            </a:p>
          </p:txBody>
        </p:sp>
      </p:grpSp>
      <p:grpSp>
        <p:nvGrpSpPr>
          <p:cNvPr id="71" name="Gruppo 70">
            <a:extLst>
              <a:ext uri="{FF2B5EF4-FFF2-40B4-BE49-F238E27FC236}">
                <a16:creationId xmlns:a16="http://schemas.microsoft.com/office/drawing/2014/main" id="{8D44F034-47A7-58EF-0276-20A377D66CFE}"/>
              </a:ext>
            </a:extLst>
          </p:cNvPr>
          <p:cNvGrpSpPr/>
          <p:nvPr/>
        </p:nvGrpSpPr>
        <p:grpSpPr>
          <a:xfrm>
            <a:off x="12076262" y="9340674"/>
            <a:ext cx="720000" cy="540000"/>
            <a:chOff x="6573488" y="5029771"/>
            <a:chExt cx="2160000" cy="1080000"/>
          </a:xfrm>
        </p:grpSpPr>
        <p:sp>
          <p:nvSpPr>
            <p:cNvPr id="72" name="Rettangolo con angoli arrotondati 71">
              <a:extLst>
                <a:ext uri="{FF2B5EF4-FFF2-40B4-BE49-F238E27FC236}">
                  <a16:creationId xmlns:a16="http://schemas.microsoft.com/office/drawing/2014/main" id="{53120913-2C82-A135-7F74-371E54C6240F}"/>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3" name="CasellaDiTesto 72">
              <a:extLst>
                <a:ext uri="{FF2B5EF4-FFF2-40B4-BE49-F238E27FC236}">
                  <a16:creationId xmlns:a16="http://schemas.microsoft.com/office/drawing/2014/main" id="{AA012267-0ADB-4ED0-2093-E1F0E9DE617F}"/>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ore</a:t>
              </a:r>
            </a:p>
          </p:txBody>
        </p:sp>
      </p:grpSp>
    </p:spTree>
    <p:extLst>
      <p:ext uri="{BB962C8B-B14F-4D97-AF65-F5344CB8AC3E}">
        <p14:creationId xmlns:p14="http://schemas.microsoft.com/office/powerpoint/2010/main" val="7395551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8A1FC-F2E7-176E-8D58-71AF36FFC136}"/>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2E4AE84-7DF8-2C86-15BE-09CEA3CCDD6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L'IA nell'ecosistema</a:t>
            </a:r>
          </a:p>
        </p:txBody>
      </p:sp>
      <p:sp>
        <p:nvSpPr>
          <p:cNvPr id="4" name="Google Shape;118;p2">
            <a:extLst>
              <a:ext uri="{FF2B5EF4-FFF2-40B4-BE49-F238E27FC236}">
                <a16:creationId xmlns:a16="http://schemas.microsoft.com/office/drawing/2014/main" id="{39183703-5FCD-6265-1FD3-3758A06AFB1C}"/>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789629D-273F-549F-E5CC-EC6F8FA5A3D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C5425C6-A87C-FFCA-0B0C-92415895B131}"/>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06E2A9B-73FD-5708-C12A-85112DE3CCC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5B291AF8-E0F6-190C-D3F5-DD0DE844B496}"/>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8C8ECA2D-3128-5C5D-2BBF-7BFE400B613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17937B8E-8267-5A33-65A1-3FBD9680EA46}"/>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08BF13CE-3585-28A4-7562-B66BFE597DB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6E68D67-B8EC-562D-DE95-33825E59CC5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CD53F416-6CCE-A292-CB10-65341EA4A1B1}"/>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CasellaDiTesto 15">
            <a:extLst>
              <a:ext uri="{FF2B5EF4-FFF2-40B4-BE49-F238E27FC236}">
                <a16:creationId xmlns:a16="http://schemas.microsoft.com/office/drawing/2014/main" id="{ACF2FB08-90F8-383C-BCA3-117AA3D47EAD}"/>
              </a:ext>
            </a:extLst>
          </p:cNvPr>
          <p:cNvSpPr txBox="1"/>
          <p:nvPr/>
        </p:nvSpPr>
        <p:spPr>
          <a:xfrm>
            <a:off x="1615440" y="9895279"/>
            <a:ext cx="16672560" cy="307777"/>
          </a:xfrm>
          <a:prstGeom prst="rect">
            <a:avLst/>
          </a:prstGeom>
          <a:noFill/>
        </p:spPr>
        <p:txBody>
          <a:bodyPr wrap="square">
            <a:spAutoFit/>
          </a:bodyPr>
          <a:lstStyle/>
          <a:p>
            <a:pPr algn="r"/>
            <a:r>
              <a:rPr lang="en-US" noProof="0" dirty="0"/>
              <a:t>Fonte: CE, </a:t>
            </a:r>
            <a:r>
              <a:rPr lang="en-US" i="1" noProof="0" dirty="0"/>
              <a:t>Intelligenza artificiale: una prospettiva europea</a:t>
            </a:r>
            <a:r>
              <a:rPr lang="en-US" noProof="0" dirty="0"/>
              <a:t>, https://publications.jrc.ec.europa.eu/repository/handle/JRC113826</a:t>
            </a:r>
          </a:p>
        </p:txBody>
      </p:sp>
      <p:pic>
        <p:nvPicPr>
          <p:cNvPr id="18" name="Immagine 17">
            <a:extLst>
              <a:ext uri="{FF2B5EF4-FFF2-40B4-BE49-F238E27FC236}">
                <a16:creationId xmlns:a16="http://schemas.microsoft.com/office/drawing/2014/main" id="{199E6B23-D7A7-797B-F605-B6E0582611A8}"/>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33181" b="98974" l="6442" r="97086">
                        <a14:foregroundMark x1="32975" y1="43330" x2="32975" y2="43330"/>
                        <a14:foregroundMark x1="32975" y1="43330" x2="27761" y2="70239"/>
                        <a14:foregroundMark x1="27761" y1="70239" x2="9356" y2="73774"/>
                        <a14:foregroundMark x1="9356" y1="73774" x2="2147" y2="59635"/>
                        <a14:foregroundMark x1="2147" y1="59635" x2="4294" y2="43672"/>
                        <a14:foregroundMark x1="4294" y1="43672" x2="19325" y2="40365"/>
                        <a14:foregroundMark x1="19325" y1="40365" x2="45245" y2="41619"/>
                        <a14:foregroundMark x1="45245" y1="41619" x2="78681" y2="35462"/>
                        <a14:foregroundMark x1="78681" y1="35462" x2="90184" y2="38769"/>
                        <a14:foregroundMark x1="90184" y1="38769" x2="86196" y2="44242"/>
                        <a14:foregroundMark x1="86196" y1="44242" x2="45552" y2="46408"/>
                        <a14:foregroundMark x1="45552" y1="46408" x2="43098" y2="52223"/>
                        <a14:foregroundMark x1="43098" y1="52223" x2="43252" y2="58381"/>
                        <a14:foregroundMark x1="43252" y1="58381" x2="54601" y2="72292"/>
                        <a14:foregroundMark x1="54601" y1="72292" x2="55982" y2="79704"/>
                        <a14:foregroundMark x1="55982" y1="79704" x2="62423" y2="88826"/>
                        <a14:foregroundMark x1="62423" y1="88826" x2="37577" y2="89282"/>
                        <a14:foregroundMark x1="37577" y1="89282" x2="3374" y2="83580"/>
                        <a14:foregroundMark x1="3374" y1="83580" x2="12117" y2="41391"/>
                        <a14:foregroundMark x1="12117" y1="41391" x2="17025" y2="35918"/>
                        <a14:foregroundMark x1="17025" y1="35918" x2="58896" y2="33751"/>
                        <a14:foregroundMark x1="58896" y1="33751" x2="62423" y2="33751"/>
                        <a14:foregroundMark x1="6442" y1="79247" x2="62423" y2="83010"/>
                        <a14:foregroundMark x1="62423" y1="83010" x2="42178" y2="88483"/>
                        <a14:foregroundMark x1="42178" y1="88483" x2="15491" y2="87913"/>
                        <a14:foregroundMark x1="15491" y1="87913" x2="8129" y2="84949"/>
                        <a14:foregroundMark x1="8129" y1="84949" x2="6442" y2="76055"/>
                        <a14:foregroundMark x1="6442" y1="76055" x2="40184" y2="67161"/>
                        <a14:foregroundMark x1="40184" y1="67161" x2="44018" y2="73204"/>
                        <a14:foregroundMark x1="44018" y1="73204" x2="50767" y2="78677"/>
                        <a14:foregroundMark x1="50767" y1="78677" x2="52607" y2="85405"/>
                        <a14:foregroundMark x1="94785" y1="68529" x2="94785" y2="68529"/>
                        <a14:foregroundMark x1="71626" y1="50627" x2="71626" y2="50627"/>
                        <a14:foregroundMark x1="71626" y1="50627" x2="65184" y2="56670"/>
                        <a14:foregroundMark x1="65184" y1="56670" x2="91564" y2="56899"/>
                        <a14:foregroundMark x1="91564" y1="56899" x2="97086" y2="51311"/>
                        <a14:foregroundMark x1="97086" y1="51311" x2="89571" y2="45610"/>
                        <a14:foregroundMark x1="89571" y1="45610" x2="86656" y2="44926"/>
                        <a14:foregroundMark x1="78834" y1="95097" x2="78834" y2="95097"/>
                        <a14:foregroundMark x1="88957" y1="98974" x2="88957" y2="98974"/>
                        <a14:backgroundMark x1="59816" y1="92360" x2="59816" y2="92360"/>
                        <a14:backgroundMark x1="61810" y1="94299" x2="61810" y2="94299"/>
                        <a14:backgroundMark x1="62320" y1="91309" x2="62577" y2="92702"/>
                        <a14:backgroundMark x1="62577" y1="92702" x2="57362" y2="99430"/>
                        <a14:backgroundMark x1="57362" y1="99430" x2="5675" y2="98974"/>
                        <a14:backgroundMark x1="5675" y1="98974" x2="35274" y2="91120"/>
                        <a14:backgroundMark x1="52301" y1="98290" x2="52301" y2="98290"/>
                        <a14:backgroundMark x1="52301" y1="98290" x2="45092" y2="96237"/>
                        <a14:backgroundMark x1="45092" y1="96237" x2="52607" y2="98632"/>
                        <a14:backgroundMark x1="52607" y1="98632" x2="52914" y2="99658"/>
                        <a14:backgroundMark x1="67638" y1="96009" x2="67638" y2="96009"/>
                        <a14:backgroundMark x1="67638" y1="96009" x2="67638" y2="96009"/>
                        <a14:backgroundMark x1="75767" y1="97719" x2="75767" y2="97719"/>
                      </a14:backgroundRemoval>
                    </a14:imgEffect>
                  </a14:imgLayer>
                </a14:imgProps>
              </a:ext>
            </a:extLst>
          </a:blip>
          <a:srcRect t="29851"/>
          <a:stretch>
            <a:fillRect/>
          </a:stretch>
        </p:blipFill>
        <p:spPr>
          <a:xfrm>
            <a:off x="5429392" y="1856375"/>
            <a:ext cx="8519690" cy="8038901"/>
          </a:xfrm>
          <a:prstGeom prst="rect">
            <a:avLst/>
          </a:prstGeom>
        </p:spPr>
      </p:pic>
    </p:spTree>
    <p:extLst>
      <p:ext uri="{BB962C8B-B14F-4D97-AF65-F5344CB8AC3E}">
        <p14:creationId xmlns:p14="http://schemas.microsoft.com/office/powerpoint/2010/main" val="1446531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D0FA2-15A1-81BC-758B-836468F31EB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A506CB9E-65ED-E90C-CEDA-C4D6635ED0F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L'IA nell'ecosistema</a:t>
            </a:r>
          </a:p>
        </p:txBody>
      </p:sp>
      <p:sp>
        <p:nvSpPr>
          <p:cNvPr id="4" name="Google Shape;118;p2">
            <a:extLst>
              <a:ext uri="{FF2B5EF4-FFF2-40B4-BE49-F238E27FC236}">
                <a16:creationId xmlns:a16="http://schemas.microsoft.com/office/drawing/2014/main" id="{720F158F-1EE3-EE5F-6EF2-03E1E2970EB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CB28B9C4-52C0-972E-3E8E-17817A4CABDA}"/>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5BF095B-A706-0776-14A1-1C0B0DCC8C6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DF5258F7-FDCC-0B66-9222-D779E8B6C16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85E0F6BB-D1C8-67DA-9DED-B11CE9DB4E3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434C084F-1D84-9D99-8BB8-6728209F35BF}"/>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2AE5924-A619-58FB-7BEA-1A5E5EF758F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0087A7C8-E3F1-4A55-1A75-AFE11999C6D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4E4EFFA-04E8-CC04-4090-C591791B6D6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01D225A4-27A5-2AFF-CEAA-331E6215F8C5}"/>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789E117C-00F3-5E0D-3931-AB3B93949C2A}"/>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it-IT" noProof="0">
                <a:solidFill>
                  <a:schemeClr val="tx1"/>
                </a:solidFill>
                <a:latin typeface="Bricolage Grotesque" panose="020B0604020202020204" charset="0"/>
              </a:rPr>
              <a:t>L'arrivo dell'IA cambia alcuni aspetti della disinformazione, ad esempio il ruolo dei motori di ricerca, e, al contempo, ne esacerba altri, come la verosimiglianza di determinati contenuti disinformativi, soprattutto attraverso i deep fake, facilmente realizzabili.</a:t>
            </a:r>
          </a:p>
        </p:txBody>
      </p:sp>
      <p:sp>
        <p:nvSpPr>
          <p:cNvPr id="16" name="CasellaDiTesto 15">
            <a:extLst>
              <a:ext uri="{FF2B5EF4-FFF2-40B4-BE49-F238E27FC236}">
                <a16:creationId xmlns:a16="http://schemas.microsoft.com/office/drawing/2014/main" id="{1D4AF418-1637-F287-1392-71745B2955D4}"/>
              </a:ext>
            </a:extLst>
          </p:cNvPr>
          <p:cNvSpPr txBox="1"/>
          <p:nvPr/>
        </p:nvSpPr>
        <p:spPr>
          <a:xfrm>
            <a:off x="1615440" y="9895279"/>
            <a:ext cx="16672560" cy="307777"/>
          </a:xfrm>
          <a:prstGeom prst="rect">
            <a:avLst/>
          </a:prstGeom>
          <a:noFill/>
        </p:spPr>
        <p:txBody>
          <a:bodyPr wrap="square">
            <a:spAutoFit/>
          </a:bodyPr>
          <a:lstStyle/>
          <a:p>
            <a:pPr algn="r"/>
            <a:r>
              <a:rPr lang="it-IT" dirty="0"/>
              <a:t>Vedi.</a:t>
            </a:r>
            <a:endParaRPr lang="en-US" dirty="0"/>
          </a:p>
        </p:txBody>
      </p:sp>
      <p:sp>
        <p:nvSpPr>
          <p:cNvPr id="3" name="CasellaDiTesto 2">
            <a:extLst>
              <a:ext uri="{FF2B5EF4-FFF2-40B4-BE49-F238E27FC236}">
                <a16:creationId xmlns:a16="http://schemas.microsoft.com/office/drawing/2014/main" id="{17490C66-3E49-3270-1CC1-796E93E769CA}"/>
              </a:ext>
            </a:extLst>
          </p:cNvPr>
          <p:cNvSpPr txBox="1"/>
          <p:nvPr/>
        </p:nvSpPr>
        <p:spPr>
          <a:xfrm>
            <a:off x="9144000" y="9895279"/>
            <a:ext cx="9144000" cy="307777"/>
          </a:xfrm>
          <a:prstGeom prst="rect">
            <a:avLst/>
          </a:prstGeom>
          <a:noFill/>
        </p:spPr>
        <p:txBody>
          <a:bodyPr wrap="square">
            <a:spAutoFit/>
          </a:bodyPr>
          <a:lstStyle/>
          <a:p>
            <a:pPr algn="r"/>
            <a:r>
              <a:rPr lang="it-IT" dirty="0"/>
              <a:t>Vedi: Modulo: Gestire l'IA e </a:t>
            </a:r>
            <a:r>
              <a:rPr lang="it-IT" dirty="0" err="1"/>
              <a:t>la sicurezza informatica </a:t>
            </a:r>
            <a:r>
              <a:rPr lang="it-IT" dirty="0"/>
              <a:t>in tempi </a:t>
            </a:r>
            <a:r>
              <a:rPr lang="it-IT" dirty="0" err="1"/>
              <a:t>incerti </a:t>
            </a:r>
            <a:endParaRPr lang="en-US" dirty="0"/>
          </a:p>
        </p:txBody>
      </p:sp>
    </p:spTree>
    <p:extLst>
      <p:ext uri="{BB962C8B-B14F-4D97-AF65-F5344CB8AC3E}">
        <p14:creationId xmlns:p14="http://schemas.microsoft.com/office/powerpoint/2010/main" val="25516139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78208-8F78-9E31-DB81-6A37C6E44DE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87D22335-46D2-5CDD-5B22-5C6FBDA18F0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L'IA nell'ecosistema</a:t>
            </a:r>
          </a:p>
        </p:txBody>
      </p:sp>
      <p:sp>
        <p:nvSpPr>
          <p:cNvPr id="4" name="Google Shape;118;p2">
            <a:extLst>
              <a:ext uri="{FF2B5EF4-FFF2-40B4-BE49-F238E27FC236}">
                <a16:creationId xmlns:a16="http://schemas.microsoft.com/office/drawing/2014/main" id="{CDA4D4AE-6FB0-5A38-61F9-0934825E479C}"/>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B28876FC-B139-298D-0836-6F26B3D1157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2CFB628-2F26-1C96-8AEF-84140772C56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BC4824E4-462E-DE06-8E3C-699391CBC6E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ECCDCD2-A60B-DA1A-D86A-35787506F659}"/>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B2BF7D9-B12E-6762-94B3-8786256301FF}"/>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7F2FD7A6-CAC2-A060-9597-42C8EA00DC79}"/>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C48F0F9-79A4-4843-4B47-A84A478297E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8E011AD3-ECB4-36CC-0198-3FA4F972AFE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C2E8FD5D-D907-5A75-DD47-0D0C431E3227}"/>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92C11379-E282-2D9E-C3DC-C9EA017231AD}"/>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Come ogni nuova tecnologia, l'IA – nelle sue varie configurazioni – </a:t>
            </a:r>
            <a:r>
              <a:rPr lang="en-US" dirty="0" err="1">
                <a:solidFill>
                  <a:schemeClr val="tx1"/>
                </a:solidFill>
                <a:latin typeface="Bricolage Grotesque" panose="020B0604020202020204" charset="0"/>
              </a:rPr>
              <a:t>ridefinisce</a:t>
            </a:r>
            <a:r>
              <a:rPr lang="en-US" dirty="0">
                <a:solidFill>
                  <a:schemeClr val="tx1"/>
                </a:solidFill>
                <a:latin typeface="Bricolage Grotesque" panose="020B0604020202020204" charset="0"/>
              </a:rPr>
              <a:t>, in modo più o meno radicale, le relazioni presenti nell'ambiente in cui verrà inserita, soprattutto ridistribuendo competenze e abilità, e quindi anche potere.</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22636727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07A28-CCA6-9CE4-1757-FAF4863FA77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20A37E90-0ED9-6D5A-47FF-B8C9C57D5436}"/>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L'IA nell'ecosistema</a:t>
            </a:r>
          </a:p>
        </p:txBody>
      </p:sp>
      <p:sp>
        <p:nvSpPr>
          <p:cNvPr id="4" name="Google Shape;118;p2">
            <a:extLst>
              <a:ext uri="{FF2B5EF4-FFF2-40B4-BE49-F238E27FC236}">
                <a16:creationId xmlns:a16="http://schemas.microsoft.com/office/drawing/2014/main" id="{798D887B-DD63-B1EF-7236-AB66793CB26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181E3063-ABDE-3C75-6C1F-1FEC99EA85CA}"/>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45E0BB1A-E9D1-DA13-4E37-35CFF10E7A49}"/>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98A5AC6A-B21D-C8AF-617E-64BEE63231D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CF8CE6A1-1CD9-6791-69D8-165035FAF445}"/>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EE66443A-8A34-9C78-4470-78B27B5CFD8C}"/>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35DC8D6-EDA1-40E2-BF1A-39C1E20FB4E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E8344997-C414-D6E2-D473-D3D3BCFC701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7C0E289B-5059-067E-0AC7-FA63A0DC75E5}"/>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A5490CB-4345-1AA7-E300-150EC251542F}"/>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D4B482D9-F4A2-82EB-712A-B9995ED4A765}"/>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Seguendo l'approccio ecosistemico, il </a:t>
            </a:r>
            <a:r>
              <a:rPr lang="en-US" dirty="0" err="1">
                <a:solidFill>
                  <a:schemeClr val="tx1"/>
                </a:solidFill>
                <a:latin typeface="Bricolage Grotesque" panose="020B0604020202020204" charset="0"/>
              </a:rPr>
              <a:t>corso</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considera</a:t>
            </a:r>
            <a:r>
              <a:rPr lang="en-US" dirty="0">
                <a:solidFill>
                  <a:schemeClr val="tx1"/>
                </a:solidFill>
                <a:latin typeface="Bricolage Grotesque" panose="020B0604020202020204" charset="0"/>
              </a:rPr>
              <a:t> come l'IA possa diventare parte integrante dell'attuale ecosistema scolastico. </a:t>
            </a:r>
          </a:p>
          <a:p>
            <a:pPr marL="25400" indent="0" algn="l">
              <a:lnSpc>
                <a:spcPct val="170000"/>
              </a:lnSpc>
            </a:pPr>
            <a:r>
              <a:rPr lang="en-US" dirty="0">
                <a:solidFill>
                  <a:schemeClr val="tx1"/>
                </a:solidFill>
                <a:latin typeface="Bricolage Grotesque" panose="020B0604020202020204" charset="0"/>
              </a:rPr>
              <a:t>Questo è anche il motivo per cui il corso si basa su casi reali ed esempi forniti anche da voi partecipanti.</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
        <p:nvSpPr>
          <p:cNvPr id="3" name="TextBox 110">
            <a:extLst>
              <a:ext uri="{FF2B5EF4-FFF2-40B4-BE49-F238E27FC236}">
                <a16:creationId xmlns:a16="http://schemas.microsoft.com/office/drawing/2014/main" id="{1EFAD0EC-CEE3-28B6-E288-429AD7329D42}"/>
              </a:ext>
            </a:extLst>
          </p:cNvPr>
          <p:cNvSpPr txBox="1"/>
          <p:nvPr/>
        </p:nvSpPr>
        <p:spPr>
          <a:xfrm>
            <a:off x="11003877" y="5875198"/>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14" name="TextBox 111">
            <a:extLst>
              <a:ext uri="{FF2B5EF4-FFF2-40B4-BE49-F238E27FC236}">
                <a16:creationId xmlns:a16="http://schemas.microsoft.com/office/drawing/2014/main" id="{C0C76D51-7599-61DB-F55E-95C70570A12F}"/>
              </a:ext>
            </a:extLst>
          </p:cNvPr>
          <p:cNvSpPr txBox="1"/>
          <p:nvPr/>
        </p:nvSpPr>
        <p:spPr>
          <a:xfrm>
            <a:off x="10232552" y="5771375"/>
            <a:ext cx="103734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16" name="TextBox 112">
            <a:extLst>
              <a:ext uri="{FF2B5EF4-FFF2-40B4-BE49-F238E27FC236}">
                <a16:creationId xmlns:a16="http://schemas.microsoft.com/office/drawing/2014/main" id="{31FDEB99-95D0-E660-C984-9FCF4855B62D}"/>
              </a:ext>
            </a:extLst>
          </p:cNvPr>
          <p:cNvSpPr txBox="1"/>
          <p:nvPr/>
        </p:nvSpPr>
        <p:spPr>
          <a:xfrm>
            <a:off x="13021929" y="5578021"/>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17" name="TextBox 113">
            <a:extLst>
              <a:ext uri="{FF2B5EF4-FFF2-40B4-BE49-F238E27FC236}">
                <a16:creationId xmlns:a16="http://schemas.microsoft.com/office/drawing/2014/main" id="{1920B82B-2FC9-1B3F-B07B-93D7EEDB41AA}"/>
              </a:ext>
            </a:extLst>
          </p:cNvPr>
          <p:cNvSpPr txBox="1"/>
          <p:nvPr/>
        </p:nvSpPr>
        <p:spPr>
          <a:xfrm>
            <a:off x="12262895" y="5509026"/>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18" name="TextBox 144">
            <a:extLst>
              <a:ext uri="{FF2B5EF4-FFF2-40B4-BE49-F238E27FC236}">
                <a16:creationId xmlns:a16="http://schemas.microsoft.com/office/drawing/2014/main" id="{2EBD6524-9ADE-BED5-5DD6-9D6010CD4130}"/>
              </a:ext>
            </a:extLst>
          </p:cNvPr>
          <p:cNvSpPr txBox="1"/>
          <p:nvPr/>
        </p:nvSpPr>
        <p:spPr>
          <a:xfrm>
            <a:off x="11176685" y="5387825"/>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19" name="TextBox 145">
            <a:extLst>
              <a:ext uri="{FF2B5EF4-FFF2-40B4-BE49-F238E27FC236}">
                <a16:creationId xmlns:a16="http://schemas.microsoft.com/office/drawing/2014/main" id="{C4BFAE13-4696-7092-3000-09E32376B36E}"/>
              </a:ext>
            </a:extLst>
          </p:cNvPr>
          <p:cNvSpPr txBox="1"/>
          <p:nvPr/>
        </p:nvSpPr>
        <p:spPr>
          <a:xfrm>
            <a:off x="11843212" y="5721294"/>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0" name="TextBox 147">
            <a:extLst>
              <a:ext uri="{FF2B5EF4-FFF2-40B4-BE49-F238E27FC236}">
                <a16:creationId xmlns:a16="http://schemas.microsoft.com/office/drawing/2014/main" id="{F7218082-7AC7-DE23-4968-3EF41522893A}"/>
              </a:ext>
            </a:extLst>
          </p:cNvPr>
          <p:cNvSpPr txBox="1"/>
          <p:nvPr/>
        </p:nvSpPr>
        <p:spPr>
          <a:xfrm>
            <a:off x="11650293" y="5367141"/>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1" name="TextBox 148">
            <a:extLst>
              <a:ext uri="{FF2B5EF4-FFF2-40B4-BE49-F238E27FC236}">
                <a16:creationId xmlns:a16="http://schemas.microsoft.com/office/drawing/2014/main" id="{25B47C2A-3FA9-BE29-8C9B-743B51180F11}"/>
              </a:ext>
            </a:extLst>
          </p:cNvPr>
          <p:cNvSpPr txBox="1"/>
          <p:nvPr/>
        </p:nvSpPr>
        <p:spPr>
          <a:xfrm>
            <a:off x="11696702" y="5804799"/>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2" name="TextBox 149">
            <a:extLst>
              <a:ext uri="{FF2B5EF4-FFF2-40B4-BE49-F238E27FC236}">
                <a16:creationId xmlns:a16="http://schemas.microsoft.com/office/drawing/2014/main" id="{E61C6D3D-0445-00C2-EF80-61FF87AB9D68}"/>
              </a:ext>
            </a:extLst>
          </p:cNvPr>
          <p:cNvSpPr txBox="1"/>
          <p:nvPr/>
        </p:nvSpPr>
        <p:spPr>
          <a:xfrm>
            <a:off x="11157322" y="6269172"/>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3" name="TextBox 151">
            <a:extLst>
              <a:ext uri="{FF2B5EF4-FFF2-40B4-BE49-F238E27FC236}">
                <a16:creationId xmlns:a16="http://schemas.microsoft.com/office/drawing/2014/main" id="{71ED91F8-B502-B2D9-9714-2798A5AEF2C8}"/>
              </a:ext>
            </a:extLst>
          </p:cNvPr>
          <p:cNvSpPr txBox="1"/>
          <p:nvPr/>
        </p:nvSpPr>
        <p:spPr>
          <a:xfrm>
            <a:off x="11119657" y="5578021"/>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4" name="TextBox 153">
            <a:extLst>
              <a:ext uri="{FF2B5EF4-FFF2-40B4-BE49-F238E27FC236}">
                <a16:creationId xmlns:a16="http://schemas.microsoft.com/office/drawing/2014/main" id="{54FA4E39-C980-A668-EA3B-ACA8FAE7820E}"/>
              </a:ext>
            </a:extLst>
          </p:cNvPr>
          <p:cNvSpPr txBox="1"/>
          <p:nvPr/>
        </p:nvSpPr>
        <p:spPr>
          <a:xfrm>
            <a:off x="12503257" y="6305992"/>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5" name="TextBox 154">
            <a:extLst>
              <a:ext uri="{FF2B5EF4-FFF2-40B4-BE49-F238E27FC236}">
                <a16:creationId xmlns:a16="http://schemas.microsoft.com/office/drawing/2014/main" id="{2BBCB7B8-E6BB-5EC6-5357-A64016E79EBA}"/>
              </a:ext>
            </a:extLst>
          </p:cNvPr>
          <p:cNvSpPr txBox="1"/>
          <p:nvPr/>
        </p:nvSpPr>
        <p:spPr>
          <a:xfrm>
            <a:off x="11907224" y="6279682"/>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6" name="TextBox 155">
            <a:extLst>
              <a:ext uri="{FF2B5EF4-FFF2-40B4-BE49-F238E27FC236}">
                <a16:creationId xmlns:a16="http://schemas.microsoft.com/office/drawing/2014/main" id="{ECD920CD-92C5-FAC6-9386-132892EABEEA}"/>
              </a:ext>
            </a:extLst>
          </p:cNvPr>
          <p:cNvSpPr txBox="1"/>
          <p:nvPr/>
        </p:nvSpPr>
        <p:spPr>
          <a:xfrm>
            <a:off x="11729550" y="4822602"/>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7" name="TextBox 156">
            <a:extLst>
              <a:ext uri="{FF2B5EF4-FFF2-40B4-BE49-F238E27FC236}">
                <a16:creationId xmlns:a16="http://schemas.microsoft.com/office/drawing/2014/main" id="{371F7626-EE10-90DA-C11F-C7BFC9295C5B}"/>
              </a:ext>
            </a:extLst>
          </p:cNvPr>
          <p:cNvSpPr txBox="1"/>
          <p:nvPr/>
        </p:nvSpPr>
        <p:spPr>
          <a:xfrm>
            <a:off x="12667974" y="5141533"/>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8" name="TextBox 169">
            <a:extLst>
              <a:ext uri="{FF2B5EF4-FFF2-40B4-BE49-F238E27FC236}">
                <a16:creationId xmlns:a16="http://schemas.microsoft.com/office/drawing/2014/main" id="{71573D65-B107-EFA3-7E64-5C7F6E18BF4E}"/>
              </a:ext>
            </a:extLst>
          </p:cNvPr>
          <p:cNvSpPr txBox="1"/>
          <p:nvPr/>
        </p:nvSpPr>
        <p:spPr>
          <a:xfrm>
            <a:off x="11818293" y="6649021"/>
            <a:ext cx="315857"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9" name="TextBox 170">
            <a:extLst>
              <a:ext uri="{FF2B5EF4-FFF2-40B4-BE49-F238E27FC236}">
                <a16:creationId xmlns:a16="http://schemas.microsoft.com/office/drawing/2014/main" id="{B55702B0-6B58-64A6-695F-2BCC0026B924}"/>
              </a:ext>
            </a:extLst>
          </p:cNvPr>
          <p:cNvSpPr txBox="1"/>
          <p:nvPr/>
        </p:nvSpPr>
        <p:spPr>
          <a:xfrm>
            <a:off x="12134193" y="5101796"/>
            <a:ext cx="315857"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0" name="TextBox 172">
            <a:extLst>
              <a:ext uri="{FF2B5EF4-FFF2-40B4-BE49-F238E27FC236}">
                <a16:creationId xmlns:a16="http://schemas.microsoft.com/office/drawing/2014/main" id="{AD83C66C-55D7-4B23-D5FD-EBC3904BEBCD}"/>
              </a:ext>
            </a:extLst>
          </p:cNvPr>
          <p:cNvSpPr txBox="1"/>
          <p:nvPr/>
        </p:nvSpPr>
        <p:spPr>
          <a:xfrm>
            <a:off x="10616181" y="5290647"/>
            <a:ext cx="378932"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1" name="TextBox 174">
            <a:extLst>
              <a:ext uri="{FF2B5EF4-FFF2-40B4-BE49-F238E27FC236}">
                <a16:creationId xmlns:a16="http://schemas.microsoft.com/office/drawing/2014/main" id="{7F844F0A-D1AF-8458-2477-2387DCE36E79}"/>
              </a:ext>
            </a:extLst>
          </p:cNvPr>
          <p:cNvSpPr txBox="1"/>
          <p:nvPr/>
        </p:nvSpPr>
        <p:spPr>
          <a:xfrm>
            <a:off x="11059304" y="4804220"/>
            <a:ext cx="378932"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2" name="TextBox 110">
            <a:extLst>
              <a:ext uri="{FF2B5EF4-FFF2-40B4-BE49-F238E27FC236}">
                <a16:creationId xmlns:a16="http://schemas.microsoft.com/office/drawing/2014/main" id="{B0C1E8CE-0249-332A-C31D-D852F43C2D23}"/>
              </a:ext>
            </a:extLst>
          </p:cNvPr>
          <p:cNvSpPr txBox="1"/>
          <p:nvPr/>
        </p:nvSpPr>
        <p:spPr>
          <a:xfrm>
            <a:off x="15291870" y="6027598"/>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3" name="TextBox 111">
            <a:extLst>
              <a:ext uri="{FF2B5EF4-FFF2-40B4-BE49-F238E27FC236}">
                <a16:creationId xmlns:a16="http://schemas.microsoft.com/office/drawing/2014/main" id="{195A6C5B-8D20-9E5B-5125-9DE657A5940A}"/>
              </a:ext>
            </a:extLst>
          </p:cNvPr>
          <p:cNvSpPr txBox="1"/>
          <p:nvPr/>
        </p:nvSpPr>
        <p:spPr>
          <a:xfrm>
            <a:off x="14520545" y="5923775"/>
            <a:ext cx="103734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4" name="TextBox 112">
            <a:extLst>
              <a:ext uri="{FF2B5EF4-FFF2-40B4-BE49-F238E27FC236}">
                <a16:creationId xmlns:a16="http://schemas.microsoft.com/office/drawing/2014/main" id="{F289DE5B-CB89-FE62-3C2A-1EF39C3F64DC}"/>
              </a:ext>
            </a:extLst>
          </p:cNvPr>
          <p:cNvSpPr txBox="1"/>
          <p:nvPr/>
        </p:nvSpPr>
        <p:spPr>
          <a:xfrm>
            <a:off x="17309922" y="5730421"/>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5" name="TextBox 113">
            <a:extLst>
              <a:ext uri="{FF2B5EF4-FFF2-40B4-BE49-F238E27FC236}">
                <a16:creationId xmlns:a16="http://schemas.microsoft.com/office/drawing/2014/main" id="{84DB36D7-56AF-AD18-274C-313D489F88F0}"/>
              </a:ext>
            </a:extLst>
          </p:cNvPr>
          <p:cNvSpPr txBox="1"/>
          <p:nvPr/>
        </p:nvSpPr>
        <p:spPr>
          <a:xfrm>
            <a:off x="16550888" y="5661426"/>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6" name="TextBox 144">
            <a:extLst>
              <a:ext uri="{FF2B5EF4-FFF2-40B4-BE49-F238E27FC236}">
                <a16:creationId xmlns:a16="http://schemas.microsoft.com/office/drawing/2014/main" id="{162B3C77-6E6F-67D3-7E86-F8D2B641EC9B}"/>
              </a:ext>
            </a:extLst>
          </p:cNvPr>
          <p:cNvSpPr txBox="1"/>
          <p:nvPr/>
        </p:nvSpPr>
        <p:spPr>
          <a:xfrm>
            <a:off x="15464678" y="5540225"/>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7" name="TextBox 145">
            <a:extLst>
              <a:ext uri="{FF2B5EF4-FFF2-40B4-BE49-F238E27FC236}">
                <a16:creationId xmlns:a16="http://schemas.microsoft.com/office/drawing/2014/main" id="{BC67C9BB-F4B7-5DAA-FB1C-46C5CDB56443}"/>
              </a:ext>
            </a:extLst>
          </p:cNvPr>
          <p:cNvSpPr txBox="1"/>
          <p:nvPr/>
        </p:nvSpPr>
        <p:spPr>
          <a:xfrm>
            <a:off x="16131205" y="6068057"/>
            <a:ext cx="567116"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AI</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8" name="TextBox 147">
            <a:extLst>
              <a:ext uri="{FF2B5EF4-FFF2-40B4-BE49-F238E27FC236}">
                <a16:creationId xmlns:a16="http://schemas.microsoft.com/office/drawing/2014/main" id="{C4625FE4-956E-ADF7-BC23-68DF12166829}"/>
              </a:ext>
            </a:extLst>
          </p:cNvPr>
          <p:cNvSpPr txBox="1"/>
          <p:nvPr/>
        </p:nvSpPr>
        <p:spPr>
          <a:xfrm>
            <a:off x="15938286" y="5519541"/>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9" name="TextBox 148">
            <a:extLst>
              <a:ext uri="{FF2B5EF4-FFF2-40B4-BE49-F238E27FC236}">
                <a16:creationId xmlns:a16="http://schemas.microsoft.com/office/drawing/2014/main" id="{CFE42A29-E056-11EF-2657-3E692C744B6B}"/>
              </a:ext>
            </a:extLst>
          </p:cNvPr>
          <p:cNvSpPr txBox="1"/>
          <p:nvPr/>
        </p:nvSpPr>
        <p:spPr>
          <a:xfrm>
            <a:off x="15708435" y="5068694"/>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0" name="TextBox 149">
            <a:extLst>
              <a:ext uri="{FF2B5EF4-FFF2-40B4-BE49-F238E27FC236}">
                <a16:creationId xmlns:a16="http://schemas.microsoft.com/office/drawing/2014/main" id="{9F43DC37-77AE-6954-05D3-7311EA8014D5}"/>
              </a:ext>
            </a:extLst>
          </p:cNvPr>
          <p:cNvSpPr txBox="1"/>
          <p:nvPr/>
        </p:nvSpPr>
        <p:spPr>
          <a:xfrm>
            <a:off x="15445315" y="6421572"/>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1" name="TextBox 151">
            <a:extLst>
              <a:ext uri="{FF2B5EF4-FFF2-40B4-BE49-F238E27FC236}">
                <a16:creationId xmlns:a16="http://schemas.microsoft.com/office/drawing/2014/main" id="{BD372E3E-9247-A873-84E2-5BBC0A6ADB6B}"/>
              </a:ext>
            </a:extLst>
          </p:cNvPr>
          <p:cNvSpPr txBox="1"/>
          <p:nvPr/>
        </p:nvSpPr>
        <p:spPr>
          <a:xfrm>
            <a:off x="15407650" y="5730421"/>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2" name="TextBox 153">
            <a:extLst>
              <a:ext uri="{FF2B5EF4-FFF2-40B4-BE49-F238E27FC236}">
                <a16:creationId xmlns:a16="http://schemas.microsoft.com/office/drawing/2014/main" id="{827B32DB-6209-7DF8-9D38-A4CEDC191699}"/>
              </a:ext>
            </a:extLst>
          </p:cNvPr>
          <p:cNvSpPr txBox="1"/>
          <p:nvPr/>
        </p:nvSpPr>
        <p:spPr>
          <a:xfrm>
            <a:off x="16791250" y="6458392"/>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3" name="TextBox 154">
            <a:extLst>
              <a:ext uri="{FF2B5EF4-FFF2-40B4-BE49-F238E27FC236}">
                <a16:creationId xmlns:a16="http://schemas.microsoft.com/office/drawing/2014/main" id="{C0F22199-97F9-A4DF-C864-BEB2B7801F8B}"/>
              </a:ext>
            </a:extLst>
          </p:cNvPr>
          <p:cNvSpPr txBox="1"/>
          <p:nvPr/>
        </p:nvSpPr>
        <p:spPr>
          <a:xfrm>
            <a:off x="15837684" y="7012483"/>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4" name="TextBox 155">
            <a:extLst>
              <a:ext uri="{FF2B5EF4-FFF2-40B4-BE49-F238E27FC236}">
                <a16:creationId xmlns:a16="http://schemas.microsoft.com/office/drawing/2014/main" id="{2A4627C7-054D-E25E-7F99-88C21A5FB9A1}"/>
              </a:ext>
            </a:extLst>
          </p:cNvPr>
          <p:cNvSpPr txBox="1"/>
          <p:nvPr/>
        </p:nvSpPr>
        <p:spPr>
          <a:xfrm>
            <a:off x="16017543" y="4975002"/>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5" name="TextBox 156">
            <a:extLst>
              <a:ext uri="{FF2B5EF4-FFF2-40B4-BE49-F238E27FC236}">
                <a16:creationId xmlns:a16="http://schemas.microsoft.com/office/drawing/2014/main" id="{1F5FC2F8-4A6A-5518-8274-26C4E87650F2}"/>
              </a:ext>
            </a:extLst>
          </p:cNvPr>
          <p:cNvSpPr txBox="1"/>
          <p:nvPr/>
        </p:nvSpPr>
        <p:spPr>
          <a:xfrm>
            <a:off x="16955967" y="5293933"/>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6" name="TextBox 169">
            <a:extLst>
              <a:ext uri="{FF2B5EF4-FFF2-40B4-BE49-F238E27FC236}">
                <a16:creationId xmlns:a16="http://schemas.microsoft.com/office/drawing/2014/main" id="{6CD3103A-1E1C-B745-4D51-FAEB94C2585E}"/>
              </a:ext>
            </a:extLst>
          </p:cNvPr>
          <p:cNvSpPr txBox="1"/>
          <p:nvPr/>
        </p:nvSpPr>
        <p:spPr>
          <a:xfrm>
            <a:off x="16106286" y="6801421"/>
            <a:ext cx="315857"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7" name="TextBox 170">
            <a:extLst>
              <a:ext uri="{FF2B5EF4-FFF2-40B4-BE49-F238E27FC236}">
                <a16:creationId xmlns:a16="http://schemas.microsoft.com/office/drawing/2014/main" id="{D2FA306D-75FC-3F02-F8C9-B26469770C42}"/>
              </a:ext>
            </a:extLst>
          </p:cNvPr>
          <p:cNvSpPr txBox="1"/>
          <p:nvPr/>
        </p:nvSpPr>
        <p:spPr>
          <a:xfrm>
            <a:off x="16422186" y="5254196"/>
            <a:ext cx="315857"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8" name="TextBox 172">
            <a:extLst>
              <a:ext uri="{FF2B5EF4-FFF2-40B4-BE49-F238E27FC236}">
                <a16:creationId xmlns:a16="http://schemas.microsoft.com/office/drawing/2014/main" id="{C1226FC0-BEDE-4788-6260-6BCF05218169}"/>
              </a:ext>
            </a:extLst>
          </p:cNvPr>
          <p:cNvSpPr txBox="1"/>
          <p:nvPr/>
        </p:nvSpPr>
        <p:spPr>
          <a:xfrm>
            <a:off x="14904174" y="5443047"/>
            <a:ext cx="378932"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9" name="TextBox 174">
            <a:extLst>
              <a:ext uri="{FF2B5EF4-FFF2-40B4-BE49-F238E27FC236}">
                <a16:creationId xmlns:a16="http://schemas.microsoft.com/office/drawing/2014/main" id="{E6FD72D8-0AF2-F238-E32B-E690FFBE495D}"/>
              </a:ext>
            </a:extLst>
          </p:cNvPr>
          <p:cNvSpPr txBox="1"/>
          <p:nvPr/>
        </p:nvSpPr>
        <p:spPr>
          <a:xfrm>
            <a:off x="15347297" y="4956620"/>
            <a:ext cx="378932"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50" name="TextBox 145">
            <a:extLst>
              <a:ext uri="{FF2B5EF4-FFF2-40B4-BE49-F238E27FC236}">
                <a16:creationId xmlns:a16="http://schemas.microsoft.com/office/drawing/2014/main" id="{856AC785-8BF6-F15E-2993-0FF1A63E1529}"/>
              </a:ext>
            </a:extLst>
          </p:cNvPr>
          <p:cNvSpPr txBox="1"/>
          <p:nvPr/>
        </p:nvSpPr>
        <p:spPr>
          <a:xfrm>
            <a:off x="16815810" y="6822378"/>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cxnSp>
        <p:nvCxnSpPr>
          <p:cNvPr id="52" name="Connettore 2 51">
            <a:extLst>
              <a:ext uri="{FF2B5EF4-FFF2-40B4-BE49-F238E27FC236}">
                <a16:creationId xmlns:a16="http://schemas.microsoft.com/office/drawing/2014/main" id="{C5E4F32B-C823-560C-81E9-A339098BE467}"/>
              </a:ext>
            </a:extLst>
          </p:cNvPr>
          <p:cNvCxnSpPr/>
          <p:nvPr/>
        </p:nvCxnSpPr>
        <p:spPr>
          <a:xfrm flipV="1">
            <a:off x="14059273" y="6104316"/>
            <a:ext cx="589415" cy="206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3" name="Υπότιτλος 2">
            <a:extLst>
              <a:ext uri="{FF2B5EF4-FFF2-40B4-BE49-F238E27FC236}">
                <a16:creationId xmlns:a16="http://schemas.microsoft.com/office/drawing/2014/main" id="{87F13C8C-0A59-F345-F715-1D0B88D95AE3}"/>
              </a:ext>
            </a:extLst>
          </p:cNvPr>
          <p:cNvSpPr txBox="1">
            <a:spLocks/>
          </p:cNvSpPr>
          <p:nvPr/>
        </p:nvSpPr>
        <p:spPr>
          <a:xfrm>
            <a:off x="10235660" y="7603250"/>
            <a:ext cx="8111606"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sz="1800" dirty="0">
                <a:solidFill>
                  <a:schemeClr val="tx1"/>
                </a:solidFill>
                <a:latin typeface="Bricolage Grotesque" panose="020B0604020202020204" charset="0"/>
              </a:rPr>
              <a:t>[</a:t>
            </a:r>
            <a:r>
              <a:rPr lang="en-US" sz="1800" dirty="0" err="1">
                <a:solidFill>
                  <a:schemeClr val="tx1"/>
                </a:solidFill>
                <a:highlight>
                  <a:srgbClr val="FFFF00"/>
                </a:highlight>
                <a:latin typeface="Bricolage Grotesque" panose="020B0604020202020204" charset="0"/>
              </a:rPr>
              <a:t>Aggiungere icone </a:t>
            </a:r>
            <a:r>
              <a:rPr lang="en-US" sz="1800" dirty="0">
                <a:solidFill>
                  <a:schemeClr val="tx1"/>
                </a:solidFill>
                <a:highlight>
                  <a:srgbClr val="FFFF00"/>
                </a:highlight>
                <a:latin typeface="Bricolage Grotesque" panose="020B0604020202020204" charset="0"/>
              </a:rPr>
              <a:t>e </a:t>
            </a:r>
            <a:r>
              <a:rPr lang="en-US" sz="1800" dirty="0" err="1">
                <a:solidFill>
                  <a:schemeClr val="tx1"/>
                </a:solidFill>
                <a:highlight>
                  <a:srgbClr val="FFFF00"/>
                </a:highlight>
                <a:latin typeface="Bricolage Grotesque" panose="020B0604020202020204" charset="0"/>
              </a:rPr>
              <a:t>riorganizzare</a:t>
            </a:r>
            <a:r>
              <a:rPr lang="en-US" sz="1800" dirty="0">
                <a:solidFill>
                  <a:schemeClr val="tx1"/>
                </a:solidFill>
                <a:latin typeface="Bricolage Grotesque" panose="020B0604020202020204" charset="0"/>
              </a:rPr>
              <a:t>]</a:t>
            </a:r>
          </a:p>
          <a:p>
            <a:pPr marL="25400" indent="0" algn="l">
              <a:lnSpc>
                <a:spcPct val="170000"/>
              </a:lnSpc>
            </a:pPr>
            <a:endParaRPr lang="en-US" sz="1800" dirty="0">
              <a:solidFill>
                <a:schemeClr val="tx1"/>
              </a:solidFill>
              <a:latin typeface="Bricolage Grotesque" panose="020B0604020202020204" charset="0"/>
            </a:endParaRPr>
          </a:p>
          <a:p>
            <a:pPr marL="25400" indent="0" algn="l">
              <a:lnSpc>
                <a:spcPct val="170000"/>
              </a:lnSpc>
            </a:pPr>
            <a:endParaRPr lang="en-US" sz="1800" dirty="0">
              <a:solidFill>
                <a:schemeClr val="tx1"/>
              </a:solidFill>
              <a:latin typeface="Bricolage Grotesque" panose="020B0604020202020204" charset="0"/>
            </a:endParaRPr>
          </a:p>
        </p:txBody>
      </p:sp>
    </p:spTree>
    <p:extLst>
      <p:ext uri="{BB962C8B-B14F-4D97-AF65-F5344CB8AC3E}">
        <p14:creationId xmlns:p14="http://schemas.microsoft.com/office/powerpoint/2010/main" val="99495884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E7FB9-6C3B-870E-F089-DE0FBCD7344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0C55B52-BD0F-5377-CF35-EC724332F1C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L'IA nell'ecosistema</a:t>
            </a:r>
          </a:p>
        </p:txBody>
      </p:sp>
      <p:sp>
        <p:nvSpPr>
          <p:cNvPr id="4" name="Google Shape;118;p2">
            <a:extLst>
              <a:ext uri="{FF2B5EF4-FFF2-40B4-BE49-F238E27FC236}">
                <a16:creationId xmlns:a16="http://schemas.microsoft.com/office/drawing/2014/main" id="{944D7419-BDE1-145B-DC83-F949DDFDBD4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D3D933CB-494F-FBC8-5862-F96D153EF8C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00ED237-F519-D688-21A5-5D802F096193}"/>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1AC7FF2-A3BA-1739-1E85-0740A7815C4B}"/>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11464484-FED6-524E-82CE-2FAE756AB328}"/>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2936D8B-88BC-7969-A513-3C02170A3202}"/>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1499FF9-6913-04BF-DDBF-6E1B0AF88EC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75014281-7548-4445-80CB-0FA2A250EEF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23FC103-81AF-04CB-C1FD-AC647E69751A}"/>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FB8CE286-5EC9-6EAB-B45E-C18D5E827F9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D6B7902F-2CF6-252C-223E-6267255F0ED9}"/>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Non trattiamo l'IA in modo isolato come una tecnologia opposta agli esseri umani o all'umanità, come spesso avviene nel </a:t>
            </a:r>
            <a:r>
              <a:rPr lang="en-US" dirty="0" err="1">
                <a:solidFill>
                  <a:schemeClr val="tx1"/>
                </a:solidFill>
                <a:latin typeface="Bricolage Grotesque" panose="020B0604020202020204" charset="0"/>
              </a:rPr>
              <a:t>dibattito</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pubblico</a:t>
            </a:r>
            <a:r>
              <a:rPr lang="en-US" dirty="0">
                <a:solidFill>
                  <a:schemeClr val="tx1"/>
                </a:solidFill>
                <a:latin typeface="Bricolage Grotesque" panose="020B0604020202020204" charset="0"/>
              </a:rPr>
              <a:t>. E come è </a:t>
            </a:r>
            <a:r>
              <a:rPr lang="en-US" dirty="0" err="1">
                <a:solidFill>
                  <a:schemeClr val="tx1"/>
                </a:solidFill>
                <a:latin typeface="Bricolage Grotesque" panose="020B0604020202020204" charset="0"/>
              </a:rPr>
              <a:t>avvenuto</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andh</a:t>
            </a:r>
            <a:r>
              <a:rPr lang="en-US" dirty="0">
                <a:solidFill>
                  <a:schemeClr val="tx1"/>
                </a:solidFill>
                <a:latin typeface="Bricolage Grotesque" panose="020B0604020202020204" charset="0"/>
              </a:rPr>
              <a:t> in in passato per altre tecnologie come il computer.</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154629761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E5C47-009B-A5CE-C3EE-B40158C3DD58}"/>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D8AF4F82-4A24-2349-9649-51DC1C242DDF}"/>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L'IA nell'ecosistema</a:t>
            </a:r>
          </a:p>
        </p:txBody>
      </p:sp>
      <p:sp>
        <p:nvSpPr>
          <p:cNvPr id="4" name="Google Shape;118;p2">
            <a:extLst>
              <a:ext uri="{FF2B5EF4-FFF2-40B4-BE49-F238E27FC236}">
                <a16:creationId xmlns:a16="http://schemas.microsoft.com/office/drawing/2014/main" id="{54600716-8443-3E1B-4F74-962B4ABCEBF6}"/>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4F1675F6-AD3E-7FC2-94E9-17C50BF799A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F9E2C91A-8B40-1BF2-B08B-81A41EE6F67E}"/>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EBE8706C-072C-3911-A3AD-6699DA97ED6A}"/>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A80A82AD-5482-3D68-7828-440E238081F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09CC56F2-B6BB-6453-DC62-C917721FE6A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00B36F6-AECB-E5A5-23BD-4F92002E2FF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5BCC7D4A-4D30-BC5F-F55F-11493339C198}"/>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435C336-4753-6AD6-862F-08E1011929A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85831B93-4140-E99A-D548-8382C501EE8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86F1B549-F9E2-55C4-813F-1F54E145770B}"/>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Pertanto, il nostro corso non intende riprodurre un tipo di discorso fuorviante sviluppato negli anni '80 con l'avvento dei computer, quando questi erano contrapposti agli esseri umani.</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pic>
        <p:nvPicPr>
          <p:cNvPr id="3" name="Immagine 2">
            <a:extLst>
              <a:ext uri="{FF2B5EF4-FFF2-40B4-BE49-F238E27FC236}">
                <a16:creationId xmlns:a16="http://schemas.microsoft.com/office/drawing/2014/main" id="{F5624CD9-D166-5647-A2C1-B9AC1E91C0AB}"/>
              </a:ext>
            </a:extLst>
          </p:cNvPr>
          <p:cNvPicPr>
            <a:picLocks noChangeAspect="1"/>
          </p:cNvPicPr>
          <p:nvPr/>
        </p:nvPicPr>
        <p:blipFill>
          <a:blip r:embed="rId4"/>
          <a:stretch>
            <a:fillRect/>
          </a:stretch>
        </p:blipFill>
        <p:spPr>
          <a:xfrm>
            <a:off x="11629142" y="2950920"/>
            <a:ext cx="4085778" cy="6106218"/>
          </a:xfrm>
          <a:prstGeom prst="rect">
            <a:avLst/>
          </a:prstGeom>
        </p:spPr>
      </p:pic>
    </p:spTree>
    <p:extLst>
      <p:ext uri="{BB962C8B-B14F-4D97-AF65-F5344CB8AC3E}">
        <p14:creationId xmlns:p14="http://schemas.microsoft.com/office/powerpoint/2010/main" val="2154734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92BA7-9DDC-1928-3D8C-F331A8F9D77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866E84B7-6D57-8908-CB6F-C7DC88852410}"/>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Utilizzo dei media digitali tra i giovani nell'UE</a:t>
            </a:r>
            <a:endParaRPr lang="el-GR" dirty="0"/>
          </a:p>
        </p:txBody>
      </p:sp>
      <p:sp>
        <p:nvSpPr>
          <p:cNvPr id="4" name="Google Shape;118;p2">
            <a:extLst>
              <a:ext uri="{FF2B5EF4-FFF2-40B4-BE49-F238E27FC236}">
                <a16:creationId xmlns:a16="http://schemas.microsoft.com/office/drawing/2014/main" id="{15A9ADE4-D529-53B5-5225-2AA9661854B4}"/>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B7FFC32C-5C94-DC1D-F563-5329333B2A9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E093272-7507-9DF6-5864-B0839C34EA58}"/>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1268559-5E56-4F2C-087A-8622BC71AF28}"/>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4BB83DA-CB2A-33B5-FBEC-422907CA97F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C862E69-A1BC-13D8-F2D9-5DDA77DAF0E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21B709B-5843-3909-20EE-DA7221EE416E}"/>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26FD463-AA9D-10CB-C865-51FD6219CE78}"/>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A7353897-A01A-1ACA-8930-FD4308A59CF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AD806837-50B9-BD7C-E742-EA76BD028E5B}"/>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706C9C79-43CC-8965-4700-682271BA37BE}"/>
              </a:ext>
            </a:extLst>
          </p:cNvPr>
          <p:cNvSpPr txBox="1"/>
          <p:nvPr/>
        </p:nvSpPr>
        <p:spPr>
          <a:xfrm>
            <a:off x="9144000" y="9548336"/>
            <a:ext cx="9144000" cy="738664"/>
          </a:xfrm>
          <a:prstGeom prst="rect">
            <a:avLst/>
          </a:prstGeom>
          <a:noFill/>
        </p:spPr>
        <p:txBody>
          <a:bodyPr wrap="square">
            <a:spAutoFit/>
          </a:bodyPr>
          <a:lstStyle/>
          <a:p>
            <a:pPr algn="r"/>
            <a:r>
              <a:rPr lang="en-US" dirty="0"/>
              <a:t>Fonte:https://ec.europa.eu/eurostat/statistics-explained/index.php?title=Young_people_-_</a:t>
            </a:r>
            <a:r>
              <a:rPr lang="en-US" dirty="0" err="1"/>
              <a:t>digital_world</a:t>
            </a:r>
            <a:endParaRPr lang="en-US" dirty="0"/>
          </a:p>
          <a:p>
            <a:pPr algn="r"/>
            <a:r>
              <a:rPr lang="en-US" dirty="0"/>
              <a:t>https://ec.europa.eu/eurostat/databrowser/view/isoc_sk_dskl_i21__custom_11269742/bookmark/table?lang=en&amp;bookmarkId=3f063691-6ebe-4087-ba55-676cb2baf2b0&amp;c=1715174954149</a:t>
            </a:r>
          </a:p>
        </p:txBody>
      </p:sp>
      <p:pic>
        <p:nvPicPr>
          <p:cNvPr id="14" name="Immagine 13" descr="Immagine che contiene testo, mappa, atlante&#10;&#10;Il contenuto generato dall'IA potrebbe non essere corretto.">
            <a:extLst>
              <a:ext uri="{FF2B5EF4-FFF2-40B4-BE49-F238E27FC236}">
                <a16:creationId xmlns:a16="http://schemas.microsoft.com/office/drawing/2014/main" id="{2B30129B-F525-50AB-F570-1963E41E17EC}"/>
              </a:ext>
            </a:extLst>
          </p:cNvPr>
          <p:cNvPicPr>
            <a:picLocks noChangeAspect="1"/>
          </p:cNvPicPr>
          <p:nvPr/>
        </p:nvPicPr>
        <p:blipFill>
          <a:blip r:embed="rId3"/>
          <a:stretch>
            <a:fillRect/>
          </a:stretch>
        </p:blipFill>
        <p:spPr>
          <a:xfrm>
            <a:off x="5623920" y="1826241"/>
            <a:ext cx="7789127" cy="7789127"/>
          </a:xfrm>
          <a:prstGeom prst="rect">
            <a:avLst/>
          </a:prstGeom>
        </p:spPr>
      </p:pic>
    </p:spTree>
    <p:extLst>
      <p:ext uri="{BB962C8B-B14F-4D97-AF65-F5344CB8AC3E}">
        <p14:creationId xmlns:p14="http://schemas.microsoft.com/office/powerpoint/2010/main" val="17928672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7189E8-E36E-B378-A26C-F977CF7B19D6}"/>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1EFD34ED-F377-BF30-E164-85D28CBE82F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L'IA nell'ecosistema</a:t>
            </a:r>
          </a:p>
        </p:txBody>
      </p:sp>
      <p:sp>
        <p:nvSpPr>
          <p:cNvPr id="4" name="Google Shape;118;p2">
            <a:extLst>
              <a:ext uri="{FF2B5EF4-FFF2-40B4-BE49-F238E27FC236}">
                <a16:creationId xmlns:a16="http://schemas.microsoft.com/office/drawing/2014/main" id="{8BC1D563-DDA6-DF3C-E27F-756BD2A6831C}"/>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3A4FB499-D396-7413-A54F-749E79350E00}"/>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25B7AE5-C43B-1D64-76FB-78BDED09C18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BE6DAFB9-A289-865E-A516-AC1939D0780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F634AA0-DEC6-B8BF-93F9-5DF5724C5FD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95F3611D-40A7-2220-548A-E1AB4675515F}"/>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E1C45F26-4BDF-3A7C-094D-4BDE32829DCA}"/>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778295E5-0491-A361-90E1-9C8F0A2381B3}"/>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196B55C-EDAC-2DD4-F39F-DE84B1C31F1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2823A517-C190-E9F8-8E8B-E8367C7C3094}"/>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4E9ECD8C-0CD0-03AD-23A3-7738221A0088}"/>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it-IT" noProof="0" dirty="0">
                <a:solidFill>
                  <a:schemeClr val="tx1"/>
                </a:solidFill>
                <a:latin typeface="Bricolage Grotesque" panose="020B0604020202020204" charset="0"/>
              </a:rPr>
              <a:t>I computer non si sono trovati di fronte esseri umani nudi, ma sono arrivati in un ambiente molto complesso, già pieno di dispositivi tecnici che equipaggiavano gli esseri umani e le loro relazioni, e lo hanno riorganizzato.</a:t>
            </a:r>
          </a:p>
          <a:p>
            <a:pPr marL="25400" indent="0" algn="l">
              <a:lnSpc>
                <a:spcPct val="170000"/>
              </a:lnSpc>
            </a:pPr>
            <a:endParaRPr lang="it-IT" noProof="0" dirty="0">
              <a:solidFill>
                <a:schemeClr val="tx1"/>
              </a:solidFill>
              <a:latin typeface="Bricolage Grotesque" panose="020B0604020202020204" charset="0"/>
            </a:endParaRPr>
          </a:p>
          <a:p>
            <a:pPr marL="25400" indent="0" algn="l">
              <a:lnSpc>
                <a:spcPct val="170000"/>
              </a:lnSpc>
            </a:pPr>
            <a:endParaRPr lang="it-IT" noProof="0" dirty="0">
              <a:solidFill>
                <a:schemeClr val="tx1"/>
              </a:solidFill>
              <a:latin typeface="Bricolage Grotesque" panose="020B0604020202020204" charset="0"/>
            </a:endParaRPr>
          </a:p>
        </p:txBody>
      </p:sp>
      <p:pic>
        <p:nvPicPr>
          <p:cNvPr id="14" name="Immagine 13">
            <a:extLst>
              <a:ext uri="{FF2B5EF4-FFF2-40B4-BE49-F238E27FC236}">
                <a16:creationId xmlns:a16="http://schemas.microsoft.com/office/drawing/2014/main" id="{ECF63E01-FA17-4C6E-9BE0-E1ADF09CDEB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709444" y="2950920"/>
            <a:ext cx="4941365" cy="3873654"/>
          </a:xfrm>
          <a:prstGeom prst="rect">
            <a:avLst/>
          </a:prstGeom>
        </p:spPr>
      </p:pic>
      <p:pic>
        <p:nvPicPr>
          <p:cNvPr id="16" name="Immagine 15">
            <a:extLst>
              <a:ext uri="{FF2B5EF4-FFF2-40B4-BE49-F238E27FC236}">
                <a16:creationId xmlns:a16="http://schemas.microsoft.com/office/drawing/2014/main" id="{6DFAF04C-B04F-6F0D-A25D-1265FE670A9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60820" y="6859743"/>
            <a:ext cx="6250017" cy="3071041"/>
          </a:xfrm>
          <a:prstGeom prst="rect">
            <a:avLst/>
          </a:prstGeom>
        </p:spPr>
      </p:pic>
    </p:spTree>
    <p:extLst>
      <p:ext uri="{BB962C8B-B14F-4D97-AF65-F5344CB8AC3E}">
        <p14:creationId xmlns:p14="http://schemas.microsoft.com/office/powerpoint/2010/main" val="330646637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30DCF-509E-9E43-F1E2-E0E67D015F94}"/>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22C0287C-E1FB-E01E-9897-78F7C441AC76}"/>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L'IA nell'ecosistema</a:t>
            </a:r>
          </a:p>
        </p:txBody>
      </p:sp>
      <p:sp>
        <p:nvSpPr>
          <p:cNvPr id="4" name="Google Shape;118;p2">
            <a:extLst>
              <a:ext uri="{FF2B5EF4-FFF2-40B4-BE49-F238E27FC236}">
                <a16:creationId xmlns:a16="http://schemas.microsoft.com/office/drawing/2014/main" id="{63C9C2C6-B9B6-F2A2-DF88-0E7A094BC9D3}"/>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AE4A908-40C0-4C3E-CA37-7B90B7C9F10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092396E-CEAF-29A3-474D-BC06EEE9854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2D50551E-74EA-CEEB-3DB3-98A0A9920758}"/>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0966DA7C-9F38-5365-E950-31700C38B465}"/>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23CA215F-ECEA-30FB-AC3A-ECDFB956FCA0}"/>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C92C9A0A-45DC-5B52-4FD9-A1ABA2C70BD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0C64262A-9264-228C-6FDA-D2FFFC7DFFD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0762F974-23A2-544A-8A20-D92F8B504E6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233D0D13-60C5-D07B-E269-A9EC0CF9010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DA140105-A66E-7839-3BAB-151B6BD99E99}"/>
              </a:ext>
            </a:extLst>
          </p:cNvPr>
          <p:cNvSpPr>
            <a:spLocks noGrp="1"/>
          </p:cNvSpPr>
          <p:nvPr>
            <p:ph type="subTitle" idx="1"/>
          </p:nvPr>
        </p:nvSpPr>
        <p:spPr>
          <a:xfrm>
            <a:off x="1242594" y="2238561"/>
            <a:ext cx="8111606" cy="1171944"/>
          </a:xfrm>
        </p:spPr>
        <p:txBody>
          <a:bodyPr>
            <a:noAutofit/>
          </a:bodyPr>
          <a:lstStyle/>
          <a:p>
            <a:pPr marL="25400" indent="0" algn="l">
              <a:lnSpc>
                <a:spcPct val="170000"/>
              </a:lnSpc>
            </a:pPr>
            <a:r>
              <a:rPr lang="it-IT" noProof="0">
                <a:solidFill>
                  <a:schemeClr val="tx1"/>
                </a:solidFill>
                <a:latin typeface="Bricolage Grotesque" panose="020B0604020202020204" charset="0"/>
              </a:rPr>
              <a:t>Nel presente corso consideriamo anche che l'IA arriva in ambienti già digitalizzati, come le scuole e le classi.</a:t>
            </a:r>
          </a:p>
          <a:p>
            <a:pPr marL="25400" indent="0" algn="l">
              <a:lnSpc>
                <a:spcPct val="170000"/>
              </a:lnSpc>
            </a:pPr>
            <a:r>
              <a:rPr lang="it-IT" noProof="0" dirty="0">
                <a:solidFill>
                  <a:schemeClr val="tx1"/>
                </a:solidFill>
                <a:latin typeface="Bricolage Grotesque" panose="020B0604020202020204" charset="0"/>
              </a:rPr>
              <a:t>Pertanto, partiamo dalle vostre situazioni senza isolare l'IA, ma cercando di capire insieme a voi come l'IA si integrerà o meno e come essa tende a </a:t>
            </a:r>
            <a:r>
              <a:rPr lang="it-IT" noProof="0" dirty="0" err="1">
                <a:solidFill>
                  <a:schemeClr val="tx1"/>
                </a:solidFill>
                <a:latin typeface="Bricolage Grotesque" panose="020B0604020202020204" charset="0"/>
              </a:rPr>
              <a:t>riorganizzere</a:t>
            </a:r>
            <a:r>
              <a:rPr lang="it-IT" noProof="0" dirty="0">
                <a:solidFill>
                  <a:schemeClr val="tx1"/>
                </a:solidFill>
                <a:latin typeface="Bricolage Grotesque" panose="020B0604020202020204" charset="0"/>
              </a:rPr>
              <a:t> tali ambienti.</a:t>
            </a:r>
          </a:p>
          <a:p>
            <a:pPr marL="25400" indent="0" algn="l">
              <a:lnSpc>
                <a:spcPct val="170000"/>
              </a:lnSpc>
            </a:pPr>
            <a:endParaRPr lang="it-IT" noProof="0" dirty="0">
              <a:solidFill>
                <a:schemeClr val="tx1"/>
              </a:solidFill>
              <a:latin typeface="Bricolage Grotesque" panose="020B0604020202020204" charset="0"/>
            </a:endParaRPr>
          </a:p>
          <a:p>
            <a:pPr marL="25400" indent="0" algn="l">
              <a:lnSpc>
                <a:spcPct val="170000"/>
              </a:lnSpc>
            </a:pPr>
            <a:endParaRPr lang="it-IT" noProof="0" dirty="0">
              <a:solidFill>
                <a:schemeClr val="tx1"/>
              </a:solidFill>
              <a:latin typeface="Bricolage Grotesque" panose="020B0604020202020204" charset="0"/>
            </a:endParaRPr>
          </a:p>
        </p:txBody>
      </p:sp>
    </p:spTree>
    <p:extLst>
      <p:ext uri="{BB962C8B-B14F-4D97-AF65-F5344CB8AC3E}">
        <p14:creationId xmlns:p14="http://schemas.microsoft.com/office/powerpoint/2010/main" val="336810294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27DBF-0C28-97F7-081A-B838A4F4A68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C12A6E1C-2C6A-2C02-1F84-F3C1C2ED5CFC}"/>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Instabilità epistemica</a:t>
            </a:r>
          </a:p>
        </p:txBody>
      </p:sp>
      <p:sp>
        <p:nvSpPr>
          <p:cNvPr id="4" name="Google Shape;118;p2">
            <a:extLst>
              <a:ext uri="{FF2B5EF4-FFF2-40B4-BE49-F238E27FC236}">
                <a16:creationId xmlns:a16="http://schemas.microsoft.com/office/drawing/2014/main" id="{5AF773FB-E996-8CD3-9B9C-54D722054355}"/>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D13188B-88E7-D774-A697-942F73EE92A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0554492-E042-C28A-C173-B53347A08348}"/>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07C33EB-B94C-6348-401F-71395192CC15}"/>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94574126-645E-C96A-D7EE-562E0EAFC859}"/>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E6E57A4C-16EA-66E5-8F2A-57420DF0952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0BB207F-B469-148E-06B0-1F957B9C404A}"/>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86BBC09-2038-FDC8-B091-5B06BCF2C95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BAF190C-69AE-0CA1-C56B-594DAF662548}"/>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D90FB5AC-218A-FBB6-6A49-6CE5896322EF}"/>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B1355D2E-AC06-4FDE-5AD8-554DD24D6DB3}"/>
              </a:ext>
            </a:extLst>
          </p:cNvPr>
          <p:cNvSpPr>
            <a:spLocks noGrp="1"/>
          </p:cNvSpPr>
          <p:nvPr>
            <p:ph type="subTitle" idx="1"/>
          </p:nvPr>
        </p:nvSpPr>
        <p:spPr>
          <a:xfrm>
            <a:off x="7710592" y="349956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Immagine</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336980343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F9665-ED18-A010-E171-1B5BF622554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ED83351-9219-28CF-887E-064EF42BBB74}"/>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Instabilità epistemica</a:t>
            </a:r>
          </a:p>
        </p:txBody>
      </p:sp>
      <p:sp>
        <p:nvSpPr>
          <p:cNvPr id="4" name="Google Shape;118;p2">
            <a:extLst>
              <a:ext uri="{FF2B5EF4-FFF2-40B4-BE49-F238E27FC236}">
                <a16:creationId xmlns:a16="http://schemas.microsoft.com/office/drawing/2014/main" id="{0FEAA172-B603-D10A-AA96-38CE93A384F2}"/>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4586EAF7-BC9D-CAFD-5DF0-697B771909F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2F93807-5CC5-0F20-BD83-D1D6B8AF439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B97AF3F-F112-F973-DF92-7CB95EADB177}"/>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0FDE1EB-E9F3-7593-890A-0D9AB4592B48}"/>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ABB403F-8FE1-3C1D-B63B-26753E4C7D5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48CDC857-7493-270E-8892-4D63DB3D238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894F6F84-BF2D-1806-3C31-9ACE72DF84C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49DC2ED7-85D4-791C-B5A6-26A7C99CC503}"/>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1EE79678-524D-CE07-3985-E5F035E8490C}"/>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2CF79039-A3F3-05A0-8B5B-06C07C9925BD}"/>
              </a:ext>
            </a:extLst>
          </p:cNvPr>
          <p:cNvSpPr>
            <a:spLocks noGrp="1"/>
          </p:cNvSpPr>
          <p:nvPr>
            <p:ph type="subTitle" idx="1"/>
          </p:nvPr>
        </p:nvSpPr>
        <p:spPr>
          <a:xfrm>
            <a:off x="816016" y="2247067"/>
            <a:ext cx="832798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Seguendo il sociologo Jaron </a:t>
            </a:r>
            <a:r>
              <a:rPr lang="en-US" dirty="0" err="1">
                <a:solidFill>
                  <a:schemeClr val="tx1"/>
                </a:solidFill>
                <a:latin typeface="Bricolage Grotesque" panose="020B0604020202020204" charset="0"/>
              </a:rPr>
              <a:t>Harambam</a:t>
            </a:r>
            <a:r>
              <a:rPr lang="en-US" dirty="0">
                <a:solidFill>
                  <a:schemeClr val="tx1"/>
                </a:solidFill>
                <a:latin typeface="Bricolage Grotesque" panose="020B0604020202020204" charset="0"/>
              </a:rPr>
              <a:t>, possiamo affermare che oggi viviamo in un'epoca di "instabilità epistemica", ovvero "un'epoca [...] in cui la verità non può più essere pienamente garantita da un'unica autorità epistemica, istituzione o tradizione, mentre il relativismo e l'ambivalenza che ne derivano non possono essere pienamente accettati".</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67317268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341692-D9C0-CC98-D51C-425F681FAB1A}"/>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55797CA4-DF8B-19EE-37F8-3F5D3F02FB9A}"/>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Instabilità epistemica</a:t>
            </a:r>
          </a:p>
        </p:txBody>
      </p:sp>
      <p:sp>
        <p:nvSpPr>
          <p:cNvPr id="4" name="Google Shape;118;p2">
            <a:extLst>
              <a:ext uri="{FF2B5EF4-FFF2-40B4-BE49-F238E27FC236}">
                <a16:creationId xmlns:a16="http://schemas.microsoft.com/office/drawing/2014/main" id="{CA177E1C-F76B-5115-4E14-DB4EE98781DD}"/>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20D3CD6-0642-D978-F277-4563F058BBA6}"/>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2B1B648-0F6C-8617-17F8-B9ECC69354A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2A752C3A-88A5-5C28-2EFA-CF67B85E73D0}"/>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C6F8B6F2-A8CF-556B-6093-940781A58B5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36813202-4F38-CA19-37AD-E973DFDEEBE8}"/>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DEEA0DF-8070-393D-2D37-A126791F644A}"/>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0A85B03-6288-74D6-B133-86B150B55351}"/>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7BF09C5-0F1D-D309-92DD-D46C90459457}"/>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9D483F7-A1EB-EB83-F28E-897B8591079F}"/>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11C055C3-80BF-C86F-EBD7-4FB506E97BFB}"/>
              </a:ext>
            </a:extLst>
          </p:cNvPr>
          <p:cNvSpPr>
            <a:spLocks noGrp="1"/>
          </p:cNvSpPr>
          <p:nvPr>
            <p:ph type="subTitle" idx="1"/>
          </p:nvPr>
        </p:nvSpPr>
        <p:spPr>
          <a:xfrm>
            <a:off x="816016" y="2247067"/>
            <a:ext cx="832798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Ciò significa che le istituzioni epistemiche come università, scuole e centri di ricerca non godono più dell'autorità e della fiducia di cui godevano in </a:t>
            </a:r>
            <a:r>
              <a:rPr lang="en-US" dirty="0" err="1">
                <a:solidFill>
                  <a:schemeClr val="tx1"/>
                </a:solidFill>
                <a:latin typeface="Bricolage Grotesque" panose="020B0604020202020204" charset="0"/>
              </a:rPr>
              <a:t>passato</a:t>
            </a: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r>
              <a:rPr lang="en-US" dirty="0" err="1">
                <a:solidFill>
                  <a:schemeClr val="tx1"/>
                </a:solidFill>
                <a:latin typeface="Bricolage Grotesque" panose="020B0604020202020204" charset="0"/>
              </a:rPr>
              <a:t>Ciò</a:t>
            </a:r>
            <a:r>
              <a:rPr lang="en-US" dirty="0">
                <a:solidFill>
                  <a:schemeClr val="tx1"/>
                </a:solidFill>
                <a:latin typeface="Bricolage Grotesque" panose="020B0604020202020204" charset="0"/>
              </a:rPr>
              <a:t> non è di per sé né un bene né un male.</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2217616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C597BE-79B8-E2EF-2CC8-19F51A78CE7C}"/>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7F238F79-8E1B-7216-080E-4E2067E80CFF}"/>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Instabilità epistemica</a:t>
            </a:r>
          </a:p>
        </p:txBody>
      </p:sp>
      <p:sp>
        <p:nvSpPr>
          <p:cNvPr id="4" name="Google Shape;118;p2">
            <a:extLst>
              <a:ext uri="{FF2B5EF4-FFF2-40B4-BE49-F238E27FC236}">
                <a16:creationId xmlns:a16="http://schemas.microsoft.com/office/drawing/2014/main" id="{EA862D08-29F4-B4C7-4D26-AB711CA8C20E}"/>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5C761F7-ED32-579A-8741-F96C91C7D2B0}"/>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5EF039B5-7DFB-0690-D4D0-84D0B566EB5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AE44B736-E75B-082D-4058-6976919D8C8D}"/>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F5031A21-660F-9550-E772-4E923D9C621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6E378A0A-953B-BE41-3324-EA2E5AC06F3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4B791BA-CAC9-E99D-2D5F-6EA8A860F1F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0B173B3-3AA6-921C-670B-223A7FB30500}"/>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E5D997E-2EDA-C706-FB62-2C223490800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3FCB99B1-0557-EC7F-3965-36DE60165B43}"/>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4C3C0BA6-7A2A-A60D-D6CA-730F99B93D96}"/>
              </a:ext>
            </a:extLst>
          </p:cNvPr>
          <p:cNvSpPr>
            <a:spLocks noGrp="1"/>
          </p:cNvSpPr>
          <p:nvPr>
            <p:ph type="subTitle" idx="1"/>
          </p:nvPr>
        </p:nvSpPr>
        <p:spPr>
          <a:xfrm>
            <a:off x="816016" y="2247067"/>
            <a:ext cx="832798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In una situazione di "instabilità epistemica" la verità diventa una questione controversa, che </a:t>
            </a:r>
            <a:r>
              <a:rPr lang="en-US" dirty="0" err="1">
                <a:solidFill>
                  <a:schemeClr val="tx1"/>
                </a:solidFill>
                <a:latin typeface="Bricolage Grotesque" panose="020B0604020202020204" charset="0"/>
              </a:rPr>
              <a:t>può</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portare</a:t>
            </a:r>
            <a:r>
              <a:rPr lang="en-US" dirty="0">
                <a:solidFill>
                  <a:schemeClr val="tx1"/>
                </a:solidFill>
                <a:latin typeface="Bricolage Grotesque" panose="020B0604020202020204" charset="0"/>
              </a:rPr>
              <a:t>, a </a:t>
            </a:r>
            <a:r>
              <a:rPr lang="en-US" dirty="0" err="1">
                <a:solidFill>
                  <a:schemeClr val="tx1"/>
                </a:solidFill>
                <a:latin typeface="Bricolage Grotesque" panose="020B0604020202020204" charset="0"/>
              </a:rPr>
              <a:t>sua</a:t>
            </a:r>
            <a:r>
              <a:rPr lang="en-US" dirty="0">
                <a:solidFill>
                  <a:schemeClr val="tx1"/>
                </a:solidFill>
                <a:latin typeface="Bricolage Grotesque" panose="020B0604020202020204" charset="0"/>
              </a:rPr>
              <a:t> volta, a varie controversie (dibattiti, discussioni, scontri, ecc.).</a:t>
            </a:r>
          </a:p>
          <a:p>
            <a:pPr marL="25400" indent="0" algn="l">
              <a:lnSpc>
                <a:spcPct val="170000"/>
              </a:lnSpc>
            </a:pPr>
            <a:r>
              <a:rPr lang="en-US" dirty="0">
                <a:solidFill>
                  <a:schemeClr val="tx1"/>
                </a:solidFill>
                <a:latin typeface="Bricolage Grotesque" panose="020B0604020202020204" charset="0"/>
              </a:rPr>
              <a:t>Anche i fatti sono questioni controverse, mai completamente risolte, come </a:t>
            </a:r>
            <a:r>
              <a:rPr lang="en-US" dirty="0" err="1">
                <a:solidFill>
                  <a:schemeClr val="tx1"/>
                </a:solidFill>
                <a:latin typeface="Bricolage Grotesque" panose="020B0604020202020204" charset="0"/>
              </a:rPr>
              <a:t>accade</a:t>
            </a:r>
            <a:r>
              <a:rPr lang="en-US" dirty="0">
                <a:solidFill>
                  <a:schemeClr val="tx1"/>
                </a:solidFill>
                <a:latin typeface="Bricolage Grotesque" panose="020B0604020202020204" charset="0"/>
              </a:rPr>
              <a:t> di norma durante gli esperimenti nell'ambito delle pratiche scientifiche.</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151162771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90EAD-30C3-F459-3B0A-8386E290511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E6E5AAF-994B-3EAD-8E45-1146E2DCB6A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Instabilità epistemica</a:t>
            </a:r>
          </a:p>
        </p:txBody>
      </p:sp>
      <p:sp>
        <p:nvSpPr>
          <p:cNvPr id="4" name="Google Shape;118;p2">
            <a:extLst>
              <a:ext uri="{FF2B5EF4-FFF2-40B4-BE49-F238E27FC236}">
                <a16:creationId xmlns:a16="http://schemas.microsoft.com/office/drawing/2014/main" id="{1CA42DEF-61F6-9519-A110-43E1B7734535}"/>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EA915D95-CCED-6736-F093-D040131B9FDC}"/>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700E968-49DB-7227-5E12-8B78B8E35A33}"/>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4349B9ED-0D63-1BFE-AC97-F370C68A5061}"/>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5C847DB-3CBE-4F22-FD88-43657728C43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B4AB0727-D5C2-8A2D-2D19-90F40C8580EA}"/>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7453D8C-E181-6D22-9CBF-ADF1556F0CB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78444DB1-4074-FDF9-81A3-40F31A87D29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B1A9D402-98CC-8FA8-807D-8B3BD2A4A97B}"/>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A5F78A1-8F92-EF0B-C857-56495F0AF8C3}"/>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040C0018-DA87-52E7-CE5C-E7496D655CEE}"/>
              </a:ext>
            </a:extLst>
          </p:cNvPr>
          <p:cNvSpPr>
            <a:spLocks noGrp="1"/>
          </p:cNvSpPr>
          <p:nvPr>
            <p:ph type="subTitle" idx="1"/>
          </p:nvPr>
        </p:nvSpPr>
        <p:spPr>
          <a:xfrm>
            <a:off x="816016" y="2247067"/>
            <a:ext cx="832798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Tale instabilità epistemica può rafforzare o indebolire le nostre democrazie, a seconda del modo in cui vengono condotte le controversie sulla verità e sui fatti.</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228787307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3BF3F-E32A-1B7E-6A3C-9FF597EBBDD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EF2E42B-D951-CFA6-06E4-75EAC624F7C0}"/>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Instabilità epistemica</a:t>
            </a:r>
          </a:p>
        </p:txBody>
      </p:sp>
      <p:sp>
        <p:nvSpPr>
          <p:cNvPr id="4" name="Google Shape;118;p2">
            <a:extLst>
              <a:ext uri="{FF2B5EF4-FFF2-40B4-BE49-F238E27FC236}">
                <a16:creationId xmlns:a16="http://schemas.microsoft.com/office/drawing/2014/main" id="{5E4EE891-6D8C-97BE-1925-387DAC6D0FB3}"/>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ADA3A986-0EAD-345B-2AF0-E1C71FCD2A32}"/>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38BB9FB2-CD90-60CA-A565-DC81B2191496}"/>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D21EA29B-FC2F-29EB-37B0-4574DB87FF7A}"/>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5E04110-A48E-6C2A-3A5E-F84110F1D8C6}"/>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C998DFF0-3320-54C9-3997-071E316BC92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0F449208-2E72-CD60-8110-EADCB2CCD1E9}"/>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9814A45-F9CA-0BC6-0E2C-04EEA6B57A1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DD221740-EDBE-6D7E-9AF3-F812E14A3A5D}"/>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940F0F19-E3B2-57E0-4C52-3AD031A18D16}"/>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4274A4C6-708A-7A9D-62FF-1C1E6DB9F10A}"/>
              </a:ext>
            </a:extLst>
          </p:cNvPr>
          <p:cNvSpPr>
            <a:spLocks noGrp="1"/>
          </p:cNvSpPr>
          <p:nvPr>
            <p:ph type="subTitle" idx="1"/>
          </p:nvPr>
        </p:nvSpPr>
        <p:spPr>
          <a:xfrm>
            <a:off x="816016" y="1826241"/>
            <a:ext cx="933763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Pertanto, il nostro corso non ha lo scopo di dire cosa sia la verità o quali siano i fatti, ma di fornire a voi, e di conseguenza, attraverso di voi, a student e </a:t>
            </a:r>
            <a:r>
              <a:rPr lang="en-US" dirty="0" err="1">
                <a:solidFill>
                  <a:schemeClr val="tx1"/>
                </a:solidFill>
                <a:latin typeface="Bricolage Grotesque" panose="020B0604020202020204" charset="0"/>
              </a:rPr>
              <a:t>studentesse</a:t>
            </a:r>
            <a:r>
              <a:rPr lang="en-US" dirty="0">
                <a:solidFill>
                  <a:schemeClr val="tx1"/>
                </a:solidFill>
                <a:latin typeface="Bricolage Grotesque" panose="020B0604020202020204" charset="0"/>
              </a:rPr>
              <a:t>, gli strumenti per discernere e discutere le informazioni relative alla verità e ai fatti.</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r>
              <a:rPr lang="en-US" dirty="0">
                <a:solidFill>
                  <a:schemeClr val="tx1"/>
                </a:solidFill>
                <a:latin typeface="Bricolage Grotesque" panose="020B0604020202020204" charset="0"/>
              </a:rPr>
              <a:t>Questi strumenti consentono nella maggior parte dei </a:t>
            </a:r>
            <a:r>
              <a:rPr lang="en-US" dirty="0" err="1">
                <a:solidFill>
                  <a:schemeClr val="tx1"/>
                </a:solidFill>
                <a:latin typeface="Bricolage Grotesque" panose="020B0604020202020204" charset="0"/>
              </a:rPr>
              <a:t>casi</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una</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comparazione</a:t>
            </a:r>
            <a:r>
              <a:rPr lang="en-US" dirty="0">
                <a:solidFill>
                  <a:schemeClr val="tx1"/>
                </a:solidFill>
                <a:latin typeface="Bricolage Grotesque" panose="020B0604020202020204" charset="0"/>
              </a:rPr>
              <a:t> continua tra fonti, situazioni e punti di vista.</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1507697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2A2566-4495-C0B0-34C2-52F7CA88FC2A}"/>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3B11D482-9770-D8B8-FE1C-05081F20D58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Utilizzo dei media digitali tra i giovani nell'UE</a:t>
            </a:r>
            <a:endParaRPr lang="el-GR" dirty="0"/>
          </a:p>
        </p:txBody>
      </p:sp>
      <p:sp>
        <p:nvSpPr>
          <p:cNvPr id="4" name="Google Shape;118;p2">
            <a:extLst>
              <a:ext uri="{FF2B5EF4-FFF2-40B4-BE49-F238E27FC236}">
                <a16:creationId xmlns:a16="http://schemas.microsoft.com/office/drawing/2014/main" id="{5A4A30CB-CA46-758D-1E69-C0B90613E072}"/>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8390154-91D5-3B31-6F78-CE3230085AC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0A31ABF-89B5-48B6-3F07-CA2C648859D7}"/>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A294BC47-BB99-087D-7938-A6312AC8E9C7}"/>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A506FD7C-0C74-6093-CEAB-84950A32727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63437D6B-F8EA-BE79-4AFF-4082258069A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B4CFF185-B6F5-3C43-CC67-96304AAD06D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21CC3C0-EC70-A0FB-9756-EEC4B215DD5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95868900-4E51-0060-5E29-B4A1BACD034F}"/>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C2C9FEEE-EDB3-75E5-AA4A-6597257B5398}"/>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5CCC3F0A-FC96-97BD-FAE7-3D419800BBB2}"/>
              </a:ext>
            </a:extLst>
          </p:cNvPr>
          <p:cNvSpPr txBox="1"/>
          <p:nvPr/>
        </p:nvSpPr>
        <p:spPr>
          <a:xfrm>
            <a:off x="9144000" y="9930784"/>
            <a:ext cx="9144000" cy="307777"/>
          </a:xfrm>
          <a:prstGeom prst="rect">
            <a:avLst/>
          </a:prstGeom>
          <a:noFill/>
        </p:spPr>
        <p:txBody>
          <a:bodyPr wrap="square">
            <a:spAutoFit/>
          </a:bodyPr>
          <a:lstStyle/>
          <a:p>
            <a:pPr algn="r"/>
            <a:r>
              <a:rPr lang="en-US" dirty="0"/>
              <a:t>Fonte: https://mydroneproject.eu/2025/07/22/why-digital-literacy-is-no-longer-optional/</a:t>
            </a:r>
          </a:p>
        </p:txBody>
      </p:sp>
      <p:sp>
        <p:nvSpPr>
          <p:cNvPr id="3" name="Υπότιτλος 2">
            <a:extLst>
              <a:ext uri="{FF2B5EF4-FFF2-40B4-BE49-F238E27FC236}">
                <a16:creationId xmlns:a16="http://schemas.microsoft.com/office/drawing/2014/main" id="{C3FA6821-D442-AC9E-999D-7FC6CF7A5765}"/>
              </a:ext>
            </a:extLst>
          </p:cNvPr>
          <p:cNvSpPr>
            <a:spLocks noGrp="1"/>
          </p:cNvSpPr>
          <p:nvPr>
            <p:ph type="subTitle" idx="1"/>
          </p:nvPr>
        </p:nvSpPr>
        <p:spPr>
          <a:xfrm>
            <a:off x="1013345" y="2589663"/>
            <a:ext cx="9602616" cy="3376797"/>
          </a:xfrm>
        </p:spPr>
        <p:txBody>
          <a:bodyPr>
            <a:noAutofit/>
          </a:bodyPr>
          <a:lstStyle/>
          <a:p>
            <a:pPr marL="25400" indent="0" algn="l">
              <a:lnSpc>
                <a:spcPct val="170000"/>
              </a:lnSpc>
            </a:pPr>
            <a:r>
              <a:rPr lang="en-US" dirty="0">
                <a:solidFill>
                  <a:schemeClr val="tx1"/>
                </a:solidFill>
                <a:latin typeface="Bricolage Grotesque" panose="020B0604020202020204" charset="0"/>
              </a:rPr>
              <a:t>Il mondo digitale odierno […] è un sistema complesso di persuasione, influenza e interazione costante, spesso modellato da algoritmi che gli adolescenti non comprendono e non controllano.</a:t>
            </a:r>
          </a:p>
          <a:p>
            <a:pPr marL="25400" indent="0" algn="l">
              <a:lnSpc>
                <a:spcPct val="170000"/>
              </a:lnSpc>
            </a:pPr>
            <a:r>
              <a:rPr lang="en-US" dirty="0">
                <a:solidFill>
                  <a:schemeClr val="tx1"/>
                </a:solidFill>
                <a:latin typeface="Bricolage Grotesque" panose="020B0604020202020204" charset="0"/>
              </a:rPr>
              <a:t> </a:t>
            </a:r>
          </a:p>
          <a:p>
            <a:pPr marL="25400" indent="0" algn="l">
              <a:lnSpc>
                <a:spcPct val="170000"/>
              </a:lnSpc>
            </a:pPr>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23734476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30390-2731-63BC-EEC1-4E072D25466B}"/>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CDF9181C-9C45-C465-3BFB-79E3D97456E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Utilizzo dei media digitali tra i giovani nell'UE</a:t>
            </a:r>
            <a:endParaRPr lang="el-GR" dirty="0"/>
          </a:p>
        </p:txBody>
      </p:sp>
      <p:sp>
        <p:nvSpPr>
          <p:cNvPr id="4" name="Google Shape;118;p2">
            <a:extLst>
              <a:ext uri="{FF2B5EF4-FFF2-40B4-BE49-F238E27FC236}">
                <a16:creationId xmlns:a16="http://schemas.microsoft.com/office/drawing/2014/main" id="{CE428F9F-7042-1CC6-1843-F6D153D0450F}"/>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5C09820D-C41F-67DD-8955-018775538B5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A732FB0-6893-9FB8-CB21-434A2209FFAE}"/>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0717C4D8-3595-9BFD-39E6-1A2F59CC8FCF}"/>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0C1A5AA5-7885-CA8F-6D89-67B9A6FDC03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48D53E56-8E4B-D607-CAA6-B91712B940E6}"/>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73CA06F4-FBDE-55CE-9AD8-065479EA4772}"/>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278E89EF-C443-F6B4-2830-5B85B1FB9F7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10E865F9-EA06-7A6D-BCCE-6738FADC854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8D8CBFA-0A68-2CD5-B879-7933F4DDA21A}"/>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A5818703-9D3C-CDF4-9FAF-04B8560D93B7}"/>
              </a:ext>
            </a:extLst>
          </p:cNvPr>
          <p:cNvSpPr txBox="1"/>
          <p:nvPr/>
        </p:nvSpPr>
        <p:spPr>
          <a:xfrm>
            <a:off x="9144000" y="9930784"/>
            <a:ext cx="9144000" cy="307777"/>
          </a:xfrm>
          <a:prstGeom prst="rect">
            <a:avLst/>
          </a:prstGeom>
          <a:noFill/>
        </p:spPr>
        <p:txBody>
          <a:bodyPr wrap="square">
            <a:spAutoFit/>
          </a:bodyPr>
          <a:lstStyle/>
          <a:p>
            <a:pPr algn="r"/>
            <a:r>
              <a:rPr lang="en-US" dirty="0"/>
              <a:t>Fonte: https://mydroneproject.eu/2025/07/22/why-digital-literacy-is-no-longer-optional/</a:t>
            </a:r>
          </a:p>
        </p:txBody>
      </p:sp>
      <p:sp>
        <p:nvSpPr>
          <p:cNvPr id="3" name="Υπότιτλος 2">
            <a:extLst>
              <a:ext uri="{FF2B5EF4-FFF2-40B4-BE49-F238E27FC236}">
                <a16:creationId xmlns:a16="http://schemas.microsoft.com/office/drawing/2014/main" id="{6B1A2484-F01C-0ACE-985E-C2097A3A268C}"/>
              </a:ext>
            </a:extLst>
          </p:cNvPr>
          <p:cNvSpPr>
            <a:spLocks noGrp="1"/>
          </p:cNvSpPr>
          <p:nvPr>
            <p:ph type="subTitle" idx="1"/>
          </p:nvPr>
        </p:nvSpPr>
        <p:spPr>
          <a:xfrm>
            <a:off x="984315" y="1727805"/>
            <a:ext cx="11300575" cy="8273012"/>
          </a:xfrm>
        </p:spPr>
        <p:txBody>
          <a:bodyPr>
            <a:noAutofit/>
          </a:bodyPr>
          <a:lstStyle/>
          <a:p>
            <a:pPr marL="25400" indent="0" algn="l">
              <a:lnSpc>
                <a:spcPct val="170000"/>
              </a:lnSpc>
            </a:pPr>
            <a:r>
              <a:rPr lang="it-IT" noProof="0" dirty="0">
                <a:solidFill>
                  <a:schemeClr val="tx1"/>
                </a:solidFill>
                <a:latin typeface="Bricolage Grotesque" panose="020B0604020202020204" charset="0"/>
              </a:rPr>
              <a:t>Gli e le adolescenti</a:t>
            </a:r>
          </a:p>
          <a:p>
            <a:pPr marL="482600" indent="-457200" algn="l">
              <a:buFontTx/>
              <a:buChar char="-"/>
            </a:pPr>
            <a:r>
              <a:rPr lang="it-IT" noProof="0" dirty="0">
                <a:solidFill>
                  <a:schemeClr val="tx1"/>
                </a:solidFill>
                <a:latin typeface="Bricolage Grotesque" panose="020B0604020202020204" charset="0"/>
              </a:rPr>
              <a:t>sono esposti/e a disinformazione e deepfake sempre più convincenti</a:t>
            </a:r>
          </a:p>
          <a:p>
            <a:pPr marL="482600" indent="-457200" algn="l">
              <a:buFontTx/>
              <a:buChar char="-"/>
            </a:pPr>
            <a:endParaRPr lang="it-IT" noProof="0" dirty="0">
              <a:solidFill>
                <a:schemeClr val="tx1"/>
              </a:solidFill>
              <a:latin typeface="Bricolage Grotesque" panose="020B0604020202020204" charset="0"/>
            </a:endParaRPr>
          </a:p>
          <a:p>
            <a:pPr marL="482600" indent="-457200" algn="l">
              <a:buFontTx/>
              <a:buChar char="-"/>
            </a:pPr>
            <a:r>
              <a:rPr lang="it-IT" noProof="0" dirty="0">
                <a:solidFill>
                  <a:schemeClr val="tx1"/>
                </a:solidFill>
                <a:latin typeface="Bricolage Grotesque" panose="020B0604020202020204" charset="0"/>
              </a:rPr>
              <a:t>affrontano il cyberbullismo, la pressione sociale e la manipolazione algoritmica</a:t>
            </a:r>
          </a:p>
          <a:p>
            <a:pPr marL="482600" indent="-457200" algn="l">
              <a:buFontTx/>
              <a:buChar char="-"/>
            </a:pPr>
            <a:endParaRPr lang="it-IT" noProof="0" dirty="0">
              <a:solidFill>
                <a:schemeClr val="tx1"/>
              </a:solidFill>
              <a:latin typeface="Bricolage Grotesque" panose="020B0604020202020204" charset="0"/>
            </a:endParaRPr>
          </a:p>
          <a:p>
            <a:pPr marL="482600" indent="-457200" algn="l">
              <a:buFontTx/>
              <a:buChar char="-"/>
            </a:pPr>
            <a:r>
              <a:rPr lang="it-IT" noProof="0" dirty="0">
                <a:solidFill>
                  <a:schemeClr val="tx1"/>
                </a:solidFill>
                <a:latin typeface="Bricolage Grotesque" panose="020B0604020202020204" charset="0"/>
              </a:rPr>
              <a:t>hanno a che fare con interfacce che creano dipendenza, sovraccarico di attenzione e </a:t>
            </a:r>
            <a:r>
              <a:rPr lang="it-IT" dirty="0">
                <a:solidFill>
                  <a:schemeClr val="tx1"/>
                </a:solidFill>
                <a:latin typeface="Bricolage Grotesque" panose="020B0604020202020204" charset="0"/>
              </a:rPr>
              <a:t>che creano il rischio di una continua </a:t>
            </a:r>
            <a:r>
              <a:rPr lang="it-IT" noProof="0" dirty="0">
                <a:solidFill>
                  <a:schemeClr val="tx1"/>
                </a:solidFill>
                <a:latin typeface="Bricolage Grotesque" panose="020B0604020202020204" charset="0"/>
              </a:rPr>
              <a:t>sorveglianza subdola, spesso senza la guida di un adulto</a:t>
            </a:r>
          </a:p>
          <a:p>
            <a:pPr marL="482600" indent="-457200" algn="l">
              <a:buFontTx/>
              <a:buChar char="-"/>
            </a:pPr>
            <a:endParaRPr lang="it-IT" noProof="0" dirty="0">
              <a:solidFill>
                <a:schemeClr val="tx1"/>
              </a:solidFill>
              <a:latin typeface="Bricolage Grotesque" panose="020B0604020202020204" charset="0"/>
            </a:endParaRPr>
          </a:p>
          <a:p>
            <a:pPr marL="482600" indent="-457200" algn="l">
              <a:buFontTx/>
              <a:buChar char="-"/>
            </a:pPr>
            <a:r>
              <a:rPr lang="it-IT" noProof="0" dirty="0">
                <a:solidFill>
                  <a:schemeClr val="tx1"/>
                </a:solidFill>
                <a:latin typeface="Bricolage Grotesque" panose="020B0604020202020204" charset="0"/>
              </a:rPr>
              <a:t>incontrano contenuti che plasmano la loro identità, le loro convinzioni e la loro salute mentale, a volte più di quanto non faccia il loro ambiente immediato.</a:t>
            </a:r>
          </a:p>
          <a:p>
            <a:pPr marL="25400" indent="0" algn="l">
              <a:lnSpc>
                <a:spcPct val="170000"/>
              </a:lnSpc>
            </a:pPr>
            <a:endParaRPr lang="it-IT" noProof="0" dirty="0">
              <a:solidFill>
                <a:schemeClr val="tx1"/>
              </a:solidFill>
              <a:latin typeface="Bricolage Grotesque" panose="020B0604020202020204" charset="0"/>
            </a:endParaRPr>
          </a:p>
          <a:p>
            <a:pPr marL="25400" indent="0" algn="l">
              <a:lnSpc>
                <a:spcPct val="170000"/>
              </a:lnSpc>
            </a:pPr>
            <a:endParaRPr lang="it-IT" noProof="0" dirty="0">
              <a:solidFill>
                <a:schemeClr val="tx1"/>
              </a:solidFill>
              <a:latin typeface="Bricolage Grotesque" panose="020B0604020202020204" charset="0"/>
            </a:endParaRPr>
          </a:p>
        </p:txBody>
      </p:sp>
    </p:spTree>
    <p:extLst>
      <p:ext uri="{BB962C8B-B14F-4D97-AF65-F5344CB8AC3E}">
        <p14:creationId xmlns:p14="http://schemas.microsoft.com/office/powerpoint/2010/main" val="319815640"/>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25025</TotalTime>
  <Words>4804</Words>
  <Application>Microsoft Office PowerPoint</Application>
  <PresentationFormat>Personalizzato</PresentationFormat>
  <Paragraphs>524</Paragraphs>
  <Slides>77</Slides>
  <Notes>62</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77</vt:i4>
      </vt:variant>
    </vt:vector>
  </HeadingPairs>
  <TitlesOfParts>
    <vt:vector size="83" baseType="lpstr">
      <vt:lpstr>Bricolage Grotesque</vt:lpstr>
      <vt:lpstr>Poppins</vt:lpstr>
      <vt:lpstr>Calibri</vt:lpstr>
      <vt:lpstr>Helvetica Neue</vt:lpstr>
      <vt:lpstr>Arial</vt:lpstr>
      <vt:lpstr>Office Theme</vt:lpstr>
      <vt:lpstr>Presentazione standard di PowerPoint</vt:lpstr>
      <vt:lpstr>Presentazione standard di PowerPoint</vt:lpstr>
      <vt:lpstr>Presentazione standard di PowerPoint</vt:lpstr>
      <vt:lpstr>Utilizzo dei media digitali tra i giovani nell'UE</vt:lpstr>
      <vt:lpstr>Utilizzo dei media digitali tra i giovani nell'UE</vt:lpstr>
      <vt:lpstr>Utilizzo dei media digitali tra i giovani nell'UE</vt:lpstr>
      <vt:lpstr>Utilizzo dei media digitali tra i giovani nell'UE</vt:lpstr>
      <vt:lpstr>Utilizzo dei media digitali tra i giovani nell'UE</vt:lpstr>
      <vt:lpstr>Utilizzo dei media digitali tra i giovani nell'UE</vt:lpstr>
      <vt:lpstr>I media digitali: una risorsa e una minaccia</vt:lpstr>
      <vt:lpstr>I media digitali: una risorsa e una minaccia</vt:lpstr>
      <vt:lpstr>I media digitali: una risorsa e una minaccia</vt:lpstr>
      <vt:lpstr>I media digitali: una risorsa e una minaccia</vt:lpstr>
      <vt:lpstr>I media digitali: una risorsa e una minaccia</vt:lpstr>
      <vt:lpstr>Alfabetizzazione informativa e mediale</vt:lpstr>
      <vt:lpstr>Alfabetizzazione informativa e mediale</vt:lpstr>
      <vt:lpstr>Alfabetizzazione informativa e mediale</vt:lpstr>
      <vt:lpstr>Alfabetizzazione informativa e mediale</vt:lpstr>
      <vt:lpstr>Alfabetizzazione informativa e mediale</vt:lpstr>
      <vt:lpstr>Alfabetizzazione informativa e mediale</vt:lpstr>
      <vt:lpstr>Presentazione standard di PowerPoint</vt:lpstr>
      <vt:lpstr>Presentazione di sé e del gruppo</vt:lpstr>
      <vt:lpstr>Presentazione di sé e del gruppo</vt:lpstr>
      <vt:lpstr>Presentazione di sé e del gruppo</vt:lpstr>
      <vt:lpstr>Presentazione standard di PowerPoint</vt:lpstr>
      <vt:lpstr>Come combattere la  disinformazione / cattiva informazione.</vt:lpstr>
      <vt:lpstr>Presentazione standard di PowerPoint</vt:lpstr>
      <vt:lpstr>Presentazione standard di PowerPoint</vt:lpstr>
      <vt:lpstr>Un approccio ecosistemico</vt:lpstr>
      <vt:lpstr>Un approccio ecosistemico</vt:lpstr>
      <vt:lpstr>Un approccio ecosistemico</vt:lpstr>
      <vt:lpstr>AIMED, un approccio ecosistemico: i moduli</vt:lpstr>
      <vt:lpstr>Presentazione standard di PowerPoint</vt:lpstr>
      <vt:lpstr>Presentazione standard di PowerPoint</vt:lpstr>
      <vt:lpstr>AIMED, un approccio ecosistemico: i moduli</vt:lpstr>
      <vt:lpstr>Presentazione standard di PowerPoint</vt:lpstr>
      <vt:lpstr>AIMED, un approccio ecosistemico: i moduli</vt:lpstr>
      <vt:lpstr>Disinformazione / Informazione errata. Un approccio ecosistemico: i moduli</vt:lpstr>
      <vt:lpstr>Presentazione standard di PowerPoint</vt:lpstr>
      <vt:lpstr>Moduli combinabili</vt:lpstr>
      <vt:lpstr>Moduli combinabili</vt:lpstr>
      <vt:lpstr>Moduli combinabili</vt:lpstr>
      <vt:lpstr>Moduli combinabili</vt:lpstr>
      <vt:lpstr>Moduli combinabili</vt:lpstr>
      <vt:lpstr>Co-presenza o separazione dei gruppi di partecipanti in modalità sincrona</vt:lpstr>
      <vt:lpstr>Co-presenza o separazione dei gruppi di partecipanti in modalità sincrona</vt:lpstr>
      <vt:lpstr>Modalità di erogazione</vt:lpstr>
      <vt:lpstr>Presentazione standard di PowerPoint</vt:lpstr>
      <vt:lpstr>La cornice concettuale</vt:lpstr>
      <vt:lpstr>Disinformazione attraverso un approccio ecosistemico</vt:lpstr>
      <vt:lpstr>Storicità della questione</vt:lpstr>
      <vt:lpstr>Storicità della questione</vt:lpstr>
      <vt:lpstr>Nuove caratteristiche della disinformazione oggi</vt:lpstr>
      <vt:lpstr>Nuove caratteristiche della disinformazione oggi</vt:lpstr>
      <vt:lpstr>Nuove caratteristiche della disinformazione oggi</vt:lpstr>
      <vt:lpstr>Nuove caratteristiche della disinformazione oggi</vt:lpstr>
      <vt:lpstr>Nuove caratteristiche della disinformazione oggi</vt:lpstr>
      <vt:lpstr>Nuove caratteristiche della disinformazione oggi</vt:lpstr>
      <vt:lpstr>Nuove caratteristiche della disinformazione oggi</vt:lpstr>
      <vt:lpstr>Nuove caratteristiche della disinformazione oggi</vt:lpstr>
      <vt:lpstr>Approccio ecosistemico alla disinformazione</vt:lpstr>
      <vt:lpstr>Approccio ecosistemico alla disinformazione</vt:lpstr>
      <vt:lpstr>Approccio ecosistemico alla disinformazione</vt:lpstr>
      <vt:lpstr>L'IA nell'ecosistema</vt:lpstr>
      <vt:lpstr>L'IA nell'ecosistema</vt:lpstr>
      <vt:lpstr>L'IA nell'ecosistema</vt:lpstr>
      <vt:lpstr>L'IA nell'ecosistema</vt:lpstr>
      <vt:lpstr>L'IA nell'ecosistema</vt:lpstr>
      <vt:lpstr>L'IA nell'ecosistema</vt:lpstr>
      <vt:lpstr>L'IA nell'ecosistema</vt:lpstr>
      <vt:lpstr>L'IA nell'ecosistema</vt:lpstr>
      <vt:lpstr>Instabilità epistemica</vt:lpstr>
      <vt:lpstr>Instabilità epistemica</vt:lpstr>
      <vt:lpstr>Instabilità epistemica</vt:lpstr>
      <vt:lpstr>Instabilità epistemica</vt:lpstr>
      <vt:lpstr>Instabilità epistemica</vt:lpstr>
      <vt:lpstr>Instabilità epistemica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Kyriakos Demetriou;Christiana Karousiou</dc:creator>
  <cp:keywords>, docId:F4DC21E87A9C574699360B5EFAF05891</cp:keywords>
  <cp:lastModifiedBy>Alvise  Mattozzi</cp:lastModifiedBy>
  <cp:revision>215</cp:revision>
  <dcterms:created xsi:type="dcterms:W3CDTF">2006-08-16T00:00:00Z</dcterms:created>
  <dcterms:modified xsi:type="dcterms:W3CDTF">2025-12-23T06:39:49Z</dcterms:modified>
</cp:coreProperties>
</file>